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p:cViewPr varScale="1">
        <p:scale>
          <a:sx n="124" d="100"/>
          <a:sy n="124" d="100"/>
        </p:scale>
        <p:origin x="64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e9c0c2617c_0_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 name="Google Shape;75;g2e9c0c2617c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2"/>
          <p:cNvSpPr/>
          <p:nvPr/>
        </p:nvSpPr>
        <p:spPr>
          <a:xfrm>
            <a:off x="0" y="6320118"/>
            <a:ext cx="12192000" cy="537900"/>
          </a:xfrm>
          <a:prstGeom prst="rect">
            <a:avLst/>
          </a:prstGeom>
          <a:solidFill>
            <a:srgbClr val="0B2C4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1800" b="0" i="0" u="none" strike="noStrike" cap="non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3"/>
        <p:cNvGrpSpPr/>
        <p:nvPr/>
      </p:nvGrpSpPr>
      <p:grpSpPr>
        <a:xfrm>
          <a:off x="0" y="0"/>
          <a:ext cx="0" cy="0"/>
          <a:chOff x="0" y="0"/>
          <a:chExt cx="0" cy="0"/>
        </a:xfrm>
      </p:grpSpPr>
      <p:sp>
        <p:nvSpPr>
          <p:cNvPr id="64" name="Google Shape;64;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6" name="Google Shape;66;p11"/>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1" name="Google Shape;71;p12"/>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pic>
        <p:nvPicPr>
          <p:cNvPr id="22" name="Google Shape;22;p3"/>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23" name="Google Shape;23;p3"/>
          <p:cNvSpPr txBox="1">
            <a:spLocks noGrp="1"/>
          </p:cNvSpPr>
          <p:nvPr>
            <p:ph type="ctrTitle"/>
          </p:nvPr>
        </p:nvSpPr>
        <p:spPr>
          <a:xfrm>
            <a:off x="6023112" y="421517"/>
            <a:ext cx="5605671" cy="1655761"/>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3"/>
          <p:cNvSpPr txBox="1">
            <a:spLocks noGrp="1"/>
          </p:cNvSpPr>
          <p:nvPr>
            <p:ph type="subTitle" idx="1"/>
          </p:nvPr>
        </p:nvSpPr>
        <p:spPr>
          <a:xfrm>
            <a:off x="6023112" y="3602038"/>
            <a:ext cx="5605671"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pic>
        <p:nvPicPr>
          <p:cNvPr id="28" name="Google Shape;28;p4"/>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4" name="Google Shape;34;p5"/>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2" name="Google Shape;42;p6"/>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46" name="Google Shape;46;p7"/>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pic>
        <p:nvPicPr>
          <p:cNvPr id="49" name="Google Shape;49;p8"/>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1"/>
        <p:cNvGrpSpPr/>
        <p:nvPr/>
      </p:nvGrpSpPr>
      <p:grpSpPr>
        <a:xfrm>
          <a:off x="0" y="0"/>
          <a:ext cx="0" cy="0"/>
          <a:chOff x="0" y="0"/>
          <a:chExt cx="0" cy="0"/>
        </a:xfrm>
      </p:grpSpPr>
      <p:sp>
        <p:nvSpPr>
          <p:cNvPr id="52" name="Google Shape;52;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4" name="Google Shape;54;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pic>
        <p:nvPicPr>
          <p:cNvPr id="55" name="Google Shape;55;p9"/>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pic>
        <p:nvPicPr>
          <p:cNvPr id="61" name="Google Shape;61;p10"/>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38/s41467-024-47755-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3"/>
          <p:cNvSpPr txBox="1"/>
          <p:nvPr/>
        </p:nvSpPr>
        <p:spPr>
          <a:xfrm>
            <a:off x="2440200" y="125700"/>
            <a:ext cx="9592500" cy="9234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None/>
            </a:pPr>
            <a:r>
              <a:rPr lang="en-US" sz="3800" b="1" i="1">
                <a:solidFill>
                  <a:srgbClr val="39738A"/>
                </a:solidFill>
                <a:latin typeface="Times New Roman"/>
                <a:ea typeface="Times New Roman"/>
                <a:cs typeface="Times New Roman"/>
                <a:sym typeface="Times New Roman"/>
              </a:rPr>
              <a:t>Bioenergy crops shape underground micro-ecosystems</a:t>
            </a:r>
            <a:r>
              <a:rPr lang="en-US" sz="3800">
                <a:solidFill>
                  <a:schemeClr val="dk1"/>
                </a:solidFill>
                <a:latin typeface="Times New Roman"/>
                <a:ea typeface="Times New Roman"/>
                <a:cs typeface="Times New Roman"/>
                <a:sym typeface="Times New Roman"/>
              </a:rPr>
              <a:t>​</a:t>
            </a:r>
            <a:endParaRPr sz="3800" b="1" i="1">
              <a:solidFill>
                <a:srgbClr val="39738A"/>
              </a:solidFill>
              <a:latin typeface="Times New Roman"/>
              <a:ea typeface="Times New Roman"/>
              <a:cs typeface="Times New Roman"/>
              <a:sym typeface="Times New Roman"/>
            </a:endParaRPr>
          </a:p>
        </p:txBody>
      </p:sp>
      <p:sp>
        <p:nvSpPr>
          <p:cNvPr id="78" name="Google Shape;78;p13"/>
          <p:cNvSpPr/>
          <p:nvPr/>
        </p:nvSpPr>
        <p:spPr>
          <a:xfrm>
            <a:off x="439150" y="1341525"/>
            <a:ext cx="7899300" cy="748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i="1">
                <a:solidFill>
                  <a:srgbClr val="39738A"/>
                </a:solidFill>
                <a:latin typeface="Times New Roman"/>
                <a:ea typeface="Times New Roman"/>
                <a:cs typeface="Times New Roman"/>
                <a:sym typeface="Times New Roman"/>
              </a:rPr>
              <a:t>Background/Objective</a:t>
            </a:r>
            <a:endParaRPr/>
          </a:p>
          <a:p>
            <a:pPr marL="285750" marR="0" lvl="0" indent="-254000" algn="l" rtl="0">
              <a:lnSpc>
                <a:spcPct val="100000"/>
              </a:lnSpc>
              <a:spcBef>
                <a:spcPts val="0"/>
              </a:spcBef>
              <a:spcAft>
                <a:spcPts val="0"/>
              </a:spcAft>
              <a:buClr>
                <a:srgbClr val="1A8109"/>
              </a:buClr>
              <a:buSzPts val="1300"/>
              <a:buChar char="•"/>
            </a:pPr>
            <a:r>
              <a:rPr lang="en-US" sz="1300">
                <a:solidFill>
                  <a:srgbClr val="222222"/>
                </a:solidFill>
                <a:latin typeface="Times New Roman"/>
                <a:ea typeface="Times New Roman"/>
                <a:cs typeface="Times New Roman"/>
                <a:sym typeface="Times New Roman"/>
              </a:rPr>
              <a:t>To determine the effects of plant diversity in bioenergy cropping systems on functioning of soil bacterial communities and subsequent impacts on soil carbon processing.</a:t>
            </a:r>
            <a:r>
              <a:rPr lang="en-US" sz="1300">
                <a:solidFill>
                  <a:schemeClr val="dk1"/>
                </a:solidFill>
                <a:latin typeface="Times New Roman"/>
                <a:ea typeface="Times New Roman"/>
                <a:cs typeface="Times New Roman"/>
                <a:sym typeface="Times New Roman"/>
              </a:rPr>
              <a:t>​</a:t>
            </a:r>
            <a:endParaRPr sz="1300">
              <a:solidFill>
                <a:srgbClr val="222222"/>
              </a:solidFill>
              <a:latin typeface="Times New Roman"/>
              <a:ea typeface="Times New Roman"/>
              <a:cs typeface="Times New Roman"/>
              <a:sym typeface="Times New Roman"/>
            </a:endParaRPr>
          </a:p>
        </p:txBody>
      </p:sp>
      <p:sp>
        <p:nvSpPr>
          <p:cNvPr id="79" name="Google Shape;79;p13"/>
          <p:cNvSpPr/>
          <p:nvPr/>
        </p:nvSpPr>
        <p:spPr>
          <a:xfrm>
            <a:off x="405800" y="2210300"/>
            <a:ext cx="8015700" cy="138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900" b="1" i="1">
                <a:solidFill>
                  <a:srgbClr val="39738A"/>
                </a:solidFill>
                <a:latin typeface="Times New Roman"/>
                <a:ea typeface="Times New Roman"/>
                <a:cs typeface="Times New Roman"/>
                <a:sym typeface="Times New Roman"/>
              </a:rPr>
              <a:t>Approach</a:t>
            </a:r>
            <a:endParaRPr sz="1900"/>
          </a:p>
          <a:p>
            <a:pPr marL="285750" marR="0" lvl="0" indent="-254000" algn="l" rtl="0">
              <a:lnSpc>
                <a:spcPct val="100000"/>
              </a:lnSpc>
              <a:spcBef>
                <a:spcPts val="0"/>
              </a:spcBef>
              <a:spcAft>
                <a:spcPts val="0"/>
              </a:spcAft>
              <a:buClr>
                <a:srgbClr val="1A8109"/>
              </a:buClr>
              <a:buSzPts val="1300"/>
              <a:buChar char="•"/>
            </a:pPr>
            <a:r>
              <a:rPr lang="en-US" sz="1300">
                <a:solidFill>
                  <a:srgbClr val="222222"/>
                </a:solidFill>
                <a:latin typeface="Times New Roman"/>
                <a:ea typeface="Times New Roman"/>
                <a:cs typeface="Times New Roman"/>
                <a:sym typeface="Times New Roman"/>
              </a:rPr>
              <a:t>Researchers used X-ray computed microtomography to characterize soil pore structure and quantify the distribution of particular organic matter as well as pore-level water distribution in three vegetation systems: corn, monoculture switchgrass, and restored prairie. They used carbon-labeled glucose and stable isotope probing to identify microorganisms metabolizing glucose-derived carbon, and analytic software to estimate the identities and functions of the microbes.</a:t>
            </a:r>
            <a:r>
              <a:rPr lang="en-US" sz="1300">
                <a:solidFill>
                  <a:schemeClr val="dk1"/>
                </a:solidFill>
                <a:latin typeface="Times New Roman"/>
                <a:ea typeface="Times New Roman"/>
                <a:cs typeface="Times New Roman"/>
                <a:sym typeface="Times New Roman"/>
              </a:rPr>
              <a:t>​</a:t>
            </a:r>
            <a:endParaRPr sz="1300">
              <a:solidFill>
                <a:srgbClr val="222222"/>
              </a:solidFill>
              <a:highlight>
                <a:srgbClr val="FFFFFF"/>
              </a:highlight>
              <a:latin typeface="Times New Roman"/>
              <a:ea typeface="Times New Roman"/>
              <a:cs typeface="Times New Roman"/>
              <a:sym typeface="Times New Roman"/>
            </a:endParaRPr>
          </a:p>
        </p:txBody>
      </p:sp>
      <p:sp>
        <p:nvSpPr>
          <p:cNvPr id="80" name="Google Shape;80;p13"/>
          <p:cNvSpPr/>
          <p:nvPr/>
        </p:nvSpPr>
        <p:spPr>
          <a:xfrm>
            <a:off x="439150" y="3633825"/>
            <a:ext cx="8072700" cy="1043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i="1">
                <a:solidFill>
                  <a:srgbClr val="39738A"/>
                </a:solidFill>
                <a:latin typeface="Times New Roman"/>
                <a:ea typeface="Times New Roman"/>
                <a:cs typeface="Times New Roman"/>
                <a:sym typeface="Times New Roman"/>
              </a:rPr>
              <a:t>Results</a:t>
            </a:r>
            <a:endParaRPr/>
          </a:p>
          <a:p>
            <a:pPr marL="285750" marR="0" lvl="0" indent="-254000" algn="l" rtl="0">
              <a:lnSpc>
                <a:spcPct val="100000"/>
              </a:lnSpc>
              <a:spcBef>
                <a:spcPts val="0"/>
              </a:spcBef>
              <a:spcAft>
                <a:spcPts val="0"/>
              </a:spcAft>
              <a:buClr>
                <a:srgbClr val="1A8109"/>
              </a:buClr>
              <a:buSzPts val="1300"/>
              <a:buChar char="•"/>
            </a:pPr>
            <a:r>
              <a:rPr lang="en-US" sz="1300">
                <a:solidFill>
                  <a:srgbClr val="222222"/>
                </a:solidFill>
                <a:latin typeface="Times New Roman"/>
                <a:ea typeface="Times New Roman"/>
                <a:cs typeface="Times New Roman"/>
                <a:sym typeface="Times New Roman"/>
              </a:rPr>
              <a:t>Results demonstrate striking differences between each vegetal system’s soil pore characteristics, connecting micro-level contrast between large and small soil pores in microbial diversity, composition, and carbon distribution strategies to the structure of hydraulic connections within each system.</a:t>
            </a:r>
            <a:r>
              <a:rPr lang="en-US" sz="1300">
                <a:solidFill>
                  <a:schemeClr val="dk1"/>
                </a:solidFill>
                <a:latin typeface="Times New Roman"/>
                <a:ea typeface="Times New Roman"/>
                <a:cs typeface="Times New Roman"/>
                <a:sym typeface="Times New Roman"/>
              </a:rPr>
              <a:t>​</a:t>
            </a:r>
            <a:endParaRPr sz="1300">
              <a:solidFill>
                <a:srgbClr val="222222"/>
              </a:solidFill>
              <a:highlight>
                <a:srgbClr val="FFFFFF"/>
              </a:highlight>
              <a:latin typeface="Times New Roman"/>
              <a:ea typeface="Times New Roman"/>
              <a:cs typeface="Times New Roman"/>
              <a:sym typeface="Times New Roman"/>
            </a:endParaRPr>
          </a:p>
        </p:txBody>
      </p:sp>
      <p:sp>
        <p:nvSpPr>
          <p:cNvPr id="81" name="Google Shape;81;p13"/>
          <p:cNvSpPr txBox="1"/>
          <p:nvPr/>
        </p:nvSpPr>
        <p:spPr>
          <a:xfrm>
            <a:off x="405800" y="4732625"/>
            <a:ext cx="11158200" cy="1169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i="1">
                <a:solidFill>
                  <a:srgbClr val="39738A"/>
                </a:solidFill>
                <a:latin typeface="Times New Roman"/>
                <a:ea typeface="Times New Roman"/>
                <a:cs typeface="Times New Roman"/>
                <a:sym typeface="Times New Roman"/>
              </a:rPr>
              <a:t>Significance/Impacts</a:t>
            </a:r>
            <a:endParaRPr/>
          </a:p>
          <a:p>
            <a:pPr marL="285750" marR="0" lvl="0" indent="-254000" algn="l" rtl="0">
              <a:lnSpc>
                <a:spcPct val="100000"/>
              </a:lnSpc>
              <a:spcBef>
                <a:spcPts val="0"/>
              </a:spcBef>
              <a:spcAft>
                <a:spcPts val="0"/>
              </a:spcAft>
              <a:buClr>
                <a:srgbClr val="1A8109"/>
              </a:buClr>
              <a:buSzPts val="1300"/>
              <a:buChar char="•"/>
            </a:pPr>
            <a:r>
              <a:rPr lang="en-US" sz="1300">
                <a:solidFill>
                  <a:srgbClr val="222222"/>
                </a:solidFill>
                <a:latin typeface="Times New Roman"/>
                <a:ea typeface="Times New Roman"/>
                <a:cs typeface="Times New Roman"/>
                <a:sym typeface="Times New Roman"/>
              </a:rPr>
              <a:t>The plant systems were shown to alter the distribution and characteristics of soil pores, as well as the microbial communities and their carbon processing strategies. These results enhanced the understanding of the mechanisms through which increasing plant diversity in switchgrass-based bioenergy cropping systems can improve their soil carbon sequestration capacity. The results enabled the team to propose a microbial habitat</a:t>
            </a:r>
            <a:r>
              <a:rPr lang="en-US" sz="1300">
                <a:solidFill>
                  <a:schemeClr val="dk1"/>
                </a:solidFill>
                <a:latin typeface="Times New Roman"/>
                <a:ea typeface="Times New Roman"/>
                <a:cs typeface="Times New Roman"/>
                <a:sym typeface="Times New Roman"/>
              </a:rPr>
              <a:t> classification concept, providing a framework for the generalization of carbon processing within other soil matrices. ​</a:t>
            </a:r>
            <a:endParaRPr sz="1300">
              <a:solidFill>
                <a:srgbClr val="222222"/>
              </a:solidFill>
              <a:highlight>
                <a:schemeClr val="lt1"/>
              </a:highlight>
              <a:latin typeface="Times New Roman"/>
              <a:ea typeface="Times New Roman"/>
              <a:cs typeface="Times New Roman"/>
              <a:sym typeface="Times New Roman"/>
            </a:endParaRPr>
          </a:p>
        </p:txBody>
      </p:sp>
      <p:sp>
        <p:nvSpPr>
          <p:cNvPr id="82" name="Google Shape;82;p13" descr="illustration resembling a microscopic view of biological structures. The background is predominantly brown and gray with wispy, branch-like patterns. Three large circular areas are highlighted, each containing colorful, irregularly shaped elements in blue, green, orange, yellow, and purple. "/>
          <p:cNvSpPr txBox="1"/>
          <p:nvPr/>
        </p:nvSpPr>
        <p:spPr>
          <a:xfrm>
            <a:off x="439150" y="6018225"/>
            <a:ext cx="11357100" cy="246300"/>
          </a:xfrm>
          <a:prstGeom prst="rect">
            <a:avLst/>
          </a:prstGeom>
          <a:solidFill>
            <a:srgbClr val="FFFFFF"/>
          </a:solidFill>
          <a:ln>
            <a:noFill/>
          </a:ln>
        </p:spPr>
        <p:txBody>
          <a:bodyPr spcFirstLastPara="1" wrap="square" lIns="91425" tIns="45700" rIns="91425" bIns="45700" anchor="t" anchorCtr="0">
            <a:spAutoFit/>
          </a:bodyPr>
          <a:lstStyle/>
          <a:p>
            <a:pPr marL="0" lvl="0" indent="0" algn="l" rtl="0">
              <a:spcBef>
                <a:spcPts val="0"/>
              </a:spcBef>
              <a:spcAft>
                <a:spcPts val="0"/>
              </a:spcAft>
              <a:buClr>
                <a:schemeClr val="dk1"/>
              </a:buClr>
              <a:buSzPts val="1100"/>
              <a:buFont typeface="Arial"/>
              <a:buNone/>
            </a:pPr>
            <a:r>
              <a:rPr lang="en-US" sz="1000">
                <a:solidFill>
                  <a:srgbClr val="222222"/>
                </a:solidFill>
                <a:highlight>
                  <a:srgbClr val="FFFFFF"/>
                </a:highlight>
                <a:latin typeface="Times New Roman"/>
                <a:ea typeface="Times New Roman"/>
                <a:cs typeface="Times New Roman"/>
                <a:sym typeface="Times New Roman"/>
              </a:rPr>
              <a:t>Li, Z., Kravchenko, A.N., Cupples, A. </a:t>
            </a:r>
            <a:r>
              <a:rPr lang="en-US" sz="1000" i="1">
                <a:solidFill>
                  <a:srgbClr val="222222"/>
                </a:solidFill>
                <a:latin typeface="Times New Roman"/>
                <a:ea typeface="Times New Roman"/>
                <a:cs typeface="Times New Roman"/>
                <a:sym typeface="Times New Roman"/>
              </a:rPr>
              <a:t>et al.</a:t>
            </a:r>
            <a:r>
              <a:rPr lang="en-US" sz="1000">
                <a:solidFill>
                  <a:srgbClr val="222222"/>
                </a:solidFill>
                <a:highlight>
                  <a:srgbClr val="FFFFFF"/>
                </a:highlight>
                <a:latin typeface="Times New Roman"/>
                <a:ea typeface="Times New Roman"/>
                <a:cs typeface="Times New Roman"/>
                <a:sym typeface="Times New Roman"/>
              </a:rPr>
              <a:t> Composition and metabolism of microbial communities in soil pores. </a:t>
            </a:r>
            <a:r>
              <a:rPr lang="en-US" sz="1000" i="1">
                <a:solidFill>
                  <a:srgbClr val="222222"/>
                </a:solidFill>
                <a:latin typeface="Times New Roman"/>
                <a:ea typeface="Times New Roman"/>
                <a:cs typeface="Times New Roman"/>
                <a:sym typeface="Times New Roman"/>
              </a:rPr>
              <a:t>Nature Communications</a:t>
            </a:r>
            <a:r>
              <a:rPr lang="en-US" sz="1000">
                <a:solidFill>
                  <a:srgbClr val="222222"/>
                </a:solidFill>
                <a:highlight>
                  <a:srgbClr val="FFFFFF"/>
                </a:highlight>
                <a:latin typeface="Times New Roman"/>
                <a:ea typeface="Times New Roman"/>
                <a:cs typeface="Times New Roman"/>
                <a:sym typeface="Times New Roman"/>
              </a:rPr>
              <a:t> </a:t>
            </a:r>
            <a:r>
              <a:rPr lang="en-US" sz="1000" b="1">
                <a:solidFill>
                  <a:srgbClr val="222222"/>
                </a:solidFill>
                <a:latin typeface="Times New Roman"/>
                <a:ea typeface="Times New Roman"/>
                <a:cs typeface="Times New Roman"/>
                <a:sym typeface="Times New Roman"/>
              </a:rPr>
              <a:t>15</a:t>
            </a:r>
            <a:r>
              <a:rPr lang="en-US" sz="1000">
                <a:solidFill>
                  <a:srgbClr val="222222"/>
                </a:solidFill>
                <a:highlight>
                  <a:srgbClr val="FFFFFF"/>
                </a:highlight>
                <a:latin typeface="Times New Roman"/>
                <a:ea typeface="Times New Roman"/>
                <a:cs typeface="Times New Roman"/>
                <a:sym typeface="Times New Roman"/>
              </a:rPr>
              <a:t>, 3578 (2024). </a:t>
            </a:r>
            <a:r>
              <a:rPr lang="en-US" sz="1000" u="sng">
                <a:solidFill>
                  <a:srgbClr val="1155CC"/>
                </a:solidFill>
                <a:highlight>
                  <a:srgbClr val="FFFFFF"/>
                </a:highlight>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https://doi.org/10.1038/s41467-024-47755-x</a:t>
            </a:r>
            <a:r>
              <a:rPr lang="en-US" sz="1000">
                <a:solidFill>
                  <a:srgbClr val="222222"/>
                </a:solidFill>
                <a:highlight>
                  <a:srgbClr val="FFFFFF"/>
                </a:highlight>
                <a:latin typeface="Times New Roman"/>
                <a:ea typeface="Times New Roman"/>
                <a:cs typeface="Times New Roman"/>
                <a:sym typeface="Times New Roman"/>
              </a:rPr>
              <a:t> </a:t>
            </a:r>
            <a:endParaRPr/>
          </a:p>
        </p:txBody>
      </p:sp>
      <p:pic>
        <p:nvPicPr>
          <p:cNvPr id="83" name="Google Shape;83;p13"/>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405789" y="187053"/>
            <a:ext cx="2087890" cy="923330"/>
          </a:xfrm>
          <a:prstGeom prst="rect">
            <a:avLst/>
          </a:prstGeom>
          <a:noFill/>
          <a:ln>
            <a:noFill/>
          </a:ln>
        </p:spPr>
      </p:pic>
      <p:sp>
        <p:nvSpPr>
          <p:cNvPr id="84" name="Google Shape;84;p13"/>
          <p:cNvSpPr txBox="1"/>
          <p:nvPr/>
        </p:nvSpPr>
        <p:spPr>
          <a:xfrm>
            <a:off x="8511850" y="4204300"/>
            <a:ext cx="3520800" cy="261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000" b="1">
                <a:solidFill>
                  <a:srgbClr val="222222"/>
                </a:solidFill>
                <a:highlight>
                  <a:srgbClr val="FFFFFF"/>
                </a:highlight>
                <a:latin typeface="Times New Roman"/>
                <a:ea typeface="Times New Roman"/>
                <a:cs typeface="Times New Roman"/>
                <a:sym typeface="Times New Roman"/>
              </a:rPr>
              <a:t>Classification concept of soil microhabitats: large pores (“Lp” left) substrate-rich small pores (“SpRich” center)  and substrate-poor small pores (“SpPoor” right).</a:t>
            </a:r>
            <a:endParaRPr sz="1000">
              <a:solidFill>
                <a:schemeClr val="dk1"/>
              </a:solidFill>
              <a:latin typeface="Times New Roman"/>
              <a:ea typeface="Times New Roman"/>
              <a:cs typeface="Times New Roman"/>
              <a:sym typeface="Times New Roman"/>
            </a:endParaRPr>
          </a:p>
        </p:txBody>
      </p:sp>
      <p:pic>
        <p:nvPicPr>
          <p:cNvPr id="85" name="Google Shape;85;p13"/>
          <p:cNvPicPr preferRelativeResize="0"/>
          <p:nvPr/>
        </p:nvPicPr>
        <p:blipFill>
          <a:blip r:embed="rId5" cstate="email">
            <a:alphaModFix/>
            <a:extLst>
              <a:ext uri="{28A0092B-C50C-407E-A947-70E740481C1C}">
                <a14:useLocalDpi xmlns:a14="http://schemas.microsoft.com/office/drawing/2010/main"/>
              </a:ext>
            </a:extLst>
          </a:blip>
          <a:stretch>
            <a:fillRect/>
          </a:stretch>
        </p:blipFill>
        <p:spPr>
          <a:xfrm>
            <a:off x="8511850" y="1277323"/>
            <a:ext cx="3520649" cy="3034528"/>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299</Words>
  <Application>Microsoft Macintosh PowerPoint</Application>
  <PresentationFormat>Widescreen</PresentationFormat>
  <Paragraphs>11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Avenir</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Nalina Cherr</cp:lastModifiedBy>
  <cp:revision>2</cp:revision>
  <dcterms:modified xsi:type="dcterms:W3CDTF">2024-07-10T19:19:01Z</dcterms:modified>
</cp:coreProperties>
</file>