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osti.gov/biblio/2202579" TargetMode="External"/><Relationship Id="rId4" Type="http://schemas.openxmlformats.org/officeDocument/2006/relationships/hyperlink" Target="https://doi-org.ezproxy.library.wisc.edu/10.1016/j.geoderma.2023.116675" TargetMode="External"/><Relationship Id="rId5" Type="http://schemas.openxmlformats.org/officeDocument/2006/relationships/image" Target="../media/image13.png"/><Relationship Id="rId6"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3"/>
          <p:cNvSpPr txBox="1"/>
          <p:nvPr/>
        </p:nvSpPr>
        <p:spPr>
          <a:xfrm>
            <a:off x="1944575" y="61775"/>
            <a:ext cx="10247400" cy="10599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rgbClr val="39738A"/>
                </a:solidFill>
                <a:latin typeface="Times New Roman"/>
                <a:ea typeface="Times New Roman"/>
                <a:cs typeface="Times New Roman"/>
                <a:sym typeface="Times New Roman"/>
              </a:rPr>
              <a:t>Prairie systems facilitate rapid uptake of carbon </a:t>
            </a:r>
            <a:endParaRPr sz="3600">
              <a:solidFill>
                <a:srgbClr val="39738A"/>
              </a:solidFill>
              <a:latin typeface="Times New Roman"/>
              <a:ea typeface="Times New Roman"/>
              <a:cs typeface="Times New Roman"/>
              <a:sym typeface="Times New Roman"/>
            </a:endParaRPr>
          </a:p>
        </p:txBody>
      </p:sp>
      <p:sp>
        <p:nvSpPr>
          <p:cNvPr id="78" name="Google Shape;78;p13"/>
          <p:cNvSpPr/>
          <p:nvPr/>
        </p:nvSpPr>
        <p:spPr>
          <a:xfrm>
            <a:off x="300700" y="957975"/>
            <a:ext cx="8511900" cy="1059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Background/Objective</a:t>
            </a:r>
            <a:endParaRPr/>
          </a:p>
          <a:p>
            <a:pPr indent="-323850" lvl="0" marL="457200" rtl="0" algn="l">
              <a:lnSpc>
                <a:spcPct val="115000"/>
              </a:lnSpc>
              <a:spcBef>
                <a:spcPts val="0"/>
              </a:spcBef>
              <a:spcAft>
                <a:spcPts val="0"/>
              </a:spcAft>
              <a:buClr>
                <a:srgbClr val="1A8109"/>
              </a:buClr>
              <a:buSzPts val="1500"/>
              <a:buChar char="•"/>
            </a:pPr>
            <a:r>
              <a:rPr lang="en-US">
                <a:solidFill>
                  <a:schemeClr val="dk1"/>
                </a:solidFill>
                <a:latin typeface="Times New Roman"/>
                <a:ea typeface="Times New Roman"/>
                <a:cs typeface="Times New Roman"/>
                <a:sym typeface="Times New Roman"/>
              </a:rPr>
              <a:t>To assess the associations between pore structure, soil texture, and soil carbon among varieties of monoculture switchgrass and polyculture prairie soils. Past research has suggested a relationship between diversity, the volume of medium pores, and soil organic carbon gains.</a:t>
            </a:r>
            <a:endParaRPr sz="1500"/>
          </a:p>
        </p:txBody>
      </p:sp>
      <p:sp>
        <p:nvSpPr>
          <p:cNvPr id="79" name="Google Shape;79;p13"/>
          <p:cNvSpPr/>
          <p:nvPr/>
        </p:nvSpPr>
        <p:spPr>
          <a:xfrm>
            <a:off x="242875" y="2000200"/>
            <a:ext cx="8373000" cy="12921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Approach</a:t>
            </a:r>
            <a:endParaRPr/>
          </a:p>
          <a:p>
            <a:pPr indent="-323850" lvl="0" marL="457200" rtl="0" algn="l">
              <a:lnSpc>
                <a:spcPct val="115000"/>
              </a:lnSpc>
              <a:spcBef>
                <a:spcPts val="0"/>
              </a:spcBef>
              <a:spcAft>
                <a:spcPts val="0"/>
              </a:spcAft>
              <a:buClr>
                <a:srgbClr val="1A8109"/>
              </a:buClr>
              <a:buSzPts val="1500"/>
              <a:buChar char="•"/>
            </a:pPr>
            <a:r>
              <a:rPr lang="en-US">
                <a:solidFill>
                  <a:schemeClr val="dk1"/>
                </a:solidFill>
                <a:latin typeface="Times New Roman"/>
                <a:ea typeface="Times New Roman"/>
                <a:cs typeface="Times New Roman"/>
                <a:sym typeface="Times New Roman"/>
              </a:rPr>
              <a:t>The study assessed soil carbon gains across a variety of marginal soils at experimental sites in Michigan and Wisconsin. Cropping systems were randomly assigned to plots within each of the six unfertilized and untilled sites. Researchers used X-ray computed microtomography to analyze pore structures in harvested soil cores and loose soil surrounding the cores.</a:t>
            </a:r>
            <a:endParaRPr sz="1500"/>
          </a:p>
        </p:txBody>
      </p:sp>
      <p:sp>
        <p:nvSpPr>
          <p:cNvPr id="80" name="Google Shape;80;p13"/>
          <p:cNvSpPr/>
          <p:nvPr/>
        </p:nvSpPr>
        <p:spPr>
          <a:xfrm>
            <a:off x="242875" y="3292375"/>
            <a:ext cx="8569500" cy="1550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Results</a:t>
            </a:r>
            <a:endParaRPr/>
          </a:p>
          <a:p>
            <a:pPr indent="-317500" lvl="0" marL="457200" rtl="0" algn="l">
              <a:lnSpc>
                <a:spcPct val="115000"/>
              </a:lnSpc>
              <a:spcBef>
                <a:spcPts val="0"/>
              </a:spcBef>
              <a:spcAft>
                <a:spcPts val="0"/>
              </a:spcAft>
              <a:buClr>
                <a:srgbClr val="1A8109"/>
              </a:buClr>
              <a:buSzPts val="1400"/>
              <a:buFont typeface="Times New Roman"/>
              <a:buChar char="•"/>
            </a:pPr>
            <a:r>
              <a:rPr lang="en-US">
                <a:solidFill>
                  <a:schemeClr val="dk1"/>
                </a:solidFill>
                <a:latin typeface="Times New Roman"/>
                <a:ea typeface="Times New Roman"/>
                <a:cs typeface="Times New Roman"/>
                <a:sym typeface="Times New Roman"/>
              </a:rPr>
              <a:t>Prairie vegetation hosts a greater volume of medium pores, stimulating soil C gains across soil texture and type. The fine roots of prairie vegetation more easily accessed medium pores in sandier soils. Species richness is a factor in higher levels of soil C, but biomass productivity does not determine soil C gains. Additionally, medium pores support higher microbial activity, implying faster processing and protection of new C. However, prairie systems also experienced higher C losses due to CO</a:t>
            </a:r>
            <a:r>
              <a:rPr baseline="-25000" lang="en-US">
                <a:solidFill>
                  <a:schemeClr val="dk1"/>
                </a:solidFill>
                <a:latin typeface="Times New Roman"/>
                <a:ea typeface="Times New Roman"/>
                <a:cs typeface="Times New Roman"/>
                <a:sym typeface="Times New Roman"/>
              </a:rPr>
              <a:t>2 </a:t>
            </a:r>
            <a:r>
              <a:rPr lang="en-US">
                <a:solidFill>
                  <a:schemeClr val="dk1"/>
                </a:solidFill>
                <a:latin typeface="Times New Roman"/>
                <a:ea typeface="Times New Roman"/>
                <a:cs typeface="Times New Roman"/>
                <a:sym typeface="Times New Roman"/>
              </a:rPr>
              <a:t>respiration and dissolved organic C.</a:t>
            </a:r>
            <a:endParaRPr>
              <a:latin typeface="Times New Roman"/>
              <a:ea typeface="Times New Roman"/>
              <a:cs typeface="Times New Roman"/>
              <a:sym typeface="Times New Roman"/>
            </a:endParaRPr>
          </a:p>
        </p:txBody>
      </p:sp>
      <p:sp>
        <p:nvSpPr>
          <p:cNvPr id="81" name="Google Shape;81;p13"/>
          <p:cNvSpPr txBox="1"/>
          <p:nvPr/>
        </p:nvSpPr>
        <p:spPr>
          <a:xfrm>
            <a:off x="300700" y="4855501"/>
            <a:ext cx="11380200" cy="800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Significance/Impacts</a:t>
            </a:r>
            <a:endParaRPr/>
          </a:p>
          <a:p>
            <a:pPr indent="-260350" lvl="0" marL="285750" marR="0" rtl="0" algn="l">
              <a:spcBef>
                <a:spcPts val="0"/>
              </a:spcBef>
              <a:spcAft>
                <a:spcPts val="0"/>
              </a:spcAft>
              <a:buClr>
                <a:srgbClr val="1A8109"/>
              </a:buClr>
              <a:buSzPts val="1400"/>
              <a:buFont typeface="Arial"/>
              <a:buChar char="•"/>
            </a:pPr>
            <a:r>
              <a:rPr lang="en-US">
                <a:latin typeface="Times New Roman"/>
                <a:ea typeface="Times New Roman"/>
                <a:cs typeface="Times New Roman"/>
                <a:sym typeface="Times New Roman"/>
              </a:rPr>
              <a:t>Polyculture systems present huge bioenergy potential for lands unsuitable for food production. Polyculture systems’ rapid uptake of carbon implies powerful sequestration potential, which is an important strategy in the effort to mitigate the presence of fossil fuels, which drive climate change. </a:t>
            </a:r>
            <a:endParaRPr/>
          </a:p>
        </p:txBody>
      </p:sp>
      <p:sp>
        <p:nvSpPr>
          <p:cNvPr id="82" name="Google Shape;82;p13"/>
          <p:cNvSpPr txBox="1"/>
          <p:nvPr/>
        </p:nvSpPr>
        <p:spPr>
          <a:xfrm>
            <a:off x="300700" y="5807525"/>
            <a:ext cx="11079300" cy="400200"/>
          </a:xfrm>
          <a:prstGeom prst="rect">
            <a:avLst/>
          </a:prstGeom>
          <a:solidFill>
            <a:srgbClr val="FFFFFF"/>
          </a:solidFill>
          <a:ln>
            <a:noFill/>
          </a:ln>
        </p:spPr>
        <p:txBody>
          <a:bodyPr anchorCtr="0" anchor="t" bIns="45700" lIns="91425" spcFirstLastPara="1" rIns="91425" wrap="square" tIns="45700">
            <a:spAutoFit/>
          </a:bodyPr>
          <a:lstStyle/>
          <a:p>
            <a:pPr indent="0" lvl="0" marL="0" rtl="0" algn="l">
              <a:spcBef>
                <a:spcPts val="0"/>
              </a:spcBef>
              <a:spcAft>
                <a:spcPts val="0"/>
              </a:spcAft>
              <a:buClr>
                <a:schemeClr val="dk1"/>
              </a:buClr>
              <a:buFont typeface="Arial"/>
              <a:buNone/>
            </a:pPr>
            <a:r>
              <a:rPr lang="en-US" sz="1000">
                <a:solidFill>
                  <a:schemeClr val="dk1"/>
                </a:solidFill>
              </a:rPr>
              <a:t>Jin Ho Lee, Maik Lucas, Andrey K. Guber, Xiufen Li, Alexandra N. Kravchenko, </a:t>
            </a:r>
            <a:r>
              <a:rPr lang="en-US" sz="1000" u="sng">
                <a:solidFill>
                  <a:schemeClr val="hlink"/>
                </a:solidFill>
                <a:hlinkClick r:id="rId3"/>
              </a:rPr>
              <a:t>Interactions among soil texture, pore structure, and labile carbon influence soil carbon gains</a:t>
            </a:r>
            <a:r>
              <a:rPr lang="en-US" sz="1000">
                <a:solidFill>
                  <a:schemeClr val="dk1"/>
                </a:solidFill>
              </a:rPr>
              <a:t>, </a:t>
            </a:r>
            <a:r>
              <a:rPr i="1" lang="en-US" sz="1000">
                <a:solidFill>
                  <a:schemeClr val="dk1"/>
                </a:solidFill>
              </a:rPr>
              <a:t>Geoderma</a:t>
            </a:r>
            <a:r>
              <a:rPr lang="en-US" sz="1000">
                <a:solidFill>
                  <a:schemeClr val="dk1"/>
                </a:solidFill>
              </a:rPr>
              <a:t>, </a:t>
            </a:r>
            <a:r>
              <a:rPr b="1" lang="en-US" sz="1000">
                <a:solidFill>
                  <a:schemeClr val="dk1"/>
                </a:solidFill>
              </a:rPr>
              <a:t>439</a:t>
            </a:r>
            <a:r>
              <a:rPr lang="en-US" sz="1000">
                <a:solidFill>
                  <a:schemeClr val="dk1"/>
                </a:solidFill>
              </a:rPr>
              <a:t>, 116675 (2023). [DOI:</a:t>
            </a:r>
            <a:r>
              <a:rPr lang="en-US" sz="1000" u="sng">
                <a:solidFill>
                  <a:schemeClr val="hlink"/>
                </a:solidFill>
                <a:hlinkClick r:id="rId4"/>
              </a:rPr>
              <a:t>10.1016/j.geoderma.2023.116675</a:t>
            </a:r>
            <a:r>
              <a:rPr lang="en-US" sz="1000">
                <a:solidFill>
                  <a:schemeClr val="dk1"/>
                </a:solidFill>
              </a:rPr>
              <a:t>]</a:t>
            </a:r>
            <a:endParaRPr sz="1000">
              <a:latin typeface="Times New Roman"/>
              <a:ea typeface="Times New Roman"/>
              <a:cs typeface="Times New Roman"/>
              <a:sym typeface="Times New Roman"/>
            </a:endParaRPr>
          </a:p>
        </p:txBody>
      </p:sp>
      <p:pic>
        <p:nvPicPr>
          <p:cNvPr id="83" name="Google Shape;83;p13"/>
          <p:cNvPicPr preferRelativeResize="0"/>
          <p:nvPr/>
        </p:nvPicPr>
        <p:blipFill rotWithShape="1">
          <a:blip r:embed="rId5">
            <a:alphaModFix/>
          </a:blip>
          <a:srcRect b="7927" l="0" r="0" t="7918"/>
          <a:stretch/>
        </p:blipFill>
        <p:spPr>
          <a:xfrm>
            <a:off x="78414" y="34653"/>
            <a:ext cx="2087890" cy="923330"/>
          </a:xfrm>
          <a:prstGeom prst="rect">
            <a:avLst/>
          </a:prstGeom>
          <a:noFill/>
          <a:ln>
            <a:noFill/>
          </a:ln>
        </p:spPr>
      </p:pic>
      <p:pic>
        <p:nvPicPr>
          <p:cNvPr descr="X-ray images of soil pores from switchgrass and prairie systems in Oregon and Lake City" id="84" name="Google Shape;84;p13"/>
          <p:cNvPicPr preferRelativeResize="0"/>
          <p:nvPr/>
        </p:nvPicPr>
        <p:blipFill>
          <a:blip r:embed="rId6">
            <a:alphaModFix/>
          </a:blip>
          <a:stretch>
            <a:fillRect/>
          </a:stretch>
        </p:blipFill>
        <p:spPr>
          <a:xfrm>
            <a:off x="8939675" y="1034175"/>
            <a:ext cx="2741225" cy="3111051"/>
          </a:xfrm>
          <a:prstGeom prst="rect">
            <a:avLst/>
          </a:prstGeom>
          <a:noFill/>
          <a:ln>
            <a:noFill/>
          </a:ln>
        </p:spPr>
      </p:pic>
      <p:sp>
        <p:nvSpPr>
          <p:cNvPr id="85" name="Google Shape;85;p13"/>
          <p:cNvSpPr txBox="1"/>
          <p:nvPr/>
        </p:nvSpPr>
        <p:spPr>
          <a:xfrm>
            <a:off x="8989350" y="4290525"/>
            <a:ext cx="2691600" cy="28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Calibri"/>
                <a:ea typeface="Calibri"/>
                <a:cs typeface="Calibri"/>
                <a:sym typeface="Calibri"/>
              </a:rPr>
              <a:t>3D images of soil pores from experimental sites.</a:t>
            </a:r>
            <a:endParaRPr sz="10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