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7" r:id="rId2"/>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snapToGrid="0">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8" name="Google Shape;8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8" name="Google Shape;18;p2"/>
          <p:cNvSpPr/>
          <p:nvPr/>
        </p:nvSpPr>
        <p:spPr>
          <a:xfrm>
            <a:off x="0" y="6320118"/>
            <a:ext cx="12192000" cy="537900"/>
          </a:xfrm>
          <a:prstGeom prst="rect">
            <a:avLst/>
          </a:prstGeom>
          <a:solidFill>
            <a:srgbClr val="0B2C45"/>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FFFFFF"/>
              </a:solidFill>
              <a:latin typeface="Avenir"/>
              <a:ea typeface="Avenir"/>
              <a:cs typeface="Avenir"/>
              <a:sym typeface="Avenir"/>
            </a:endParaRPr>
          </a:p>
        </p:txBody>
      </p:sp>
      <p:pic>
        <p:nvPicPr>
          <p:cNvPr id="19" name="Google Shape;19;p2"/>
          <p:cNvPicPr preferRelativeResize="0"/>
          <p:nvPr/>
        </p:nvPicPr>
        <p:blipFill rotWithShape="1">
          <a:blip r:embed="rId2">
            <a:alphaModFix/>
          </a:blip>
          <a:srcRect/>
          <a:stretch/>
        </p:blipFill>
        <p:spPr>
          <a:xfrm>
            <a:off x="212667" y="6373156"/>
            <a:ext cx="2149533" cy="394974"/>
          </a:xfrm>
          <a:prstGeom prst="rect">
            <a:avLst/>
          </a:prstGeom>
          <a:noFill/>
          <a:ln>
            <a:noFill/>
          </a:ln>
        </p:spPr>
      </p:pic>
      <p:sp>
        <p:nvSpPr>
          <p:cNvPr id="20" name="Google Shape;20;p2"/>
          <p:cNvSpPr txBox="1"/>
          <p:nvPr/>
        </p:nvSpPr>
        <p:spPr>
          <a:xfrm>
            <a:off x="7694875" y="6404400"/>
            <a:ext cx="4284600" cy="369300"/>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800" b="0" i="0" u="none" strike="noStrike" cap="none">
                <a:solidFill>
                  <a:srgbClr val="FFFFFF"/>
                </a:solidFill>
                <a:latin typeface="Avenir"/>
                <a:ea typeface="Avenir"/>
                <a:cs typeface="Avenir"/>
                <a:sym typeface="Avenir"/>
              </a:rPr>
              <a:t>Biological and Environmental Research</a:t>
            </a:r>
            <a:endParaRPr/>
          </a:p>
        </p:txBody>
      </p:sp>
    </p:spTree>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3"/>
        <p:cNvGrpSpPr/>
        <p:nvPr/>
      </p:nvGrpSpPr>
      <p:grpSpPr>
        <a:xfrm>
          <a:off x="0" y="0"/>
          <a:ext cx="0" cy="0"/>
          <a:chOff x="0" y="0"/>
          <a:chExt cx="0" cy="0"/>
        </a:xfrm>
      </p:grpSpPr>
      <p:sp>
        <p:nvSpPr>
          <p:cNvPr id="64" name="Google Shape;64;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1"/>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67" name="Google Shape;67;p11"/>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1" name="Google Shape;71;p12"/>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72" name="Google Shape;72;p12"/>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pic>
        <p:nvPicPr>
          <p:cNvPr id="22" name="Google Shape;22;p3"/>
          <p:cNvPicPr preferRelativeResize="0"/>
          <p:nvPr/>
        </p:nvPicPr>
        <p:blipFill rotWithShape="1">
          <a:blip r:embed="rId2">
            <a:alphaModFix/>
          </a:blip>
          <a:srcRect/>
          <a:stretch/>
        </p:blipFill>
        <p:spPr>
          <a:xfrm>
            <a:off x="0" y="0"/>
            <a:ext cx="12192000" cy="6858000"/>
          </a:xfrm>
          <a:prstGeom prst="rect">
            <a:avLst/>
          </a:prstGeom>
          <a:noFill/>
          <a:ln>
            <a:noFill/>
          </a:ln>
        </p:spPr>
      </p:pic>
      <p:sp>
        <p:nvSpPr>
          <p:cNvPr id="23" name="Google Shape;23;p3"/>
          <p:cNvSpPr txBox="1">
            <a:spLocks noGrp="1"/>
          </p:cNvSpPr>
          <p:nvPr>
            <p:ph type="ctrTitle"/>
          </p:nvPr>
        </p:nvSpPr>
        <p:spPr>
          <a:xfrm>
            <a:off x="6023112" y="421517"/>
            <a:ext cx="5605671" cy="1655761"/>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0"/>
              </a:spcBef>
              <a:spcAft>
                <a:spcPts val="0"/>
              </a:spcAft>
              <a:buClr>
                <a:schemeClr val="lt1"/>
              </a:buClr>
              <a:buSzPts val="5400"/>
              <a:buFont typeface="Calibri"/>
              <a:buNone/>
              <a:defRPr sz="5400">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4" name="Google Shape;24;p3"/>
          <p:cNvSpPr txBox="1">
            <a:spLocks noGrp="1"/>
          </p:cNvSpPr>
          <p:nvPr>
            <p:ph type="subTitle" idx="1"/>
          </p:nvPr>
        </p:nvSpPr>
        <p:spPr>
          <a:xfrm>
            <a:off x="6023112" y="3602038"/>
            <a:ext cx="5605671"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lt1"/>
              </a:buClr>
              <a:buSzPts val="2400"/>
              <a:buNone/>
              <a:defRPr sz="2400">
                <a:solidFill>
                  <a:schemeClr val="lt1"/>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pic>
        <p:nvPicPr>
          <p:cNvPr id="28" name="Google Shape;28;p4"/>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29" name="Google Shape;29;p4"/>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2" name="Google Shape;32;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4" name="Google Shape;34;p5"/>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35" name="Google Shape;35;p5"/>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2" name="Google Shape;42;p6"/>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43" name="Google Shape;43;p6"/>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46" name="Google Shape;46;p7"/>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47" name="Google Shape;47;p7"/>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50" name="Google Shape;50;p8"/>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1"/>
        <p:cNvGrpSpPr/>
        <p:nvPr/>
      </p:nvGrpSpPr>
      <p:grpSpPr>
        <a:xfrm>
          <a:off x="0" y="0"/>
          <a:ext cx="0" cy="0"/>
          <a:chOff x="0" y="0"/>
          <a:chExt cx="0" cy="0"/>
        </a:xfrm>
      </p:grpSpPr>
      <p:sp>
        <p:nvSpPr>
          <p:cNvPr id="52" name="Google Shape;52;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4" name="Google Shape;54;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pic>
        <p:nvPicPr>
          <p:cNvPr id="55" name="Google Shape;55;p9"/>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56" name="Google Shape;56;p9"/>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pic>
        <p:nvPicPr>
          <p:cNvPr id="61" name="Google Shape;61;p10"/>
          <p:cNvPicPr preferRelativeResize="0"/>
          <p:nvPr/>
        </p:nvPicPr>
        <p:blipFill rotWithShape="1">
          <a:blip r:embed="rId2">
            <a:alphaModFix/>
          </a:blip>
          <a:srcRect/>
          <a:stretch/>
        </p:blipFill>
        <p:spPr>
          <a:xfrm>
            <a:off x="0" y="6350000"/>
            <a:ext cx="12192000" cy="508000"/>
          </a:xfrm>
          <a:prstGeom prst="rect">
            <a:avLst/>
          </a:prstGeom>
          <a:noFill/>
          <a:ln>
            <a:noFill/>
          </a:ln>
        </p:spPr>
      </p:pic>
      <p:sp>
        <p:nvSpPr>
          <p:cNvPr id="62" name="Google Shape;62;p10"/>
          <p:cNvSpPr txBox="1"/>
          <p:nvPr/>
        </p:nvSpPr>
        <p:spPr>
          <a:xfrm>
            <a:off x="8448260" y="6492875"/>
            <a:ext cx="3666966"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a:solidFill>
                  <a:schemeClr val="lt1"/>
                </a:solidFill>
                <a:latin typeface="Calibri"/>
                <a:ea typeface="Calibri"/>
                <a:cs typeface="Calibri"/>
                <a:sym typeface="Calibri"/>
              </a:rPr>
              <a:t>Office of Biological and Environmental Research</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osti.gov/biblio/2202440" TargetMode="External"/><Relationship Id="rId7"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hyperlink" Target="https://www-sciencedirect-com.ezproxy.library.wisc.edu/science/article/pii/S001670612300302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p:nvPr/>
        </p:nvSpPr>
        <p:spPr>
          <a:xfrm>
            <a:off x="2166305" y="110926"/>
            <a:ext cx="9037800" cy="1320600"/>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None/>
            </a:pPr>
            <a:r>
              <a:rPr lang="en-US" sz="3600" b="1" i="1">
                <a:solidFill>
                  <a:srgbClr val="39738A"/>
                </a:solidFill>
                <a:latin typeface="Times New Roman"/>
                <a:ea typeface="Times New Roman"/>
                <a:cs typeface="Times New Roman"/>
                <a:sym typeface="Times New Roman"/>
              </a:rPr>
              <a:t>Detritusphere microenvironments play an important role in carbon dynamics</a:t>
            </a:r>
            <a:endParaRPr sz="3600">
              <a:solidFill>
                <a:srgbClr val="39738A"/>
              </a:solidFill>
              <a:latin typeface="Times New Roman"/>
              <a:ea typeface="Times New Roman"/>
              <a:cs typeface="Times New Roman"/>
              <a:sym typeface="Times New Roman"/>
            </a:endParaRPr>
          </a:p>
        </p:txBody>
      </p:sp>
      <p:sp>
        <p:nvSpPr>
          <p:cNvPr id="91" name="Google Shape;91;p14"/>
          <p:cNvSpPr/>
          <p:nvPr/>
        </p:nvSpPr>
        <p:spPr>
          <a:xfrm>
            <a:off x="439150" y="1431650"/>
            <a:ext cx="8276700" cy="1041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Background/Objective</a:t>
            </a:r>
            <a:endParaRPr/>
          </a:p>
          <a:p>
            <a:pPr marL="285750" marR="0" lvl="0" indent="-260350" algn="l" rtl="0">
              <a:lnSpc>
                <a:spcPct val="100000"/>
              </a:lnSpc>
              <a:spcBef>
                <a:spcPts val="0"/>
              </a:spcBef>
              <a:spcAft>
                <a:spcPts val="0"/>
              </a:spcAft>
              <a:buClr>
                <a:srgbClr val="1A8109"/>
              </a:buClr>
              <a:buSzPts val="1400"/>
              <a:buFont typeface="Arial"/>
              <a:buChar char="•"/>
            </a:pPr>
            <a:r>
              <a:rPr lang="en-US" sz="1300">
                <a:latin typeface="Times New Roman"/>
                <a:ea typeface="Times New Roman"/>
                <a:cs typeface="Times New Roman"/>
                <a:sym typeface="Times New Roman"/>
              </a:rPr>
              <a:t>To explore micro-environmental conditions within the detritusphere, the environment formed around decomposing leaves, and the relationships between moisture distribution, enzyme activity, and carbon dynamics during decomposition.</a:t>
            </a:r>
            <a:endParaRPr sz="1300">
              <a:latin typeface="Times New Roman"/>
              <a:ea typeface="Times New Roman"/>
              <a:cs typeface="Times New Roman"/>
              <a:sym typeface="Times New Roman"/>
            </a:endParaRPr>
          </a:p>
        </p:txBody>
      </p:sp>
      <p:sp>
        <p:nvSpPr>
          <p:cNvPr id="92" name="Google Shape;92;p14"/>
          <p:cNvSpPr/>
          <p:nvPr/>
        </p:nvSpPr>
        <p:spPr>
          <a:xfrm>
            <a:off x="405800" y="2367650"/>
            <a:ext cx="8175300" cy="14283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Approach</a:t>
            </a:r>
            <a:endParaRPr/>
          </a:p>
          <a:p>
            <a:pPr marL="285750" marR="0" lvl="0" indent="-254000" algn="l" rtl="0">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Researchers assessed spatial and temporal dynamics of moisture distribution using X-ray and neutron computed tomography, and activities of β-glucosidase and chitinase enzymes involved in carbon and nitrogen processing using zymography. They used carbon-13 labeled residue to track contributions to atmospheric and soil carbon. Soil microcosms were created with corn and switchgrass leaves incorporated into soils from annual cropping and perennial grassland systems with contrasting pore size characteristics.</a:t>
            </a:r>
            <a:endParaRPr sz="1300"/>
          </a:p>
        </p:txBody>
      </p:sp>
      <p:sp>
        <p:nvSpPr>
          <p:cNvPr id="93" name="Google Shape;93;p14"/>
          <p:cNvSpPr/>
          <p:nvPr/>
        </p:nvSpPr>
        <p:spPr>
          <a:xfrm>
            <a:off x="405800" y="3795950"/>
            <a:ext cx="8175300" cy="1150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Results</a:t>
            </a:r>
            <a:endParaRPr/>
          </a:p>
          <a:p>
            <a:pPr marL="285750" marR="0" lvl="0" indent="-254000" algn="l" rtl="0">
              <a:lnSpc>
                <a:spcPct val="100000"/>
              </a:lnSpc>
              <a:spcBef>
                <a:spcPts val="0"/>
              </a:spcBef>
              <a:spcAft>
                <a:spcPts val="0"/>
              </a:spcAft>
              <a:buClr>
                <a:srgbClr val="1A8109"/>
              </a:buClr>
              <a:buSzPts val="1300"/>
              <a:buChar char="•"/>
            </a:pPr>
            <a:r>
              <a:rPr lang="en-US" sz="1300">
                <a:latin typeface="Times New Roman"/>
                <a:ea typeface="Times New Roman"/>
                <a:cs typeface="Times New Roman"/>
                <a:sym typeface="Times New Roman"/>
              </a:rPr>
              <a:t>Findings suggest that decomposition dynamics of plant residues is a combined effect of vegetative history, in part through its impact on microbial communities, the chemical and physical characteristics of plant residue, and soil pore structure, which together create temporally dynamic micro-environmental conditions that influence decomposition.</a:t>
            </a:r>
            <a:endParaRPr sz="1300">
              <a:latin typeface="Times New Roman"/>
              <a:ea typeface="Times New Roman"/>
              <a:cs typeface="Times New Roman"/>
              <a:sym typeface="Times New Roman"/>
            </a:endParaRPr>
          </a:p>
        </p:txBody>
      </p:sp>
      <p:sp>
        <p:nvSpPr>
          <p:cNvPr id="94" name="Google Shape;94;p14"/>
          <p:cNvSpPr txBox="1"/>
          <p:nvPr/>
        </p:nvSpPr>
        <p:spPr>
          <a:xfrm>
            <a:off x="439153" y="5016998"/>
            <a:ext cx="11059200" cy="769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i="1">
                <a:solidFill>
                  <a:srgbClr val="39738A"/>
                </a:solidFill>
                <a:latin typeface="Times New Roman"/>
                <a:ea typeface="Times New Roman"/>
                <a:cs typeface="Times New Roman"/>
                <a:sym typeface="Times New Roman"/>
              </a:rPr>
              <a:t>Significance/Impacts</a:t>
            </a:r>
            <a:endParaRPr/>
          </a:p>
          <a:p>
            <a:pPr marL="285750" marR="0" lvl="0" indent="-254000" algn="l" rtl="0">
              <a:spcBef>
                <a:spcPts val="0"/>
              </a:spcBef>
              <a:spcAft>
                <a:spcPts val="0"/>
              </a:spcAft>
              <a:buClr>
                <a:srgbClr val="1A8109"/>
              </a:buClr>
              <a:buSzPts val="1300"/>
              <a:buFont typeface="Arial"/>
              <a:buChar char="•"/>
            </a:pPr>
            <a:r>
              <a:rPr lang="en-US" sz="1300">
                <a:latin typeface="Times New Roman"/>
                <a:ea typeface="Times New Roman"/>
                <a:cs typeface="Times New Roman"/>
                <a:sym typeface="Times New Roman"/>
              </a:rPr>
              <a:t>Soil organic carbon (SOC) sequestration has the potential to mitigate atmospheric carbon levels and climate change. Understanding the biophysical and biochemical processes of the detritusphere is critical to quantifying and modeling SOC accrual. </a:t>
            </a:r>
            <a:endParaRPr sz="1300"/>
          </a:p>
        </p:txBody>
      </p:sp>
      <p:sp>
        <p:nvSpPr>
          <p:cNvPr id="95" name="Google Shape;95;p14"/>
          <p:cNvSpPr txBox="1"/>
          <p:nvPr/>
        </p:nvSpPr>
        <p:spPr>
          <a:xfrm>
            <a:off x="439150" y="5856750"/>
            <a:ext cx="10952400" cy="400200"/>
          </a:xfrm>
          <a:prstGeom prst="rect">
            <a:avLst/>
          </a:prstGeom>
          <a:solidFill>
            <a:srgbClr val="FFFFFF"/>
          </a:solidFill>
          <a:ln>
            <a:noFill/>
          </a:ln>
        </p:spPr>
        <p:txBody>
          <a:bodyPr spcFirstLastPara="1" wrap="square" lIns="91425" tIns="45700" rIns="91425" bIns="45700" anchor="t" anchorCtr="0">
            <a:spAutoFit/>
          </a:bodyPr>
          <a:lstStyle/>
          <a:p>
            <a:pPr marL="0" lvl="0" indent="0" algn="l" rtl="0">
              <a:spcBef>
                <a:spcPts val="0"/>
              </a:spcBef>
              <a:spcAft>
                <a:spcPts val="0"/>
              </a:spcAft>
              <a:buSzPts val="1100"/>
              <a:buNone/>
            </a:pPr>
            <a:r>
              <a:rPr lang="en-US" sz="1000">
                <a:latin typeface="Times New Roman"/>
                <a:ea typeface="Times New Roman"/>
                <a:cs typeface="Times New Roman"/>
                <a:sym typeface="Times New Roman"/>
              </a:rPr>
              <a:t>Kim, Kyungmin, Kaestner, Anders, Lucas, Maik, &amp; Kravchenko, Alexandra N. </a:t>
            </a:r>
            <a:r>
              <a:rPr lang="en-US" sz="1000" u="sng">
                <a:solidFill>
                  <a:schemeClr val="hlink"/>
                </a:solidFill>
                <a:latin typeface="Times New Roman"/>
                <a:ea typeface="Times New Roman"/>
                <a:cs typeface="Times New Roman"/>
                <a:sym typeface="Times New Roman"/>
                <a:hlinkClick r:id="rId3"/>
              </a:rPr>
              <a:t>Microscale spatiotemporal patterns of water, soil organic carbon, and enzymes in plant litter detritusphere</a:t>
            </a:r>
            <a:r>
              <a:rPr lang="en-US" sz="1000">
                <a:latin typeface="Times New Roman"/>
                <a:ea typeface="Times New Roman"/>
                <a:cs typeface="Times New Roman"/>
                <a:sym typeface="Times New Roman"/>
              </a:rPr>
              <a:t>. Geoderma, </a:t>
            </a:r>
            <a:r>
              <a:rPr lang="en-US" sz="1000" b="1">
                <a:latin typeface="Times New Roman"/>
                <a:ea typeface="Times New Roman"/>
                <a:cs typeface="Times New Roman"/>
                <a:sym typeface="Times New Roman"/>
              </a:rPr>
              <a:t>438</a:t>
            </a:r>
            <a:r>
              <a:rPr lang="en-US" sz="1000">
                <a:latin typeface="Times New Roman"/>
                <a:ea typeface="Times New Roman"/>
                <a:cs typeface="Times New Roman"/>
                <a:sym typeface="Times New Roman"/>
              </a:rPr>
              <a:t>, 116625. (2023) [DOI:</a:t>
            </a:r>
            <a:r>
              <a:rPr lang="en-US" sz="1000" u="sng">
                <a:solidFill>
                  <a:schemeClr val="hlink"/>
                </a:solidFill>
                <a:latin typeface="Times New Roman"/>
                <a:ea typeface="Times New Roman"/>
                <a:cs typeface="Times New Roman"/>
                <a:sym typeface="Times New Roman"/>
                <a:hlinkClick r:id="rId4"/>
              </a:rPr>
              <a:t>10.1016/j.geoderma.2023.116625</a:t>
            </a:r>
            <a:r>
              <a:rPr lang="en-US" sz="1000">
                <a:latin typeface="Times New Roman"/>
                <a:ea typeface="Times New Roman"/>
                <a:cs typeface="Times New Roman"/>
                <a:sym typeface="Times New Roman"/>
              </a:rPr>
              <a:t>]</a:t>
            </a:r>
            <a:endParaRPr sz="1000">
              <a:latin typeface="Times New Roman"/>
              <a:ea typeface="Times New Roman"/>
              <a:cs typeface="Times New Roman"/>
              <a:sym typeface="Times New Roman"/>
            </a:endParaRPr>
          </a:p>
        </p:txBody>
      </p:sp>
      <p:pic>
        <p:nvPicPr>
          <p:cNvPr id="96" name="Google Shape;96;p14"/>
          <p:cNvPicPr preferRelativeResize="0"/>
          <p:nvPr/>
        </p:nvPicPr>
        <p:blipFill rotWithShape="1">
          <a:blip r:embed="rId5">
            <a:alphaModFix/>
          </a:blip>
          <a:srcRect t="7918" b="7927"/>
          <a:stretch/>
        </p:blipFill>
        <p:spPr>
          <a:xfrm>
            <a:off x="405789" y="187053"/>
            <a:ext cx="2087890" cy="923330"/>
          </a:xfrm>
          <a:prstGeom prst="rect">
            <a:avLst/>
          </a:prstGeom>
          <a:noFill/>
          <a:ln>
            <a:noFill/>
          </a:ln>
        </p:spPr>
      </p:pic>
      <p:sp>
        <p:nvSpPr>
          <p:cNvPr id="97" name="Google Shape;97;p14"/>
          <p:cNvSpPr txBox="1"/>
          <p:nvPr/>
        </p:nvSpPr>
        <p:spPr>
          <a:xfrm>
            <a:off x="8715825" y="4144975"/>
            <a:ext cx="2941500" cy="476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1000">
                <a:solidFill>
                  <a:schemeClr val="dk1"/>
                </a:solidFill>
                <a:latin typeface="Times New Roman"/>
                <a:ea typeface="Times New Roman"/>
                <a:cs typeface="Times New Roman"/>
                <a:sym typeface="Times New Roman"/>
              </a:rPr>
              <a:t>nCT image of a scanned microcosm (left), and images of leaves in the sample  identified using xCT (right).</a:t>
            </a:r>
            <a:endParaRPr sz="1000">
              <a:solidFill>
                <a:schemeClr val="dk1"/>
              </a:solidFill>
              <a:latin typeface="Times New Roman"/>
              <a:ea typeface="Times New Roman"/>
              <a:cs typeface="Times New Roman"/>
              <a:sym typeface="Times New Roman"/>
            </a:endParaRPr>
          </a:p>
          <a:p>
            <a:pPr marL="0" lvl="0" indent="0" algn="l" rtl="0">
              <a:spcBef>
                <a:spcPts val="0"/>
              </a:spcBef>
              <a:spcAft>
                <a:spcPts val="0"/>
              </a:spcAft>
              <a:buNone/>
            </a:pPr>
            <a:endParaRPr sz="1000">
              <a:solidFill>
                <a:schemeClr val="dk1"/>
              </a:solidFill>
              <a:latin typeface="Times New Roman"/>
              <a:ea typeface="Times New Roman"/>
              <a:cs typeface="Times New Roman"/>
              <a:sym typeface="Times New Roman"/>
            </a:endParaRPr>
          </a:p>
        </p:txBody>
      </p:sp>
      <p:grpSp>
        <p:nvGrpSpPr>
          <p:cNvPr id="98" name="Google Shape;98;p14"/>
          <p:cNvGrpSpPr/>
          <p:nvPr/>
        </p:nvGrpSpPr>
        <p:grpSpPr>
          <a:xfrm>
            <a:off x="8715825" y="1611977"/>
            <a:ext cx="2828692" cy="2491153"/>
            <a:chOff x="8828689" y="1468625"/>
            <a:chExt cx="2669585" cy="2310689"/>
          </a:xfrm>
        </p:grpSpPr>
        <p:pic>
          <p:nvPicPr>
            <p:cNvPr id="99" name="Google Shape;99;p14"/>
            <p:cNvPicPr preferRelativeResize="0"/>
            <p:nvPr/>
          </p:nvPicPr>
          <p:blipFill>
            <a:blip r:embed="rId6">
              <a:alphaModFix/>
            </a:blip>
            <a:stretch>
              <a:fillRect/>
            </a:stretch>
          </p:blipFill>
          <p:spPr>
            <a:xfrm>
              <a:off x="9753261" y="1491763"/>
              <a:ext cx="1745014" cy="2287551"/>
            </a:xfrm>
            <a:prstGeom prst="rect">
              <a:avLst/>
            </a:prstGeom>
            <a:noFill/>
            <a:ln>
              <a:noFill/>
            </a:ln>
          </p:spPr>
        </p:pic>
        <p:pic>
          <p:nvPicPr>
            <p:cNvPr id="100" name="Google Shape;100;p14"/>
            <p:cNvPicPr preferRelativeResize="0"/>
            <p:nvPr/>
          </p:nvPicPr>
          <p:blipFill>
            <a:blip r:embed="rId7">
              <a:alphaModFix/>
            </a:blip>
            <a:stretch>
              <a:fillRect/>
            </a:stretch>
          </p:blipFill>
          <p:spPr>
            <a:xfrm>
              <a:off x="8828689" y="1468625"/>
              <a:ext cx="811714" cy="2287551"/>
            </a:xfrm>
            <a:prstGeom prst="rect">
              <a:avLst/>
            </a:prstGeom>
            <a:noFill/>
            <a:ln>
              <a:noFill/>
            </a:ln>
          </p:spPr>
        </p:pic>
      </p:gr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283</Words>
  <Application>Microsoft Macintosh PowerPoint</Application>
  <PresentationFormat>Widescreen</PresentationFormat>
  <Paragraphs>11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vt: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Chris Hubbuch</cp:lastModifiedBy>
  <cp:revision>1</cp:revision>
  <dcterms:modified xsi:type="dcterms:W3CDTF">2024-05-02T15:34:38Z</dcterms:modified>
</cp:coreProperties>
</file>