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74"/>
  </p:normalViewPr>
  <p:slideViewPr>
    <p:cSldViewPr snapToGrid="0">
      <p:cViewPr varScale="1">
        <p:scale>
          <a:sx n="124" d="100"/>
          <a:sy n="124" d="100"/>
        </p:scale>
        <p:origin x="640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g2cfb39101b4_0_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" name="Google Shape;75;g2cfb39101b4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2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8" name="Google Shape;18;p2"/>
          <p:cNvSpPr/>
          <p:nvPr/>
        </p:nvSpPr>
        <p:spPr>
          <a:xfrm>
            <a:off x="0" y="6320118"/>
            <a:ext cx="12192000" cy="537900"/>
          </a:xfrm>
          <a:prstGeom prst="rect">
            <a:avLst/>
          </a:prstGeom>
          <a:solidFill>
            <a:srgbClr val="0B2C45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rgbClr val="FFFFFF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pic>
        <p:nvPicPr>
          <p:cNvPr id="19" name="Google Shape;19;p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212667" y="6373156"/>
            <a:ext cx="2149533" cy="394974"/>
          </a:xfrm>
          <a:prstGeom prst="rect">
            <a:avLst/>
          </a:prstGeom>
          <a:noFill/>
          <a:ln>
            <a:noFill/>
          </a:ln>
        </p:spPr>
      </p:pic>
      <p:sp>
        <p:nvSpPr>
          <p:cNvPr id="20" name="Google Shape;20;p2"/>
          <p:cNvSpPr txBox="1"/>
          <p:nvPr/>
        </p:nvSpPr>
        <p:spPr>
          <a:xfrm>
            <a:off x="7694875" y="6404400"/>
            <a:ext cx="4284600" cy="3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0" i="0" u="none" strike="noStrike" cap="none">
                <a:solidFill>
                  <a:srgbClr val="FFFFFF"/>
                </a:solidFill>
                <a:latin typeface="Avenir"/>
                <a:ea typeface="Avenir"/>
                <a:cs typeface="Avenir"/>
                <a:sym typeface="Avenir"/>
              </a:rPr>
              <a:t>Biological and Environmental Research</a:t>
            </a:r>
            <a:endParaRPr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5" name="Google Shape;65;p11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66" name="Google Shape;66;p11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6350000"/>
            <a:ext cx="12192000" cy="508000"/>
          </a:xfrm>
          <a:prstGeom prst="rect">
            <a:avLst/>
          </a:prstGeom>
          <a:noFill/>
          <a:ln>
            <a:noFill/>
          </a:ln>
        </p:spPr>
      </p:pic>
      <p:sp>
        <p:nvSpPr>
          <p:cNvPr id="67" name="Google Shape;67;p11"/>
          <p:cNvSpPr txBox="1"/>
          <p:nvPr/>
        </p:nvSpPr>
        <p:spPr>
          <a:xfrm>
            <a:off x="8448260" y="6492875"/>
            <a:ext cx="3666966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Office of Biological and Environmental Research</a:t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2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2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71" name="Google Shape;71;p1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6350000"/>
            <a:ext cx="12192000" cy="508000"/>
          </a:xfrm>
          <a:prstGeom prst="rect">
            <a:avLst/>
          </a:prstGeom>
          <a:noFill/>
          <a:ln>
            <a:noFill/>
          </a:ln>
        </p:spPr>
      </p:pic>
      <p:sp>
        <p:nvSpPr>
          <p:cNvPr id="72" name="Google Shape;72;p12"/>
          <p:cNvSpPr txBox="1"/>
          <p:nvPr/>
        </p:nvSpPr>
        <p:spPr>
          <a:xfrm>
            <a:off x="8448260" y="6492875"/>
            <a:ext cx="3666966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Office of Biological and Environmental Research</a:t>
            </a:r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Google Shape;22;p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3" name="Google Shape;23;p3"/>
          <p:cNvSpPr txBox="1">
            <a:spLocks noGrp="1"/>
          </p:cNvSpPr>
          <p:nvPr>
            <p:ph type="ctrTitle"/>
          </p:nvPr>
        </p:nvSpPr>
        <p:spPr>
          <a:xfrm>
            <a:off x="6023112" y="421517"/>
            <a:ext cx="5605671" cy="16557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Font typeface="Calibri"/>
              <a:buNone/>
              <a:defRPr sz="54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" name="Google Shape;24;p3"/>
          <p:cNvSpPr txBox="1">
            <a:spLocks noGrp="1"/>
          </p:cNvSpPr>
          <p:nvPr>
            <p:ph type="subTitle" idx="1"/>
          </p:nvPr>
        </p:nvSpPr>
        <p:spPr>
          <a:xfrm>
            <a:off x="6023112" y="3602038"/>
            <a:ext cx="5605671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4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4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pic>
        <p:nvPicPr>
          <p:cNvPr id="28" name="Google Shape;28;p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6350000"/>
            <a:ext cx="12192000" cy="50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9" name="Google Shape;29;p4"/>
          <p:cNvSpPr txBox="1"/>
          <p:nvPr/>
        </p:nvSpPr>
        <p:spPr>
          <a:xfrm>
            <a:off x="8448260" y="6492875"/>
            <a:ext cx="3666966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Office of Biological and Environmental Research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3" name="Google Shape;33;p5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34" name="Google Shape;34;p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6350000"/>
            <a:ext cx="12192000" cy="508000"/>
          </a:xfrm>
          <a:prstGeom prst="rect">
            <a:avLst/>
          </a:prstGeom>
          <a:noFill/>
          <a:ln>
            <a:noFill/>
          </a:ln>
        </p:spPr>
      </p:pic>
      <p:sp>
        <p:nvSpPr>
          <p:cNvPr id="35" name="Google Shape;35;p5"/>
          <p:cNvSpPr txBox="1"/>
          <p:nvPr/>
        </p:nvSpPr>
        <p:spPr>
          <a:xfrm>
            <a:off x="8448260" y="6492875"/>
            <a:ext cx="3666966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Office of Biological and Environmental Research</a:t>
            </a:r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6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6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9" name="Google Shape;39;p6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6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1" name="Google Shape;41;p6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42" name="Google Shape;42;p6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6350000"/>
            <a:ext cx="12192000" cy="508000"/>
          </a:xfrm>
          <a:prstGeom prst="rect">
            <a:avLst/>
          </a:prstGeom>
          <a:noFill/>
          <a:ln>
            <a:noFill/>
          </a:ln>
        </p:spPr>
      </p:pic>
      <p:sp>
        <p:nvSpPr>
          <p:cNvPr id="43" name="Google Shape;43;p6"/>
          <p:cNvSpPr txBox="1"/>
          <p:nvPr/>
        </p:nvSpPr>
        <p:spPr>
          <a:xfrm>
            <a:off x="8448260" y="6492875"/>
            <a:ext cx="3666966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Office of Biological and Environmental Research</a:t>
            </a:r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pic>
        <p:nvPicPr>
          <p:cNvPr id="46" name="Google Shape;46;p7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6350000"/>
            <a:ext cx="12192000" cy="508000"/>
          </a:xfrm>
          <a:prstGeom prst="rect">
            <a:avLst/>
          </a:prstGeom>
          <a:noFill/>
          <a:ln>
            <a:noFill/>
          </a:ln>
        </p:spPr>
      </p:pic>
      <p:sp>
        <p:nvSpPr>
          <p:cNvPr id="47" name="Google Shape;47;p7"/>
          <p:cNvSpPr txBox="1"/>
          <p:nvPr/>
        </p:nvSpPr>
        <p:spPr>
          <a:xfrm>
            <a:off x="8448260" y="6492875"/>
            <a:ext cx="3666966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Office of Biological and Environmental Research</a:t>
            </a:r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9" name="Google Shape;49;p8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6350000"/>
            <a:ext cx="12192000" cy="50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0" name="Google Shape;50;p8"/>
          <p:cNvSpPr txBox="1"/>
          <p:nvPr/>
        </p:nvSpPr>
        <p:spPr>
          <a:xfrm>
            <a:off x="8448260" y="6492875"/>
            <a:ext cx="3666966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Office of Biological and Environmental Research</a:t>
            </a:r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9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9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4" name="Google Shape;54;p9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pic>
        <p:nvPicPr>
          <p:cNvPr id="55" name="Google Shape;55;p9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6350000"/>
            <a:ext cx="12192000" cy="50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6" name="Google Shape;56;p9"/>
          <p:cNvSpPr txBox="1"/>
          <p:nvPr/>
        </p:nvSpPr>
        <p:spPr>
          <a:xfrm>
            <a:off x="8448260" y="6492875"/>
            <a:ext cx="3666966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Office of Biological and Environmental Research</a:t>
            </a:r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0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0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0" name="Google Shape;60;p10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pic>
        <p:nvPicPr>
          <p:cNvPr id="61" name="Google Shape;61;p10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6350000"/>
            <a:ext cx="12192000" cy="508000"/>
          </a:xfrm>
          <a:prstGeom prst="rect">
            <a:avLst/>
          </a:prstGeom>
          <a:noFill/>
          <a:ln>
            <a:noFill/>
          </a:ln>
        </p:spPr>
      </p:pic>
      <p:sp>
        <p:nvSpPr>
          <p:cNvPr id="62" name="Google Shape;62;p10"/>
          <p:cNvSpPr txBox="1"/>
          <p:nvPr/>
        </p:nvSpPr>
        <p:spPr>
          <a:xfrm>
            <a:off x="8448260" y="6492875"/>
            <a:ext cx="3666966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Office of Biological and Environmental Research</a:t>
            </a:r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osti.gov/biblio/2333043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g"/><Relationship Id="rId5" Type="http://schemas.openxmlformats.org/officeDocument/2006/relationships/image" Target="../media/image4.png"/><Relationship Id="rId4" Type="http://schemas.openxmlformats.org/officeDocument/2006/relationships/hyperlink" Target="https://www.nature.com/articles/s41598-024-58444-6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3"/>
          <p:cNvSpPr txBox="1"/>
          <p:nvPr/>
        </p:nvSpPr>
        <p:spPr>
          <a:xfrm>
            <a:off x="2166305" y="-117674"/>
            <a:ext cx="9037800" cy="132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i="1">
                <a:solidFill>
                  <a:srgbClr val="39738A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Prairie soil clings to carbon on slopes</a:t>
            </a:r>
            <a:endParaRPr sz="3600">
              <a:solidFill>
                <a:srgbClr val="39738A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78" name="Google Shape;78;p13"/>
          <p:cNvSpPr/>
          <p:nvPr/>
        </p:nvSpPr>
        <p:spPr>
          <a:xfrm>
            <a:off x="406050" y="985575"/>
            <a:ext cx="7909500" cy="1130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i="1">
                <a:solidFill>
                  <a:srgbClr val="39738A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Background/Objective</a:t>
            </a:r>
            <a:endParaRPr/>
          </a:p>
          <a:p>
            <a:pPr marL="285750" marR="0" lvl="0" indent="-2603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A8109"/>
              </a:buClr>
              <a:buSzPts val="1400"/>
              <a:buChar char="•"/>
            </a:pPr>
            <a:r>
              <a:rPr lang="en-US">
                <a:latin typeface="Times New Roman"/>
                <a:ea typeface="Times New Roman"/>
                <a:cs typeface="Times New Roman"/>
                <a:sym typeface="Times New Roman"/>
              </a:rPr>
              <a:t>Both monoculture switchgrass and restored prairie are key perennial bioenergy sources because of two key characteristics: their high carbon sequestration, and their ability to grow on marginal lands. This study analyzed the effect of topography and cropping systems on plant growth and soil carbon gains. </a:t>
            </a:r>
            <a:endParaRPr/>
          </a:p>
        </p:txBody>
      </p:sp>
      <p:sp>
        <p:nvSpPr>
          <p:cNvPr id="79" name="Google Shape;79;p13"/>
          <p:cNvSpPr/>
          <p:nvPr/>
        </p:nvSpPr>
        <p:spPr>
          <a:xfrm>
            <a:off x="405800" y="2116425"/>
            <a:ext cx="7909500" cy="144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i="1">
                <a:solidFill>
                  <a:srgbClr val="39738A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Approach</a:t>
            </a:r>
            <a:endParaRPr/>
          </a:p>
          <a:p>
            <a:pPr marL="285750" marR="0" lvl="0" indent="-260350" algn="l" rtl="0">
              <a:spcBef>
                <a:spcPts val="0"/>
              </a:spcBef>
              <a:spcAft>
                <a:spcPts val="0"/>
              </a:spcAft>
              <a:buClr>
                <a:srgbClr val="1A8109"/>
              </a:buClr>
              <a:buSzPts val="1400"/>
              <a:buFont typeface="Arial"/>
              <a:buChar char="•"/>
            </a:pPr>
            <a:r>
              <a:rPr lang="en-US">
                <a:latin typeface="Times New Roman"/>
                <a:ea typeface="Times New Roman"/>
                <a:cs typeface="Times New Roman"/>
                <a:sym typeface="Times New Roman"/>
              </a:rPr>
              <a:t>Researches sampled depression and slope soils from both prairie and switchgrass systems. Half of the soil cores were planted with switchgrass; the rest were unplanted. Researchers exposed plants to carbon-13 and traced the isotope’s movement through the plant and its roots. Harvested, ground plants were analyzed for total carbon, and soil cores were assessed via X-ray computed tomography. The soil surrounding the roots was removed and assessed. </a:t>
            </a:r>
            <a:endParaRPr/>
          </a:p>
        </p:txBody>
      </p:sp>
      <p:sp>
        <p:nvSpPr>
          <p:cNvPr id="80" name="Google Shape;80;p13"/>
          <p:cNvSpPr/>
          <p:nvPr/>
        </p:nvSpPr>
        <p:spPr>
          <a:xfrm>
            <a:off x="405800" y="3616600"/>
            <a:ext cx="8036700" cy="1199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i="1">
                <a:solidFill>
                  <a:srgbClr val="39738A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Results</a:t>
            </a:r>
            <a:endParaRPr/>
          </a:p>
          <a:p>
            <a:pPr marL="285750" marR="0" lvl="0" indent="-260350" algn="l" rtl="0">
              <a:spcBef>
                <a:spcPts val="0"/>
              </a:spcBef>
              <a:spcAft>
                <a:spcPts val="0"/>
              </a:spcAft>
              <a:buClr>
                <a:srgbClr val="1A8109"/>
              </a:buClr>
              <a:buSzPts val="1400"/>
              <a:buFont typeface="Arial"/>
              <a:buChar char="•"/>
            </a:pPr>
            <a:r>
              <a:rPr lang="en-US">
                <a:latin typeface="Times New Roman"/>
                <a:ea typeface="Times New Roman"/>
                <a:cs typeface="Times New Roman"/>
                <a:sym typeface="Times New Roman"/>
              </a:rPr>
              <a:t>Belowground carbon content was higher in the switchgrass grown in prairie soil. Switchgrass grown in prairie soils situated on slopes also had higher biomass carbon in both the above- and belowground plant growth as compared to switchgrass grown in the prairie soil of depressions. Prairie systems consistently outcompete monoculture systems in plant diversity, carbon content, and microbial carbon content. </a:t>
            </a:r>
            <a:endParaRPr/>
          </a:p>
        </p:txBody>
      </p:sp>
      <p:sp>
        <p:nvSpPr>
          <p:cNvPr id="81" name="Google Shape;81;p13"/>
          <p:cNvSpPr txBox="1"/>
          <p:nvPr/>
        </p:nvSpPr>
        <p:spPr>
          <a:xfrm>
            <a:off x="405800" y="4890925"/>
            <a:ext cx="11170800" cy="80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i="1">
                <a:solidFill>
                  <a:srgbClr val="39738A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Significance/Impacts</a:t>
            </a:r>
            <a:endParaRPr/>
          </a:p>
          <a:p>
            <a:pPr marL="285750" marR="0" lvl="0" indent="-260350" algn="l" rtl="0">
              <a:spcBef>
                <a:spcPts val="0"/>
              </a:spcBef>
              <a:spcAft>
                <a:spcPts val="0"/>
              </a:spcAft>
              <a:buClr>
                <a:srgbClr val="1A8109"/>
              </a:buClr>
              <a:buSzPts val="1400"/>
              <a:buFont typeface="Arial"/>
              <a:buChar char="•"/>
            </a:pPr>
            <a:r>
              <a:rPr lang="en-US">
                <a:latin typeface="Times New Roman"/>
                <a:ea typeface="Times New Roman"/>
                <a:cs typeface="Times New Roman"/>
                <a:sym typeface="Times New Roman"/>
              </a:rPr>
              <a:t>This study demonstrates that future research should seriously consider perennial systems, especially prairie, for bioenergy cropping on marginal lands unfit for food production. </a:t>
            </a:r>
            <a:endParaRPr/>
          </a:p>
        </p:txBody>
      </p:sp>
      <p:sp>
        <p:nvSpPr>
          <p:cNvPr id="82" name="Google Shape;82;p13"/>
          <p:cNvSpPr txBox="1"/>
          <p:nvPr/>
        </p:nvSpPr>
        <p:spPr>
          <a:xfrm>
            <a:off x="405803" y="5784849"/>
            <a:ext cx="10409400" cy="4002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Kim, K., A. </a:t>
            </a:r>
            <a:r>
              <a:rPr lang="en-US" sz="1000">
                <a:latin typeface="Times New Roman"/>
                <a:ea typeface="Times New Roman"/>
                <a:cs typeface="Times New Roman"/>
                <a:sym typeface="Times New Roman"/>
              </a:rPr>
              <a:t>Juyal</a:t>
            </a:r>
            <a:r>
              <a:rPr lang="en-US" sz="1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</a:t>
            </a:r>
            <a:r>
              <a:rPr lang="en-US" sz="1000" u="sng">
                <a:solidFill>
                  <a:schemeClr val="hlink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1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and A.N</a:t>
            </a:r>
            <a:r>
              <a:rPr lang="en-US" sz="1000">
                <a:latin typeface="Times New Roman"/>
                <a:ea typeface="Times New Roman"/>
                <a:cs typeface="Times New Roman"/>
                <a:sym typeface="Times New Roman"/>
              </a:rPr>
              <a:t>.</a:t>
            </a:r>
            <a:r>
              <a:rPr lang="en-US" sz="1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Kravchenko. 2023. </a:t>
            </a:r>
            <a:r>
              <a:rPr lang="en-US" sz="1000" u="sng">
                <a:solidFill>
                  <a:schemeClr val="hlink"/>
                </a:solidFill>
                <a:latin typeface="Times New Roman"/>
                <a:ea typeface="Times New Roman"/>
                <a:cs typeface="Times New Roman"/>
                <a:sym typeface="Times New Roman"/>
                <a:hlinkClick r:id="rId3"/>
              </a:rPr>
              <a:t>Soil pore characteristics influence the fate of switchgrass-derived carbon in soils of switchgrass and prairie bioenergy cropping systems</a:t>
            </a:r>
            <a:r>
              <a:rPr lang="en-US" sz="1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. Scientific Reports, </a:t>
            </a:r>
            <a:r>
              <a:rPr lang="en-US" sz="1000" b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14</a:t>
            </a:r>
            <a:r>
              <a:rPr lang="en-US" sz="1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7824 (2024). [DOI:</a:t>
            </a:r>
            <a:r>
              <a:rPr lang="en-US" sz="1000" u="sng">
                <a:solidFill>
                  <a:schemeClr val="hlink"/>
                </a:solidFill>
                <a:latin typeface="Times New Roman"/>
                <a:ea typeface="Times New Roman"/>
                <a:cs typeface="Times New Roman"/>
                <a:sym typeface="Times New Roman"/>
                <a:hlinkClick r:id="rId4"/>
              </a:rPr>
              <a:t>10.1038/s41598-024-58444-6</a:t>
            </a:r>
            <a:r>
              <a:rPr lang="en-US" sz="1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]</a:t>
            </a:r>
            <a:endParaRPr sz="10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83" name="Google Shape;83;p13"/>
          <p:cNvPicPr preferRelativeResize="0"/>
          <p:nvPr/>
        </p:nvPicPr>
        <p:blipFill rotWithShape="1">
          <a:blip r:embed="rId5">
            <a:alphaModFix/>
          </a:blip>
          <a:srcRect t="7918" b="7927"/>
          <a:stretch/>
        </p:blipFill>
        <p:spPr>
          <a:xfrm>
            <a:off x="405789" y="-41547"/>
            <a:ext cx="2087890" cy="923330"/>
          </a:xfrm>
          <a:prstGeom prst="rect">
            <a:avLst/>
          </a:prstGeom>
          <a:noFill/>
          <a:ln>
            <a:noFill/>
          </a:ln>
        </p:spPr>
      </p:pic>
      <p:pic>
        <p:nvPicPr>
          <p:cNvPr id="84" name="Google Shape;84;p13" descr="Clockwise from upper left, illustration of crop systems, soil samples, plantings, carbon labeling, and assessment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8500300" y="1202575"/>
            <a:ext cx="3204002" cy="3008724"/>
          </a:xfrm>
          <a:prstGeom prst="rect">
            <a:avLst/>
          </a:prstGeom>
          <a:noFill/>
          <a:ln>
            <a:noFill/>
          </a:ln>
        </p:spPr>
      </p:pic>
      <p:sp>
        <p:nvSpPr>
          <p:cNvPr id="85" name="Google Shape;85;p13"/>
          <p:cNvSpPr txBox="1"/>
          <p:nvPr/>
        </p:nvSpPr>
        <p:spPr>
          <a:xfrm>
            <a:off x="8471400" y="4265575"/>
            <a:ext cx="3204000" cy="438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Pipeline diagram for soil sampling, switchgrass growth, and labelling procedure.</a:t>
            </a:r>
            <a:endParaRPr sz="10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294</Words>
  <Application>Microsoft Macintosh PowerPoint</Application>
  <PresentationFormat>Widescreen</PresentationFormat>
  <Paragraphs>11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Avenir</vt:lpstr>
      <vt:lpstr>Calibri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Chris Hubbuch</cp:lastModifiedBy>
  <cp:revision>1</cp:revision>
  <dcterms:modified xsi:type="dcterms:W3CDTF">2024-05-02T15:34:02Z</dcterms:modified>
</cp:coreProperties>
</file>