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73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98"/>
    <p:restoredTop sz="96405"/>
  </p:normalViewPr>
  <p:slideViewPr>
    <p:cSldViewPr snapToGrid="0" snapToObjects="1">
      <p:cViewPr varScale="1">
        <p:scale>
          <a:sx n="129" d="100"/>
          <a:sy n="129" d="100"/>
        </p:scale>
        <p:origin x="232"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612C8E-59B1-1D42-BC24-DD754907BD75}" type="datetimeFigureOut">
              <a:rPr lang="en-US" smtClean="0"/>
              <a:t>8/3/23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5B5F00-53FA-0E43-8879-A7011B7A14BC}" type="slidenum">
              <a:rPr lang="en-US" smtClean="0"/>
              <a:t>‹#›</a:t>
            </a:fld>
            <a:endParaRPr lang="en-US"/>
          </a:p>
        </p:txBody>
      </p:sp>
    </p:spTree>
    <p:extLst>
      <p:ext uri="{BB962C8B-B14F-4D97-AF65-F5344CB8AC3E}">
        <p14:creationId xmlns:p14="http://schemas.microsoft.com/office/powerpoint/2010/main" val="2158989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A18FC56-60B1-5C46-BFFE-6F0084C666F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95D8114-882F-684A-A097-FAFE1417254F}"/>
              </a:ext>
            </a:extLst>
          </p:cNvPr>
          <p:cNvSpPr>
            <a:spLocks noGrp="1"/>
          </p:cNvSpPr>
          <p:nvPr>
            <p:ph type="ctrTitle" hasCustomPrompt="1"/>
          </p:nvPr>
        </p:nvSpPr>
        <p:spPr>
          <a:xfrm>
            <a:off x="6023112" y="421517"/>
            <a:ext cx="5605671" cy="1655761"/>
          </a:xfrm>
        </p:spPr>
        <p:txBody>
          <a:bodyPr anchor="t">
            <a:normAutofit/>
          </a:bodyPr>
          <a:lstStyle>
            <a:lvl1pPr algn="ctr">
              <a:defRPr sz="5400">
                <a:solidFill>
                  <a:schemeClr val="bg1"/>
                </a:solidFill>
              </a:defRPr>
            </a:lvl1pPr>
          </a:lstStyle>
          <a:p>
            <a:r>
              <a:rPr lang="en-US" dirty="0"/>
              <a:t>Presentation Title</a:t>
            </a:r>
          </a:p>
        </p:txBody>
      </p:sp>
      <p:sp>
        <p:nvSpPr>
          <p:cNvPr id="3" name="Subtitle 2">
            <a:extLst>
              <a:ext uri="{FF2B5EF4-FFF2-40B4-BE49-F238E27FC236}">
                <a16:creationId xmlns:a16="http://schemas.microsoft.com/office/drawing/2014/main" id="{B3DCC115-6824-0B4B-B08D-928B17377565}"/>
              </a:ext>
            </a:extLst>
          </p:cNvPr>
          <p:cNvSpPr>
            <a:spLocks noGrp="1"/>
          </p:cNvSpPr>
          <p:nvPr>
            <p:ph type="subTitle" idx="1" hasCustomPrompt="1"/>
          </p:nvPr>
        </p:nvSpPr>
        <p:spPr>
          <a:xfrm>
            <a:off x="6023112" y="3602038"/>
            <a:ext cx="5605671"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Meeting Date and Location</a:t>
            </a:r>
          </a:p>
          <a:p>
            <a:endParaRPr lang="en-US" dirty="0"/>
          </a:p>
          <a:p>
            <a:r>
              <a:rPr lang="en-US" dirty="0"/>
              <a:t>Presenter</a:t>
            </a:r>
          </a:p>
        </p:txBody>
      </p:sp>
    </p:spTree>
    <p:extLst>
      <p:ext uri="{BB962C8B-B14F-4D97-AF65-F5344CB8AC3E}">
        <p14:creationId xmlns:p14="http://schemas.microsoft.com/office/powerpoint/2010/main" val="2439632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A0072-2E20-2940-BA81-7241142AA7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0D94DD-2BF8-D249-85D5-AE1A286B0F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53EF9BC8-8DA3-B94A-AAE6-F39AD1B7DBA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8" name="TextBox 7">
            <a:extLst>
              <a:ext uri="{FF2B5EF4-FFF2-40B4-BE49-F238E27FC236}">
                <a16:creationId xmlns:a16="http://schemas.microsoft.com/office/drawing/2014/main" id="{10F731DE-EE6E-C646-AFF6-BBBFB31F5D83}"/>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206602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034875-671D-7B45-8F92-A732F6CCDD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FBC2862-6DD7-FE4C-9469-064AA4C8B6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925BA4F7-2DDD-BF45-BC73-92D09E4101D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8" name="TextBox 7">
            <a:extLst>
              <a:ext uri="{FF2B5EF4-FFF2-40B4-BE49-F238E27FC236}">
                <a16:creationId xmlns:a16="http://schemas.microsoft.com/office/drawing/2014/main" id="{B0CE8192-85E1-F740-B6D5-21C68585BF10}"/>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2864173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A2B3E-D8AF-5348-B24D-BA52E18C76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9EA578-5A30-A64F-B262-C1D90701BA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3B5EF1DA-B5A1-9E4F-B5A6-81EFFC1925A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6350"/>
            <a:ext cx="12192000" cy="508000"/>
          </a:xfrm>
          <a:prstGeom prst="rect">
            <a:avLst/>
          </a:prstGeom>
        </p:spPr>
      </p:pic>
      <p:sp>
        <p:nvSpPr>
          <p:cNvPr id="11" name="TextBox 10">
            <a:extLst>
              <a:ext uri="{FF2B5EF4-FFF2-40B4-BE49-F238E27FC236}">
                <a16:creationId xmlns:a16="http://schemas.microsoft.com/office/drawing/2014/main" id="{BB418334-A270-9542-93AB-C1F974359F4D}"/>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219383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51A2C-4B00-024E-8F62-A7D0E4A42E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DA608C-7CF3-9140-97A8-4B511B4C73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8" name="Picture 7">
            <a:extLst>
              <a:ext uri="{FF2B5EF4-FFF2-40B4-BE49-F238E27FC236}">
                <a16:creationId xmlns:a16="http://schemas.microsoft.com/office/drawing/2014/main" id="{8C2A211A-9A0F-B243-8C01-E15317CB840E}"/>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9" name="TextBox 8">
            <a:extLst>
              <a:ext uri="{FF2B5EF4-FFF2-40B4-BE49-F238E27FC236}">
                <a16:creationId xmlns:a16="http://schemas.microsoft.com/office/drawing/2014/main" id="{AE433580-A182-6046-B5AF-CA554A5F25C2}"/>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501612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0158-55C7-5D4F-ACF0-6DEFD84723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4A1F77-661B-F24E-862F-17B5388ADB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B802C4-922C-F54A-BB36-5DDAE1BE62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8CDB8D08-D012-9445-BD93-BAE282EEC64E}"/>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9" name="TextBox 8">
            <a:extLst>
              <a:ext uri="{FF2B5EF4-FFF2-40B4-BE49-F238E27FC236}">
                <a16:creationId xmlns:a16="http://schemas.microsoft.com/office/drawing/2014/main" id="{472874DD-72E0-8440-9479-48CA7A81328F}"/>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2667313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D6146-7C3F-8742-8CE9-D39F8FC4DE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1735CC-C3BA-1F48-8952-20C876A02B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26A4CA-9A26-D14F-981F-2B8CC2EB8A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E25E9D-A475-F445-999C-C6F286A949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B8B70-0A7F-234C-AF9B-E193A91DDC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3336532-633F-8D46-AF65-65AB43946B1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11" name="TextBox 10">
            <a:extLst>
              <a:ext uri="{FF2B5EF4-FFF2-40B4-BE49-F238E27FC236}">
                <a16:creationId xmlns:a16="http://schemas.microsoft.com/office/drawing/2014/main" id="{495B24A5-BDED-4A4E-9507-C7D9E16AF801}"/>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957870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C6F89-CF9A-9048-9B16-A05965ADE3CE}"/>
              </a:ext>
            </a:extLst>
          </p:cNvPr>
          <p:cNvSpPr>
            <a:spLocks noGrp="1"/>
          </p:cNvSpPr>
          <p:nvPr>
            <p:ph type="title"/>
          </p:nvPr>
        </p:nvSpPr>
        <p:spPr/>
        <p:txBody>
          <a:bodyPr/>
          <a:lstStyle/>
          <a:p>
            <a:r>
              <a:rPr lang="en-US"/>
              <a:t>Click to edit Master title style</a:t>
            </a:r>
          </a:p>
        </p:txBody>
      </p:sp>
      <p:pic>
        <p:nvPicPr>
          <p:cNvPr id="6" name="Picture 5">
            <a:extLst>
              <a:ext uri="{FF2B5EF4-FFF2-40B4-BE49-F238E27FC236}">
                <a16:creationId xmlns:a16="http://schemas.microsoft.com/office/drawing/2014/main" id="{3CE3EEC7-090F-3345-B692-F75D335F68F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7" name="TextBox 6">
            <a:extLst>
              <a:ext uri="{FF2B5EF4-FFF2-40B4-BE49-F238E27FC236}">
                <a16:creationId xmlns:a16="http://schemas.microsoft.com/office/drawing/2014/main" id="{03C87452-0A34-9B42-88FE-1CB849EA55F9}"/>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979204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ED39EC1-395D-7C4A-8B9A-87E03797C8D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6" name="TextBox 5">
            <a:extLst>
              <a:ext uri="{FF2B5EF4-FFF2-40B4-BE49-F238E27FC236}">
                <a16:creationId xmlns:a16="http://schemas.microsoft.com/office/drawing/2014/main" id="{39D14FA4-C5F4-284C-A40D-AD005531144A}"/>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161453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541BC-E281-C74A-B479-3FEE55BBCE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78FC01-D6A3-964D-B39F-F8726E8C09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03C53A-163A-C343-A952-48E91A852A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a:extLst>
              <a:ext uri="{FF2B5EF4-FFF2-40B4-BE49-F238E27FC236}">
                <a16:creationId xmlns:a16="http://schemas.microsoft.com/office/drawing/2014/main" id="{19853A3B-4C40-7949-A53F-2BCD70C981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9" name="TextBox 8">
            <a:extLst>
              <a:ext uri="{FF2B5EF4-FFF2-40B4-BE49-F238E27FC236}">
                <a16:creationId xmlns:a16="http://schemas.microsoft.com/office/drawing/2014/main" id="{0B25D9D9-9D88-AD41-ABA4-166842B9A83E}"/>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85965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6BBF9-95C8-7D47-9BCF-32BB79F339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3B3A42-EDCD-D544-AEDD-061E5BA1EC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34EADF-45C6-A649-9A26-295700520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a:extLst>
              <a:ext uri="{FF2B5EF4-FFF2-40B4-BE49-F238E27FC236}">
                <a16:creationId xmlns:a16="http://schemas.microsoft.com/office/drawing/2014/main" id="{57FC6680-2A5B-A44B-923C-2F9BDC547ED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9" name="TextBox 8">
            <a:extLst>
              <a:ext uri="{FF2B5EF4-FFF2-40B4-BE49-F238E27FC236}">
                <a16:creationId xmlns:a16="http://schemas.microsoft.com/office/drawing/2014/main" id="{DFB18BCF-8023-1845-B5BB-3682630D6023}"/>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12174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F62308-208A-864E-9302-B432B79D91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AFC5FE6-1A03-0D46-AE7D-4D087C60ED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5AF269-9E3A-7948-AC05-C280B8EC31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7EE2ED-5802-A842-9A3B-98E12D171BB4}" type="datetimeFigureOut">
              <a:rPr lang="en-US" smtClean="0"/>
              <a:t>8/3/23</a:t>
            </a:fld>
            <a:endParaRPr lang="en-US"/>
          </a:p>
        </p:txBody>
      </p:sp>
      <p:sp>
        <p:nvSpPr>
          <p:cNvPr id="5" name="Footer Placeholder 4">
            <a:extLst>
              <a:ext uri="{FF2B5EF4-FFF2-40B4-BE49-F238E27FC236}">
                <a16:creationId xmlns:a16="http://schemas.microsoft.com/office/drawing/2014/main" id="{402643C3-40AF-0343-8E78-0EEE03FF7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F643D55-BA74-B24E-AD8C-B7C17FCE5A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577F7A-9E1F-EB4D-B507-2E289D7DA651}" type="slidenum">
              <a:rPr lang="en-US" smtClean="0"/>
              <a:t>‹#›</a:t>
            </a:fld>
            <a:endParaRPr lang="en-US"/>
          </a:p>
        </p:txBody>
      </p:sp>
    </p:spTree>
    <p:extLst>
      <p:ext uri="{BB962C8B-B14F-4D97-AF65-F5344CB8AC3E}">
        <p14:creationId xmlns:p14="http://schemas.microsoft.com/office/powerpoint/2010/main" val="3250956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128/msystems.00092-23" TargetMode="External"/><Relationship Id="rId2" Type="http://schemas.openxmlformats.org/officeDocument/2006/relationships/hyperlink" Target="https://www.osti.gov/pages/biblio/1964201-systematic-analysis-metabolic-bottlenecks-methylerythritol-phosphate-mep-pathway-zymomonas-mobilis"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B1AF7-DF86-49FE-9909-6FF38472B917}"/>
              </a:ext>
            </a:extLst>
          </p:cNvPr>
          <p:cNvSpPr>
            <a:spLocks noGrp="1"/>
          </p:cNvSpPr>
          <p:nvPr>
            <p:ph type="title"/>
          </p:nvPr>
        </p:nvSpPr>
        <p:spPr>
          <a:xfrm>
            <a:off x="2293530" y="157176"/>
            <a:ext cx="9037828" cy="1320727"/>
          </a:xfrm>
        </p:spPr>
        <p:txBody>
          <a:bodyPr>
            <a:noAutofit/>
          </a:bodyPr>
          <a:lstStyle/>
          <a:p>
            <a:pPr algn="ctr"/>
            <a:r>
              <a:rPr lang="en-US" sz="3600" b="1" i="1" u="none" strike="noStrike" dirty="0">
                <a:solidFill>
                  <a:srgbClr val="39738A"/>
                </a:solidFill>
                <a:effectLst/>
                <a:latin typeface="Times New Roman" panose="02020603050405020304" pitchFamily="18" charset="0"/>
                <a:cs typeface="Times New Roman" panose="02020603050405020304" pitchFamily="18" charset="0"/>
              </a:rPr>
              <a:t>Researchers </a:t>
            </a:r>
            <a:r>
              <a:rPr lang="en-US" sz="3600" b="1" i="1" dirty="0">
                <a:solidFill>
                  <a:srgbClr val="39738A"/>
                </a:solidFill>
                <a:latin typeface="Times New Roman" panose="02020603050405020304" pitchFamily="18" charset="0"/>
                <a:cs typeface="Times New Roman" panose="02020603050405020304" pitchFamily="18" charset="0"/>
              </a:rPr>
              <a:t>pinpoint bottlenecks limiting microbial production of biofuel and chemicals</a:t>
            </a:r>
            <a:endParaRPr lang="en-US" sz="3600" dirty="0">
              <a:solidFill>
                <a:srgbClr val="39738A"/>
              </a:solidFill>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612DB0A2-DAD3-49CF-B312-A85660B41DDD}"/>
              </a:ext>
            </a:extLst>
          </p:cNvPr>
          <p:cNvSpPr/>
          <p:nvPr/>
        </p:nvSpPr>
        <p:spPr>
          <a:xfrm>
            <a:off x="566378" y="1477903"/>
            <a:ext cx="7663222" cy="92333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i="1" dirty="0">
                <a:solidFill>
                  <a:srgbClr val="39738A"/>
                </a:solidFill>
                <a:latin typeface="Times New Roman" panose="02020603050405020304" pitchFamily="18" charset="0"/>
                <a:cs typeface="Times New Roman" panose="02020603050405020304" pitchFamily="18" charset="0"/>
              </a:rPr>
              <a:t>Background/Objective</a:t>
            </a:r>
          </a:p>
          <a:p>
            <a:pPr marL="285750" indent="-285750" eaLnBrk="1" hangingPunct="1">
              <a:spcBef>
                <a:spcPts val="0"/>
              </a:spcBef>
              <a:buClr>
                <a:srgbClr val="1A8109"/>
              </a:buClr>
              <a:buFont typeface="Arial" panose="020B0604020202020204" pitchFamily="34" charset="0"/>
              <a:buChar char="•"/>
              <a:defRPr/>
            </a:pPr>
            <a:r>
              <a:rPr lang="en-US" altLang="en-US" sz="1800" dirty="0">
                <a:solidFill>
                  <a:prstClr val="black"/>
                </a:solidFill>
                <a:latin typeface="Times New Roman" panose="02020603050405020304" pitchFamily="18" charset="0"/>
                <a:cs typeface="Times New Roman" panose="02020603050405020304" pitchFamily="18" charset="0"/>
              </a:rPr>
              <a:t>Identify biological bottlenecks that inhibit isoprenoid production by the bacteria </a:t>
            </a:r>
            <a:r>
              <a:rPr lang="en-US" altLang="en-US" sz="1800" i="1" dirty="0" err="1">
                <a:solidFill>
                  <a:prstClr val="black"/>
                </a:solidFill>
                <a:latin typeface="Times New Roman" panose="02020603050405020304" pitchFamily="18" charset="0"/>
                <a:cs typeface="Times New Roman" panose="02020603050405020304" pitchFamily="18" charset="0"/>
              </a:rPr>
              <a:t>Zymomonas</a:t>
            </a:r>
            <a:r>
              <a:rPr lang="en-US" altLang="en-US" sz="1800" i="1" dirty="0">
                <a:solidFill>
                  <a:prstClr val="black"/>
                </a:solidFill>
                <a:latin typeface="Times New Roman" panose="02020603050405020304" pitchFamily="18" charset="0"/>
                <a:cs typeface="Times New Roman" panose="02020603050405020304" pitchFamily="18" charset="0"/>
              </a:rPr>
              <a:t> </a:t>
            </a:r>
            <a:r>
              <a:rPr lang="en-US" altLang="en-US" sz="1800" i="1" dirty="0" err="1">
                <a:solidFill>
                  <a:prstClr val="black"/>
                </a:solidFill>
                <a:latin typeface="Times New Roman" panose="02020603050405020304" pitchFamily="18" charset="0"/>
                <a:cs typeface="Times New Roman" panose="02020603050405020304" pitchFamily="18" charset="0"/>
              </a:rPr>
              <a:t>mobilis</a:t>
            </a:r>
            <a:r>
              <a:rPr lang="en-US" altLang="en-US" sz="1800" dirty="0">
                <a:solidFill>
                  <a:prstClr val="black"/>
                </a:solidFill>
                <a:latin typeface="Times New Roman" panose="02020603050405020304" pitchFamily="18" charset="0"/>
                <a:cs typeface="Times New Roman" panose="02020603050405020304" pitchFamily="18" charset="0"/>
              </a:rPr>
              <a:t>.   </a:t>
            </a:r>
          </a:p>
        </p:txBody>
      </p:sp>
      <p:sp>
        <p:nvSpPr>
          <p:cNvPr id="5" name="Rectangle 4">
            <a:extLst>
              <a:ext uri="{FF2B5EF4-FFF2-40B4-BE49-F238E27FC236}">
                <a16:creationId xmlns:a16="http://schemas.microsoft.com/office/drawing/2014/main" id="{54D190A9-CEC3-497F-8BC5-FC892E2EFC30}"/>
              </a:ext>
            </a:extLst>
          </p:cNvPr>
          <p:cNvSpPr/>
          <p:nvPr/>
        </p:nvSpPr>
        <p:spPr>
          <a:xfrm>
            <a:off x="566378" y="2532380"/>
            <a:ext cx="7147623" cy="92333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i="1" dirty="0">
                <a:solidFill>
                  <a:srgbClr val="39738A"/>
                </a:solidFill>
                <a:latin typeface="Times New Roman" panose="02020603050405020304" pitchFamily="18" charset="0"/>
                <a:cs typeface="Times New Roman" panose="02020603050405020304" pitchFamily="18" charset="0"/>
              </a:rPr>
              <a:t>Approach</a:t>
            </a:r>
          </a:p>
          <a:p>
            <a:pPr marL="285750" indent="-285750" eaLnBrk="1" hangingPunct="1">
              <a:spcBef>
                <a:spcPts val="0"/>
              </a:spcBef>
              <a:buClr>
                <a:srgbClr val="1A8109"/>
              </a:buClr>
              <a:buFont typeface="Arial" panose="020B0604020202020204" pitchFamily="34" charset="0"/>
              <a:buChar char="•"/>
              <a:defRPr/>
            </a:pPr>
            <a:r>
              <a:rPr lang="en-US" altLang="en-US" dirty="0">
                <a:solidFill>
                  <a:prstClr val="black"/>
                </a:solidFill>
                <a:latin typeface="Times New Roman" panose="02020603050405020304" pitchFamily="18" charset="0"/>
                <a:cs typeface="Times New Roman" panose="02020603050405020304" pitchFamily="18" charset="0"/>
              </a:rPr>
              <a:t>Genetically engineered strains of </a:t>
            </a:r>
            <a:r>
              <a:rPr lang="en-US" altLang="en-US" i="1" dirty="0" err="1">
                <a:solidFill>
                  <a:prstClr val="black"/>
                </a:solidFill>
                <a:latin typeface="Times New Roman" panose="02020603050405020304" pitchFamily="18" charset="0"/>
                <a:cs typeface="Times New Roman" panose="02020603050405020304" pitchFamily="18" charset="0"/>
              </a:rPr>
              <a:t>Zymomonas</a:t>
            </a:r>
            <a:r>
              <a:rPr lang="en-US" altLang="en-US" dirty="0">
                <a:solidFill>
                  <a:prstClr val="black"/>
                </a:solidFill>
                <a:latin typeface="Times New Roman" panose="02020603050405020304" pitchFamily="18" charset="0"/>
                <a:cs typeface="Times New Roman" panose="02020603050405020304" pitchFamily="18" charset="0"/>
              </a:rPr>
              <a:t> to produce more of certain enzymes, or proteins that speed up the metabolic process</a:t>
            </a:r>
            <a:r>
              <a:rPr lang="en-US" altLang="en-US" sz="1800" dirty="0">
                <a:solidFill>
                  <a:prstClr val="black"/>
                </a:solidFill>
                <a:latin typeface="Times New Roman" panose="02020603050405020304" pitchFamily="18" charset="0"/>
                <a:cs typeface="Times New Roman" panose="02020603050405020304" pitchFamily="18" charset="0"/>
              </a:rPr>
              <a:t>.</a:t>
            </a:r>
          </a:p>
        </p:txBody>
      </p:sp>
      <p:sp>
        <p:nvSpPr>
          <p:cNvPr id="6" name="Rectangle 5">
            <a:extLst>
              <a:ext uri="{FF2B5EF4-FFF2-40B4-BE49-F238E27FC236}">
                <a16:creationId xmlns:a16="http://schemas.microsoft.com/office/drawing/2014/main" id="{7AF04130-4C66-4CFA-9CC2-29F70591C5C0}"/>
              </a:ext>
            </a:extLst>
          </p:cNvPr>
          <p:cNvSpPr/>
          <p:nvPr/>
        </p:nvSpPr>
        <p:spPr>
          <a:xfrm>
            <a:off x="566378" y="3641359"/>
            <a:ext cx="11059244" cy="12003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i="1" dirty="0">
                <a:solidFill>
                  <a:srgbClr val="39738A"/>
                </a:solidFill>
                <a:latin typeface="Times New Roman" panose="02020603050405020304" pitchFamily="18" charset="0"/>
                <a:cs typeface="Times New Roman" panose="02020603050405020304" pitchFamily="18" charset="0"/>
              </a:rPr>
              <a:t>Results</a:t>
            </a:r>
          </a:p>
          <a:p>
            <a:pPr marL="285750" indent="-285750" eaLnBrk="1" hangingPunct="1">
              <a:spcBef>
                <a:spcPts val="0"/>
              </a:spcBef>
              <a:buClr>
                <a:srgbClr val="1A8109"/>
              </a:buClr>
              <a:buFont typeface="Arial" panose="020B0604020202020204" pitchFamily="34" charset="0"/>
              <a:buChar char="•"/>
              <a:defRPr/>
            </a:pPr>
            <a:r>
              <a:rPr lang="en-US" altLang="en-US" sz="1800" dirty="0">
                <a:solidFill>
                  <a:prstClr val="black"/>
                </a:solidFill>
                <a:latin typeface="Times New Roman" panose="02020603050405020304" pitchFamily="18" charset="0"/>
                <a:cs typeface="Times New Roman" panose="02020603050405020304" pitchFamily="18" charset="0"/>
              </a:rPr>
              <a:t>By measuring changes in the level of metabolic intermediates, or molecules that can be converted to isoprenoids, researchers were able to identify the primary enzyme limiting carbon metabolism as well as secondary bottlenecks that occurred when levels of the first enzyme were increased. </a:t>
            </a:r>
          </a:p>
        </p:txBody>
      </p:sp>
      <p:sp>
        <p:nvSpPr>
          <p:cNvPr id="7" name="TextBox 6">
            <a:extLst>
              <a:ext uri="{FF2B5EF4-FFF2-40B4-BE49-F238E27FC236}">
                <a16:creationId xmlns:a16="http://schemas.microsoft.com/office/drawing/2014/main" id="{6D3F40D6-C504-48B5-940D-05176302F436}"/>
              </a:ext>
            </a:extLst>
          </p:cNvPr>
          <p:cNvSpPr txBox="1"/>
          <p:nvPr/>
        </p:nvSpPr>
        <p:spPr>
          <a:xfrm>
            <a:off x="566378" y="4961142"/>
            <a:ext cx="11059244" cy="923330"/>
          </a:xfrm>
          <a:prstGeom prst="rect">
            <a:avLst/>
          </a:prstGeom>
          <a:noFill/>
        </p:spPr>
        <p:txBody>
          <a:bodyPr wrap="square">
            <a:spAutoFit/>
          </a:bodyPr>
          <a:lstStyle/>
          <a:p>
            <a:r>
              <a:rPr lang="en-US" b="1" i="1" dirty="0">
                <a:solidFill>
                  <a:srgbClr val="39738A"/>
                </a:solidFill>
                <a:latin typeface="Times New Roman" panose="02020603050405020304" pitchFamily="18" charset="0"/>
                <a:cs typeface="Times New Roman" panose="02020603050405020304" pitchFamily="18" charset="0"/>
              </a:rPr>
              <a:t>Significance/Impacts</a:t>
            </a:r>
          </a:p>
          <a:p>
            <a:pPr marL="285750" indent="-285750" eaLnBrk="1" hangingPunct="1">
              <a:spcBef>
                <a:spcPts val="0"/>
              </a:spcBef>
              <a:buClr>
                <a:srgbClr val="1A8109"/>
              </a:buClr>
              <a:buFont typeface="Arial" panose="020B0604020202020204" pitchFamily="34" charset="0"/>
              <a:buChar char="•"/>
              <a:defRPr/>
            </a:pPr>
            <a:r>
              <a:rPr lang="en-US" altLang="en-US" sz="1800" dirty="0">
                <a:solidFill>
                  <a:prstClr val="black"/>
                </a:solidFill>
                <a:latin typeface="Times New Roman" panose="02020603050405020304" pitchFamily="18" charset="0"/>
                <a:cs typeface="Times New Roman" panose="02020603050405020304" pitchFamily="18" charset="0"/>
              </a:rPr>
              <a:t>Identifying the isoprenoid production bottlenecks represents an initial step toward using these bacteria for industrial production of biofuels and other products currently derived from petroleum. </a:t>
            </a:r>
          </a:p>
        </p:txBody>
      </p:sp>
      <p:sp>
        <p:nvSpPr>
          <p:cNvPr id="8" name="TextBox 7">
            <a:extLst>
              <a:ext uri="{FF2B5EF4-FFF2-40B4-BE49-F238E27FC236}">
                <a16:creationId xmlns:a16="http://schemas.microsoft.com/office/drawing/2014/main" id="{97A0C15D-2FC9-4386-93BE-33CA9695C815}"/>
              </a:ext>
            </a:extLst>
          </p:cNvPr>
          <p:cNvSpPr txBox="1"/>
          <p:nvPr/>
        </p:nvSpPr>
        <p:spPr>
          <a:xfrm>
            <a:off x="450172" y="257066"/>
            <a:ext cx="1415772" cy="338554"/>
          </a:xfrm>
          <a:prstGeom prst="rect">
            <a:avLst/>
          </a:prstGeom>
          <a:noFill/>
        </p:spPr>
        <p:txBody>
          <a:bodyPr wrap="none" rtlCol="0">
            <a:spAutoFit/>
          </a:bodyPr>
          <a:lstStyle/>
          <a:p>
            <a:r>
              <a:rPr lang="en-US" sz="1600" dirty="0">
                <a:latin typeface="Times New Roman" panose="02020603050405020304" pitchFamily="18" charset="0"/>
                <a:cs typeface="Times New Roman" panose="02020603050405020304" pitchFamily="18" charset="0"/>
              </a:rPr>
              <a:t>BRC logo here</a:t>
            </a:r>
          </a:p>
        </p:txBody>
      </p:sp>
      <p:sp>
        <p:nvSpPr>
          <p:cNvPr id="9" name="TextBox 8">
            <a:extLst>
              <a:ext uri="{FF2B5EF4-FFF2-40B4-BE49-F238E27FC236}">
                <a16:creationId xmlns:a16="http://schemas.microsoft.com/office/drawing/2014/main" id="{7B884A01-B79D-460E-AE97-39515D516B31}"/>
              </a:ext>
            </a:extLst>
          </p:cNvPr>
          <p:cNvSpPr txBox="1"/>
          <p:nvPr/>
        </p:nvSpPr>
        <p:spPr>
          <a:xfrm>
            <a:off x="815758" y="6103137"/>
            <a:ext cx="10409290" cy="246221"/>
          </a:xfrm>
          <a:prstGeom prst="rect">
            <a:avLst/>
          </a:prstGeom>
          <a:solidFill>
            <a:schemeClr val="bg1"/>
          </a:solidFill>
        </p:spPr>
        <p:txBody>
          <a:bodyPr wrap="square" rtlCol="0">
            <a:spAutoFit/>
          </a:bodyPr>
          <a:lstStyle/>
          <a:p>
            <a:pPr rtl="0">
              <a:spcBef>
                <a:spcPts val="0"/>
              </a:spcBef>
              <a:spcAft>
                <a:spcPts val="600"/>
              </a:spcAft>
            </a:pPr>
            <a:r>
              <a:rPr lang="en-US" sz="1000" b="0" i="0" u="none" strike="noStrike" dirty="0" err="1">
                <a:solidFill>
                  <a:srgbClr val="000000"/>
                </a:solidFill>
                <a:effectLst/>
                <a:latin typeface="Times New Roman" panose="02020603050405020304" pitchFamily="18" charset="0"/>
                <a:cs typeface="Times New Roman" panose="02020603050405020304" pitchFamily="18" charset="0"/>
              </a:rPr>
              <a:t>Khana</a:t>
            </a:r>
            <a:r>
              <a:rPr lang="en-US" sz="1000" b="0" i="0" u="none" strike="noStrike" dirty="0">
                <a:solidFill>
                  <a:srgbClr val="000000"/>
                </a:solidFill>
                <a:effectLst/>
                <a:latin typeface="Times New Roman" panose="02020603050405020304" pitchFamily="18" charset="0"/>
                <a:cs typeface="Times New Roman" panose="02020603050405020304" pitchFamily="18" charset="0"/>
              </a:rPr>
              <a:t>, D. et al. </a:t>
            </a:r>
            <a:r>
              <a:rPr lang="en-US" sz="1000" b="0" i="0" u="sng" strike="noStrike" dirty="0">
                <a:solidFill>
                  <a:srgbClr val="1155CC"/>
                </a:solidFill>
                <a:effectLst/>
                <a:latin typeface="Times New Roman" panose="02020603050405020304" pitchFamily="18" charset="0"/>
                <a:cs typeface="Times New Roman" panose="02020603050405020304" pitchFamily="18" charset="0"/>
                <a:hlinkClick r:id="rId2"/>
              </a:rPr>
              <a:t>Systematic Analysis of Metabolic Bottlenecks in the Methylerythritol 4-Phosphate (MEP) Pathway of Zymomonas mobilis</a:t>
            </a:r>
            <a:r>
              <a:rPr lang="en-US" sz="1000" b="0" i="0" u="none" strike="noStrike" dirty="0">
                <a:solidFill>
                  <a:srgbClr val="000000"/>
                </a:solidFill>
                <a:effectLst/>
                <a:latin typeface="Times New Roman" panose="02020603050405020304" pitchFamily="18" charset="0"/>
                <a:cs typeface="Times New Roman" panose="02020603050405020304" pitchFamily="18" charset="0"/>
              </a:rPr>
              <a:t>. </a:t>
            </a:r>
            <a:r>
              <a:rPr lang="en-US" sz="1000" b="0" i="0" u="none" strike="noStrike" dirty="0" err="1">
                <a:solidFill>
                  <a:srgbClr val="000000"/>
                </a:solidFill>
                <a:effectLst/>
                <a:latin typeface="Times New Roman" panose="02020603050405020304" pitchFamily="18" charset="0"/>
                <a:cs typeface="Times New Roman" panose="02020603050405020304" pitchFamily="18" charset="0"/>
              </a:rPr>
              <a:t>MSystems</a:t>
            </a:r>
            <a:r>
              <a:rPr lang="en-US" sz="1000" b="0" i="0" u="none" strike="noStrike" dirty="0">
                <a:solidFill>
                  <a:srgbClr val="000000"/>
                </a:solidFill>
                <a:effectLst/>
                <a:latin typeface="Times New Roman" panose="02020603050405020304" pitchFamily="18" charset="0"/>
                <a:cs typeface="Times New Roman" panose="02020603050405020304" pitchFamily="18" charset="0"/>
              </a:rPr>
              <a:t>, 8, 2 (2023). [DOI:</a:t>
            </a:r>
            <a:r>
              <a:rPr lang="en-US" sz="1000" b="0" i="0" u="sng" strike="noStrike" dirty="0">
                <a:solidFill>
                  <a:srgbClr val="1155CC"/>
                </a:solidFill>
                <a:effectLst/>
                <a:latin typeface="Times New Roman" panose="02020603050405020304" pitchFamily="18" charset="0"/>
                <a:cs typeface="Times New Roman" panose="02020603050405020304" pitchFamily="18" charset="0"/>
                <a:hlinkClick r:id="rId3"/>
              </a:rPr>
              <a:t>10.1128/msystems.00092-23</a:t>
            </a:r>
            <a:r>
              <a:rPr lang="en-US" sz="1000" b="0" i="0" u="none" strike="noStrike" dirty="0">
                <a:solidFill>
                  <a:srgbClr val="000000"/>
                </a:solidFill>
                <a:effectLst/>
                <a:latin typeface="Times New Roman" panose="02020603050405020304" pitchFamily="18" charset="0"/>
                <a:cs typeface="Times New Roman" panose="02020603050405020304" pitchFamily="18" charset="0"/>
              </a:rPr>
              <a:t>]</a:t>
            </a:r>
          </a:p>
        </p:txBody>
      </p:sp>
      <p:pic>
        <p:nvPicPr>
          <p:cNvPr id="3" name="Picture 2">
            <a:extLst>
              <a:ext uri="{FF2B5EF4-FFF2-40B4-BE49-F238E27FC236}">
                <a16:creationId xmlns:a16="http://schemas.microsoft.com/office/drawing/2014/main" id="{D180E69A-17CD-4055-07F5-4EC2C452E0B2}"/>
              </a:ext>
            </a:extLst>
          </p:cNvPr>
          <p:cNvPicPr>
            <a:picLocks noChangeAspect="1" noChangeArrowheads="1"/>
          </p:cNvPicPr>
          <p:nvPr/>
        </p:nvPicPr>
        <p:blipFill>
          <a:blip r:embed="rId4" cstate="print"/>
          <a:srcRect/>
          <a:stretch>
            <a:fillRect/>
          </a:stretch>
        </p:blipFill>
        <p:spPr bwMode="auto">
          <a:xfrm>
            <a:off x="205639" y="146428"/>
            <a:ext cx="2087891" cy="923330"/>
          </a:xfrm>
          <a:prstGeom prst="rect">
            <a:avLst/>
          </a:prstGeom>
          <a:noFill/>
          <a:ln w="9525">
            <a:noFill/>
            <a:miter lim="800000"/>
            <a:headEnd/>
            <a:tailEnd/>
          </a:ln>
        </p:spPr>
      </p:pic>
      <p:pic>
        <p:nvPicPr>
          <p:cNvPr id="1026" name="Picture 2">
            <a:extLst>
              <a:ext uri="{FF2B5EF4-FFF2-40B4-BE49-F238E27FC236}">
                <a16:creationId xmlns:a16="http://schemas.microsoft.com/office/drawing/2014/main" id="{C9A1A1C3-95F5-2866-7ED6-CFCDF1CDCBDB}"/>
              </a:ext>
            </a:extLst>
          </p:cNvPr>
          <p:cNvPicPr>
            <a:picLocks noChangeAspect="1" noChangeArrowheads="1"/>
          </p:cNvPicPr>
          <p:nvPr/>
        </p:nvPicPr>
        <p:blipFill>
          <a:blip r:embed="rId5" cstate="print">
            <a:extLst>
              <a:ext uri="{28A0092B-C50C-407E-A947-70E740481C1C}">
                <a14:useLocalDpi xmlns:a14="http://schemas.microsoft.com/office/drawing/2010/main"/>
              </a:ext>
            </a:extLst>
          </a:blip>
          <a:srcRect/>
          <a:stretch/>
        </p:blipFill>
        <p:spPr bwMode="auto">
          <a:xfrm>
            <a:off x="8085175" y="1509138"/>
            <a:ext cx="3593948" cy="2012767"/>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64A14C21-C156-F929-A6CB-61AC3D1D8E79}"/>
              </a:ext>
            </a:extLst>
          </p:cNvPr>
          <p:cNvSpPr txBox="1"/>
          <p:nvPr/>
        </p:nvSpPr>
        <p:spPr>
          <a:xfrm>
            <a:off x="8054851" y="3521905"/>
            <a:ext cx="3624272" cy="246221"/>
          </a:xfrm>
          <a:prstGeom prst="rect">
            <a:avLst/>
          </a:prstGeom>
          <a:noFill/>
        </p:spPr>
        <p:txBody>
          <a:bodyPr wrap="square">
            <a:spAutoFit/>
          </a:bodyPr>
          <a:lstStyle/>
          <a:p>
            <a:r>
              <a:rPr lang="en-US" sz="1000" i="0" u="none" strike="noStrike" dirty="0">
                <a:effectLst/>
                <a:latin typeface="Times New Roman" panose="02020603050405020304" pitchFamily="18" charset="0"/>
                <a:cs typeface="Times New Roman" panose="02020603050405020304" pitchFamily="18" charset="0"/>
              </a:rPr>
              <a:t>The bacteria </a:t>
            </a:r>
            <a:r>
              <a:rPr lang="en-US" sz="1000" i="0" u="none" strike="noStrike" dirty="0" err="1">
                <a:effectLst/>
                <a:latin typeface="Times New Roman" panose="02020603050405020304" pitchFamily="18" charset="0"/>
                <a:cs typeface="Times New Roman" panose="02020603050405020304" pitchFamily="18" charset="0"/>
              </a:rPr>
              <a:t>Zymomonis</a:t>
            </a:r>
            <a:r>
              <a:rPr lang="en-US" sz="1000" i="0" u="none" strike="noStrike" dirty="0">
                <a:effectLst/>
                <a:latin typeface="Times New Roman" panose="02020603050405020304" pitchFamily="18" charset="0"/>
                <a:cs typeface="Times New Roman" panose="02020603050405020304" pitchFamily="18" charset="0"/>
              </a:rPr>
              <a:t> </a:t>
            </a:r>
            <a:r>
              <a:rPr lang="en-US" sz="1000" i="0" u="none" strike="noStrike" dirty="0" err="1">
                <a:effectLst/>
                <a:latin typeface="Times New Roman" panose="02020603050405020304" pitchFamily="18" charset="0"/>
                <a:cs typeface="Times New Roman" panose="02020603050405020304" pitchFamily="18" charset="0"/>
              </a:rPr>
              <a:t>mobilis</a:t>
            </a:r>
            <a:r>
              <a:rPr lang="en-US" sz="1000" i="0" u="none" strike="noStrike" dirty="0">
                <a:effectLst/>
                <a:latin typeface="Times New Roman" panose="02020603050405020304" pitchFamily="18" charset="0"/>
                <a:cs typeface="Times New Roman" panose="02020603050405020304" pitchFamily="18" charset="0"/>
              </a:rPr>
              <a:t>.</a:t>
            </a:r>
            <a:endParaRPr lang="en-US" sz="1000" i="1"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C903EC93-308A-574A-AF03-9BE51903ED79}"/>
              </a:ext>
            </a:extLst>
          </p:cNvPr>
          <p:cNvSpPr txBox="1"/>
          <p:nvPr/>
        </p:nvSpPr>
        <p:spPr>
          <a:xfrm>
            <a:off x="2898843" y="191634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690206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LBRC-HIGHLIGHT_KIM_2023" id="{311D36E8-2A34-F546-9212-A61B49173B78}" vid="{C1763095-C467-7147-A256-4A4C8229A3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2574</TotalTime>
  <Words>173</Words>
  <Application>Microsoft Macintosh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Researchers pinpoint bottlenecks limiting microbial production of biofuel and chemicals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Identifying bottlenecks to engineer better microbes for biofuel production</dc:title>
  <dc:creator>Chris Hubbuch</dc:creator>
  <cp:lastModifiedBy>Chris Hubbuch</cp:lastModifiedBy>
  <cp:revision>4</cp:revision>
  <dcterms:created xsi:type="dcterms:W3CDTF">2023-05-30T21:11:14Z</dcterms:created>
  <dcterms:modified xsi:type="dcterms:W3CDTF">2023-08-03T15:03:00Z</dcterms:modified>
</cp:coreProperties>
</file>