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0" r:id="rId3"/>
    <p:sldMasterId id="2147483671" r:id="rId4"/>
  </p:sldMasterIdLst>
  <p:notesMasterIdLst>
    <p:notesMasterId r:id="rId5"/>
  </p:notesMasterIdLst>
  <p:sldIdLst>
    <p:sldId id="256" r:id="rId6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3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2fc7bf85496_2_9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g2fc7bf85496_2_9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0.jp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0.jp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Relationship Id="rId3" Type="http://schemas.openxmlformats.org/officeDocument/2006/relationships/image" Target="../media/image15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2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6.jpg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0.jp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0.jp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0.jp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0.jp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0.jp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0.jp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0.jp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" name="Google Shape;18;p2"/>
          <p:cNvSpPr/>
          <p:nvPr/>
        </p:nvSpPr>
        <p:spPr>
          <a:xfrm>
            <a:off x="0" y="6320118"/>
            <a:ext cx="12192000" cy="537900"/>
          </a:xfrm>
          <a:prstGeom prst="rect">
            <a:avLst/>
          </a:prstGeom>
          <a:solidFill>
            <a:srgbClr val="0B2C4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pic>
        <p:nvPicPr>
          <p:cNvPr id="19" name="Google Shape;19;p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12667" y="6373156"/>
            <a:ext cx="2149533" cy="394974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Google Shape;20;p2"/>
          <p:cNvSpPr txBox="1"/>
          <p:nvPr/>
        </p:nvSpPr>
        <p:spPr>
          <a:xfrm>
            <a:off x="7694875" y="6404400"/>
            <a:ext cx="4284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Biological and Environmental Research</a:t>
            </a:r>
            <a:endParaRPr/>
          </a:p>
        </p:txBody>
      </p:sp>
    </p:spTree>
  </p:cSld>
  <p:clrMapOvr>
    <a:masterClrMapping/>
  </p:clrMapOvr>
  <p:extLst>
    <p:ext uri="{DCECCB84-F9BA-43D5-87BE-67443E8EF086}">
      <p15:sldGuideLst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11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66" name="Google Shape;66;p1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6350000"/>
            <a:ext cx="12192000" cy="508000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11"/>
          <p:cNvSpPr txBox="1"/>
          <p:nvPr/>
        </p:nvSpPr>
        <p:spPr>
          <a:xfrm>
            <a:off x="8448260" y="6492875"/>
            <a:ext cx="3666966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Office of Biological and Environmental Research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71" name="Google Shape;71;p1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6350000"/>
            <a:ext cx="12192000" cy="508000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2"/>
          <p:cNvSpPr txBox="1"/>
          <p:nvPr/>
        </p:nvSpPr>
        <p:spPr>
          <a:xfrm>
            <a:off x="8448260" y="6492875"/>
            <a:ext cx="3666966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Office of Biological and Environmental Research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4"/>
          <p:cNvSpPr txBox="1"/>
          <p:nvPr>
            <p:ph type="title"/>
          </p:nvPr>
        </p:nvSpPr>
        <p:spPr>
          <a:xfrm>
            <a:off x="408791" y="177283"/>
            <a:ext cx="11317044" cy="8016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4"/>
          <p:cNvSpPr txBox="1"/>
          <p:nvPr/>
        </p:nvSpPr>
        <p:spPr>
          <a:xfrm>
            <a:off x="8417169" y="6398798"/>
            <a:ext cx="3774831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rPr>
              <a:t>Biological and Environmental Research</a:t>
            </a:r>
            <a:endParaRPr/>
          </a:p>
        </p:txBody>
      </p:sp>
      <p:pic>
        <p:nvPicPr>
          <p:cNvPr id="80" name="Google Shape;80;p14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6384250"/>
            <a:ext cx="12192000" cy="520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388" y="6384259"/>
            <a:ext cx="11887200" cy="52006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rgbClr val="0B324F"/>
        </a:solidFill>
      </p:bgPr>
    </p:bg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5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venir"/>
              <a:buNone/>
              <a:defRPr sz="6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15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venir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85" name="Google Shape;85;p15"/>
          <p:cNvSpPr txBox="1"/>
          <p:nvPr>
            <p:ph idx="10" type="dt"/>
          </p:nvPr>
        </p:nvSpPr>
        <p:spPr>
          <a:xfrm>
            <a:off x="2928257" y="6413161"/>
            <a:ext cx="968829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1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/>
        </p:txBody>
      </p:sp>
      <p:sp>
        <p:nvSpPr>
          <p:cNvPr id="86" name="Google Shape;86;p15"/>
          <p:cNvSpPr txBox="1"/>
          <p:nvPr>
            <p:ph idx="11" type="ftr"/>
          </p:nvPr>
        </p:nvSpPr>
        <p:spPr>
          <a:xfrm>
            <a:off x="4038600" y="641316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1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/>
        </p:txBody>
      </p:sp>
      <p:sp>
        <p:nvSpPr>
          <p:cNvPr id="87" name="Google Shape;87;p15"/>
          <p:cNvSpPr/>
          <p:nvPr/>
        </p:nvSpPr>
        <p:spPr>
          <a:xfrm>
            <a:off x="0" y="5622878"/>
            <a:ext cx="12192000" cy="123512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pic>
        <p:nvPicPr>
          <p:cNvPr id="88" name="Google Shape;88;p1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32289" y="5815220"/>
            <a:ext cx="4894439" cy="901108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5"/>
          <p:cNvSpPr txBox="1"/>
          <p:nvPr/>
        </p:nvSpPr>
        <p:spPr>
          <a:xfrm>
            <a:off x="7162800" y="5917273"/>
            <a:ext cx="5029200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chemeClr val="accent1"/>
                </a:solidFill>
                <a:latin typeface="Avenir"/>
                <a:ea typeface="Avenir"/>
                <a:cs typeface="Avenir"/>
                <a:sym typeface="Avenir"/>
              </a:rPr>
              <a:t>Energy.gov/science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6"/>
          <p:cNvSpPr txBox="1"/>
          <p:nvPr>
            <p:ph type="title"/>
          </p:nvPr>
        </p:nvSpPr>
        <p:spPr>
          <a:xfrm>
            <a:off x="408791" y="177283"/>
            <a:ext cx="11317044" cy="8016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2" name="Google Shape;92;p16"/>
          <p:cNvSpPr txBox="1"/>
          <p:nvPr>
            <p:ph idx="1" type="body"/>
          </p:nvPr>
        </p:nvSpPr>
        <p:spPr>
          <a:xfrm>
            <a:off x="408791" y="1194099"/>
            <a:ext cx="11317044" cy="49828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◦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3" name="Google Shape;93;p16"/>
          <p:cNvSpPr/>
          <p:nvPr/>
        </p:nvSpPr>
        <p:spPr>
          <a:xfrm>
            <a:off x="0" y="6320118"/>
            <a:ext cx="12192000" cy="537882"/>
          </a:xfrm>
          <a:prstGeom prst="rect">
            <a:avLst/>
          </a:prstGeom>
          <a:solidFill>
            <a:srgbClr val="0B2C4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94" name="Google Shape;94;p16"/>
          <p:cNvSpPr txBox="1"/>
          <p:nvPr>
            <p:ph idx="12" type="sldNum"/>
          </p:nvPr>
        </p:nvSpPr>
        <p:spPr>
          <a:xfrm>
            <a:off x="4724400" y="6403005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indent="0" lvl="1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indent="0" lvl="2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indent="0" lvl="3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indent="0" lvl="4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indent="0" lvl="5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indent="0" lvl="6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indent="0" lvl="7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indent="0" lvl="8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5" name="Google Shape;95;p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12667" y="6373156"/>
            <a:ext cx="2149533" cy="394974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16"/>
          <p:cNvSpPr txBox="1"/>
          <p:nvPr/>
        </p:nvSpPr>
        <p:spPr>
          <a:xfrm>
            <a:off x="9943949" y="6398798"/>
            <a:ext cx="2248051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rPr>
              <a:t>Energy.gov/science</a:t>
            </a:r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with content 2">
  <p:cSld name="Title with content 2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7"/>
          <p:cNvSpPr/>
          <p:nvPr/>
        </p:nvSpPr>
        <p:spPr>
          <a:xfrm>
            <a:off x="0" y="6320118"/>
            <a:ext cx="12192000" cy="537882"/>
          </a:xfrm>
          <a:prstGeom prst="rect">
            <a:avLst/>
          </a:prstGeom>
          <a:solidFill>
            <a:srgbClr val="0B2C4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pic>
        <p:nvPicPr>
          <p:cNvPr id="99" name="Google Shape;99;p1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12667" y="6373156"/>
            <a:ext cx="2149533" cy="394974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17"/>
          <p:cNvSpPr txBox="1"/>
          <p:nvPr/>
        </p:nvSpPr>
        <p:spPr>
          <a:xfrm>
            <a:off x="9943949" y="6398798"/>
            <a:ext cx="2248051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rPr>
              <a:t>Energy.gov/science</a:t>
            </a:r>
            <a:endParaRPr/>
          </a:p>
        </p:txBody>
      </p:sp>
      <p:sp>
        <p:nvSpPr>
          <p:cNvPr id="101" name="Google Shape;101;p17"/>
          <p:cNvSpPr txBox="1"/>
          <p:nvPr>
            <p:ph type="title"/>
          </p:nvPr>
        </p:nvSpPr>
        <p:spPr>
          <a:xfrm>
            <a:off x="408791" y="177283"/>
            <a:ext cx="11317044" cy="8016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2" name="Google Shape;102;p17"/>
          <p:cNvSpPr txBox="1"/>
          <p:nvPr>
            <p:ph idx="12" type="sldNum"/>
          </p:nvPr>
        </p:nvSpPr>
        <p:spPr>
          <a:xfrm>
            <a:off x="4724400" y="6403005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03" name="Google Shape;103;p17"/>
          <p:cNvSpPr txBox="1"/>
          <p:nvPr>
            <p:ph idx="1" type="body"/>
          </p:nvPr>
        </p:nvSpPr>
        <p:spPr>
          <a:xfrm>
            <a:off x="439738" y="1681163"/>
            <a:ext cx="5430484" cy="41433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>
                <a:solidFill>
                  <a:schemeClr val="lt1"/>
                </a:solidFill>
              </a:defRPr>
            </a:lvl1pPr>
            <a:lvl2pPr indent="-355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venir"/>
              <a:buChar char="◦"/>
              <a:defRPr>
                <a:solidFill>
                  <a:schemeClr val="lt1"/>
                </a:solidFill>
              </a:defRPr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▪"/>
              <a:defRPr>
                <a:solidFill>
                  <a:schemeClr val="lt1"/>
                </a:solidFill>
              </a:defRPr>
            </a:lvl3pPr>
            <a:lvl4pPr indent="-3302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>
                <a:solidFill>
                  <a:schemeClr val="lt1"/>
                </a:solidFill>
              </a:defRPr>
            </a:lvl4pPr>
            <a:lvl5pPr indent="-3302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>
                <a:solidFill>
                  <a:schemeClr val="lt1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4" name="Google Shape;104;p17"/>
          <p:cNvSpPr txBox="1"/>
          <p:nvPr>
            <p:ph idx="2" type="body"/>
          </p:nvPr>
        </p:nvSpPr>
        <p:spPr>
          <a:xfrm>
            <a:off x="6333067" y="1681163"/>
            <a:ext cx="5454121" cy="4143375"/>
          </a:xfrm>
          <a:prstGeom prst="rect">
            <a:avLst/>
          </a:prstGeom>
          <a:solidFill>
            <a:srgbClr val="248A97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>
                <a:solidFill>
                  <a:schemeClr val="lt1"/>
                </a:solidFill>
              </a:defRPr>
            </a:lvl1pPr>
            <a:lvl2pPr indent="-355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venir"/>
              <a:buChar char="◦"/>
              <a:defRPr>
                <a:solidFill>
                  <a:schemeClr val="lt1"/>
                </a:solidFill>
              </a:defRPr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▪"/>
              <a:defRPr>
                <a:solidFill>
                  <a:schemeClr val="lt1"/>
                </a:solidFill>
              </a:defRPr>
            </a:lvl3pPr>
            <a:lvl4pPr indent="-3302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>
                <a:solidFill>
                  <a:schemeClr val="lt1"/>
                </a:solidFill>
              </a:defRPr>
            </a:lvl4pPr>
            <a:lvl5pPr indent="-3302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>
                <a:solidFill>
                  <a:schemeClr val="lt1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with content 3">
  <p:cSld name="Title with content 3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8"/>
          <p:cNvSpPr/>
          <p:nvPr/>
        </p:nvSpPr>
        <p:spPr>
          <a:xfrm>
            <a:off x="0" y="6320118"/>
            <a:ext cx="12192000" cy="537882"/>
          </a:xfrm>
          <a:prstGeom prst="rect">
            <a:avLst/>
          </a:prstGeom>
          <a:solidFill>
            <a:srgbClr val="0B2C4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pic>
        <p:nvPicPr>
          <p:cNvPr id="107" name="Google Shape;107;p1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12667" y="6373156"/>
            <a:ext cx="2149533" cy="394974"/>
          </a:xfrm>
          <a:prstGeom prst="rect">
            <a:avLst/>
          </a:prstGeom>
          <a:noFill/>
          <a:ln>
            <a:noFill/>
          </a:ln>
        </p:spPr>
      </p:pic>
      <p:sp>
        <p:nvSpPr>
          <p:cNvPr id="108" name="Google Shape;108;p18"/>
          <p:cNvSpPr txBox="1"/>
          <p:nvPr/>
        </p:nvSpPr>
        <p:spPr>
          <a:xfrm>
            <a:off x="9943949" y="6398798"/>
            <a:ext cx="2248051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rPr>
              <a:t>Energy.gov/science</a:t>
            </a:r>
            <a:endParaRPr/>
          </a:p>
        </p:txBody>
      </p:sp>
      <p:sp>
        <p:nvSpPr>
          <p:cNvPr id="109" name="Google Shape;109;p18"/>
          <p:cNvSpPr txBox="1"/>
          <p:nvPr>
            <p:ph type="title"/>
          </p:nvPr>
        </p:nvSpPr>
        <p:spPr>
          <a:xfrm>
            <a:off x="408791" y="177283"/>
            <a:ext cx="11317044" cy="8016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18"/>
          <p:cNvSpPr txBox="1"/>
          <p:nvPr>
            <p:ph idx="12" type="sldNum"/>
          </p:nvPr>
        </p:nvSpPr>
        <p:spPr>
          <a:xfrm>
            <a:off x="4724400" y="6403005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1" name="Google Shape;111;p18"/>
          <p:cNvSpPr txBox="1"/>
          <p:nvPr>
            <p:ph idx="1" type="body"/>
          </p:nvPr>
        </p:nvSpPr>
        <p:spPr>
          <a:xfrm>
            <a:off x="439738" y="1681163"/>
            <a:ext cx="3578225" cy="41433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>
                <a:solidFill>
                  <a:schemeClr val="lt1"/>
                </a:solidFill>
              </a:defRPr>
            </a:lvl1pPr>
            <a:lvl2pPr indent="-355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venir"/>
              <a:buChar char="◦"/>
              <a:defRPr>
                <a:solidFill>
                  <a:schemeClr val="lt1"/>
                </a:solidFill>
              </a:defRPr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▪"/>
              <a:defRPr>
                <a:solidFill>
                  <a:schemeClr val="lt1"/>
                </a:solidFill>
              </a:defRPr>
            </a:lvl3pPr>
            <a:lvl4pPr indent="-3302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>
                <a:solidFill>
                  <a:schemeClr val="lt1"/>
                </a:solidFill>
              </a:defRPr>
            </a:lvl4pPr>
            <a:lvl5pPr indent="-3302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>
                <a:solidFill>
                  <a:schemeClr val="lt1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2" name="Google Shape;112;p18"/>
          <p:cNvSpPr txBox="1"/>
          <p:nvPr>
            <p:ph idx="2" type="body"/>
          </p:nvPr>
        </p:nvSpPr>
        <p:spPr>
          <a:xfrm>
            <a:off x="4327525" y="1681163"/>
            <a:ext cx="3576638" cy="414337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>
                <a:solidFill>
                  <a:schemeClr val="lt1"/>
                </a:solidFill>
              </a:defRPr>
            </a:lvl1pPr>
            <a:lvl2pPr indent="-355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venir"/>
              <a:buChar char="◦"/>
              <a:defRPr>
                <a:solidFill>
                  <a:schemeClr val="lt1"/>
                </a:solidFill>
              </a:defRPr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▪"/>
              <a:defRPr>
                <a:solidFill>
                  <a:schemeClr val="lt1"/>
                </a:solidFill>
              </a:defRPr>
            </a:lvl3pPr>
            <a:lvl4pPr indent="-3302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>
                <a:solidFill>
                  <a:schemeClr val="lt1"/>
                </a:solidFill>
              </a:defRPr>
            </a:lvl4pPr>
            <a:lvl5pPr indent="-3302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>
                <a:solidFill>
                  <a:schemeClr val="lt1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3" name="Google Shape;113;p18"/>
          <p:cNvSpPr txBox="1"/>
          <p:nvPr>
            <p:ph idx="3" type="body"/>
          </p:nvPr>
        </p:nvSpPr>
        <p:spPr>
          <a:xfrm>
            <a:off x="8212138" y="1681163"/>
            <a:ext cx="3575050" cy="4143375"/>
          </a:xfrm>
          <a:prstGeom prst="rect">
            <a:avLst/>
          </a:prstGeom>
          <a:solidFill>
            <a:srgbClr val="248A97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>
                <a:solidFill>
                  <a:schemeClr val="lt1"/>
                </a:solidFill>
              </a:defRPr>
            </a:lvl1pPr>
            <a:lvl2pPr indent="-355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venir"/>
              <a:buChar char="◦"/>
              <a:defRPr>
                <a:solidFill>
                  <a:schemeClr val="lt1"/>
                </a:solidFill>
              </a:defRPr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▪"/>
              <a:defRPr>
                <a:solidFill>
                  <a:schemeClr val="lt1"/>
                </a:solidFill>
              </a:defRPr>
            </a:lvl3pPr>
            <a:lvl4pPr indent="-3302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>
                <a:solidFill>
                  <a:schemeClr val="lt1"/>
                </a:solidFill>
              </a:defRPr>
            </a:lvl4pPr>
            <a:lvl5pPr indent="-3302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>
                <a:solidFill>
                  <a:schemeClr val="lt1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xt with picture (round)">
  <p:cSld name="Text with picture (round)"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9"/>
          <p:cNvSpPr txBox="1"/>
          <p:nvPr>
            <p:ph type="title"/>
          </p:nvPr>
        </p:nvSpPr>
        <p:spPr>
          <a:xfrm>
            <a:off x="408791" y="177283"/>
            <a:ext cx="11317044" cy="8016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6" name="Google Shape;116;p19"/>
          <p:cNvSpPr/>
          <p:nvPr/>
        </p:nvSpPr>
        <p:spPr>
          <a:xfrm>
            <a:off x="0" y="6320118"/>
            <a:ext cx="12192000" cy="537882"/>
          </a:xfrm>
          <a:prstGeom prst="rect">
            <a:avLst/>
          </a:prstGeom>
          <a:solidFill>
            <a:srgbClr val="0B2C4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17" name="Google Shape;117;p19"/>
          <p:cNvSpPr txBox="1"/>
          <p:nvPr>
            <p:ph idx="12" type="sldNum"/>
          </p:nvPr>
        </p:nvSpPr>
        <p:spPr>
          <a:xfrm>
            <a:off x="4724400" y="6403005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indent="0" lvl="1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indent="0" lvl="2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indent="0" lvl="3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indent="0" lvl="4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indent="0" lvl="5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indent="0" lvl="6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indent="0" lvl="7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indent="0" lvl="8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18" name="Google Shape;118;p1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12667" y="6373156"/>
            <a:ext cx="2149533" cy="394974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Google Shape;119;p19"/>
          <p:cNvSpPr txBox="1"/>
          <p:nvPr/>
        </p:nvSpPr>
        <p:spPr>
          <a:xfrm>
            <a:off x="9943949" y="6398798"/>
            <a:ext cx="2248051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rPr>
              <a:t>Energy.gov/science</a:t>
            </a:r>
            <a:endParaRPr/>
          </a:p>
        </p:txBody>
      </p:sp>
      <p:sp>
        <p:nvSpPr>
          <p:cNvPr id="120" name="Google Shape;120;p19"/>
          <p:cNvSpPr/>
          <p:nvPr>
            <p:ph idx="2" type="pic"/>
          </p:nvPr>
        </p:nvSpPr>
        <p:spPr>
          <a:xfrm>
            <a:off x="6920089" y="1045804"/>
            <a:ext cx="5271912" cy="5274034"/>
          </a:xfrm>
          <a:prstGeom prst="rect">
            <a:avLst/>
          </a:prstGeom>
          <a:noFill/>
          <a:ln>
            <a:noFill/>
          </a:ln>
        </p:spPr>
      </p:sp>
      <p:sp>
        <p:nvSpPr>
          <p:cNvPr id="121" name="Google Shape;121;p19"/>
          <p:cNvSpPr txBox="1"/>
          <p:nvPr>
            <p:ph idx="1" type="body"/>
          </p:nvPr>
        </p:nvSpPr>
        <p:spPr>
          <a:xfrm>
            <a:off x="409575" y="1389063"/>
            <a:ext cx="6227763" cy="46624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◦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xt with picture (circles)">
  <p:cSld name="Text with picture (circles)"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0"/>
          <p:cNvSpPr txBox="1"/>
          <p:nvPr>
            <p:ph type="title"/>
          </p:nvPr>
        </p:nvSpPr>
        <p:spPr>
          <a:xfrm>
            <a:off x="408791" y="177283"/>
            <a:ext cx="8668421" cy="8016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4" name="Google Shape;124;p20"/>
          <p:cNvSpPr/>
          <p:nvPr/>
        </p:nvSpPr>
        <p:spPr>
          <a:xfrm>
            <a:off x="0" y="6320118"/>
            <a:ext cx="12192000" cy="537882"/>
          </a:xfrm>
          <a:prstGeom prst="rect">
            <a:avLst/>
          </a:prstGeom>
          <a:solidFill>
            <a:srgbClr val="0B2C4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25" name="Google Shape;125;p20"/>
          <p:cNvSpPr txBox="1"/>
          <p:nvPr>
            <p:ph idx="12" type="sldNum"/>
          </p:nvPr>
        </p:nvSpPr>
        <p:spPr>
          <a:xfrm>
            <a:off x="4724400" y="6403005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indent="0" lvl="1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indent="0" lvl="2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indent="0" lvl="3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indent="0" lvl="4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indent="0" lvl="5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indent="0" lvl="6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indent="0" lvl="7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indent="0" lvl="8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26" name="Google Shape;126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12667" y="6373156"/>
            <a:ext cx="2149533" cy="394974"/>
          </a:xfrm>
          <a:prstGeom prst="rect">
            <a:avLst/>
          </a:prstGeom>
          <a:noFill/>
          <a:ln>
            <a:noFill/>
          </a:ln>
        </p:spPr>
      </p:pic>
      <p:sp>
        <p:nvSpPr>
          <p:cNvPr id="127" name="Google Shape;127;p20"/>
          <p:cNvSpPr txBox="1"/>
          <p:nvPr/>
        </p:nvSpPr>
        <p:spPr>
          <a:xfrm>
            <a:off x="9943949" y="6398798"/>
            <a:ext cx="2248051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rPr>
              <a:t>Energy.gov/science</a:t>
            </a:r>
            <a:endParaRPr/>
          </a:p>
        </p:txBody>
      </p:sp>
      <p:sp>
        <p:nvSpPr>
          <p:cNvPr id="128" name="Google Shape;128;p20"/>
          <p:cNvSpPr txBox="1"/>
          <p:nvPr>
            <p:ph idx="1" type="body"/>
          </p:nvPr>
        </p:nvSpPr>
        <p:spPr>
          <a:xfrm>
            <a:off x="409575" y="1389063"/>
            <a:ext cx="4580089" cy="46624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◦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9" name="Google Shape;129;p20"/>
          <p:cNvSpPr/>
          <p:nvPr>
            <p:ph idx="2" type="pic"/>
          </p:nvPr>
        </p:nvSpPr>
        <p:spPr>
          <a:xfrm>
            <a:off x="6164263" y="1320659"/>
            <a:ext cx="1543050" cy="1543191"/>
          </a:xfrm>
          <a:prstGeom prst="ellipse">
            <a:avLst/>
          </a:prstGeom>
          <a:noFill/>
          <a:ln>
            <a:noFill/>
          </a:ln>
        </p:spPr>
      </p:sp>
      <p:sp>
        <p:nvSpPr>
          <p:cNvPr id="130" name="Google Shape;130;p20"/>
          <p:cNvSpPr/>
          <p:nvPr>
            <p:ph idx="3" type="pic"/>
          </p:nvPr>
        </p:nvSpPr>
        <p:spPr>
          <a:xfrm>
            <a:off x="8918700" y="529330"/>
            <a:ext cx="2835150" cy="2834583"/>
          </a:xfrm>
          <a:prstGeom prst="ellipse">
            <a:avLst/>
          </a:prstGeom>
          <a:noFill/>
          <a:ln>
            <a:noFill/>
          </a:ln>
        </p:spPr>
      </p:sp>
      <p:sp>
        <p:nvSpPr>
          <p:cNvPr id="131" name="Google Shape;131;p20"/>
          <p:cNvSpPr/>
          <p:nvPr>
            <p:ph idx="4" type="pic"/>
          </p:nvPr>
        </p:nvSpPr>
        <p:spPr>
          <a:xfrm>
            <a:off x="7245351" y="2667000"/>
            <a:ext cx="1831861" cy="1833563"/>
          </a:xfrm>
          <a:prstGeom prst="ellipse">
            <a:avLst/>
          </a:prstGeom>
          <a:noFill/>
          <a:ln>
            <a:noFill/>
          </a:ln>
        </p:spPr>
      </p:sp>
      <p:sp>
        <p:nvSpPr>
          <p:cNvPr id="132" name="Google Shape;132;p20"/>
          <p:cNvSpPr/>
          <p:nvPr>
            <p:ph idx="5" type="pic"/>
          </p:nvPr>
        </p:nvSpPr>
        <p:spPr>
          <a:xfrm>
            <a:off x="5463822" y="4007983"/>
            <a:ext cx="2210192" cy="2210466"/>
          </a:xfrm>
          <a:prstGeom prst="ellipse">
            <a:avLst/>
          </a:prstGeom>
          <a:noFill/>
          <a:ln>
            <a:noFill/>
          </a:ln>
        </p:spPr>
      </p:sp>
      <p:sp>
        <p:nvSpPr>
          <p:cNvPr id="133" name="Google Shape;133;p20"/>
          <p:cNvSpPr/>
          <p:nvPr>
            <p:ph idx="6" type="pic"/>
          </p:nvPr>
        </p:nvSpPr>
        <p:spPr>
          <a:xfrm>
            <a:off x="9218855" y="3630613"/>
            <a:ext cx="2392119" cy="2392362"/>
          </a:xfrm>
          <a:prstGeom prst="ellipse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xt with picture (stripe)">
  <p:cSld name="Text with picture (stripe)"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1"/>
          <p:cNvSpPr txBox="1"/>
          <p:nvPr>
            <p:ph type="title"/>
          </p:nvPr>
        </p:nvSpPr>
        <p:spPr>
          <a:xfrm>
            <a:off x="408791" y="177283"/>
            <a:ext cx="11317044" cy="8016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6" name="Google Shape;136;p21"/>
          <p:cNvSpPr/>
          <p:nvPr/>
        </p:nvSpPr>
        <p:spPr>
          <a:xfrm>
            <a:off x="0" y="6320118"/>
            <a:ext cx="12192000" cy="537882"/>
          </a:xfrm>
          <a:prstGeom prst="rect">
            <a:avLst/>
          </a:prstGeom>
          <a:solidFill>
            <a:srgbClr val="0B2C4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37" name="Google Shape;137;p21"/>
          <p:cNvSpPr txBox="1"/>
          <p:nvPr>
            <p:ph idx="12" type="sldNum"/>
          </p:nvPr>
        </p:nvSpPr>
        <p:spPr>
          <a:xfrm>
            <a:off x="4724400" y="6403005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indent="0" lvl="1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indent="0" lvl="2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indent="0" lvl="3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indent="0" lvl="4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indent="0" lvl="5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indent="0" lvl="6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indent="0" lvl="7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indent="0" lvl="8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38" name="Google Shape;138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12667" y="6373156"/>
            <a:ext cx="2149533" cy="394974"/>
          </a:xfrm>
          <a:prstGeom prst="rect">
            <a:avLst/>
          </a:prstGeom>
          <a:noFill/>
          <a:ln>
            <a:noFill/>
          </a:ln>
        </p:spPr>
      </p:pic>
      <p:sp>
        <p:nvSpPr>
          <p:cNvPr id="139" name="Google Shape;139;p21"/>
          <p:cNvSpPr txBox="1"/>
          <p:nvPr/>
        </p:nvSpPr>
        <p:spPr>
          <a:xfrm>
            <a:off x="9943949" y="6398798"/>
            <a:ext cx="2248051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rPr>
              <a:t>Energy.gov/science</a:t>
            </a:r>
            <a:endParaRPr/>
          </a:p>
        </p:txBody>
      </p:sp>
      <p:sp>
        <p:nvSpPr>
          <p:cNvPr id="140" name="Google Shape;140;p21"/>
          <p:cNvSpPr txBox="1"/>
          <p:nvPr>
            <p:ph idx="1" type="body"/>
          </p:nvPr>
        </p:nvSpPr>
        <p:spPr>
          <a:xfrm>
            <a:off x="409576" y="1389063"/>
            <a:ext cx="5212292" cy="46624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◦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1" name="Google Shape;141;p21"/>
          <p:cNvSpPr/>
          <p:nvPr>
            <p:ph idx="2" type="pic"/>
          </p:nvPr>
        </p:nvSpPr>
        <p:spPr>
          <a:xfrm>
            <a:off x="5947085" y="1446839"/>
            <a:ext cx="6244914" cy="4481287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oogle Shape;22;p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3"/>
          <p:cNvSpPr txBox="1"/>
          <p:nvPr>
            <p:ph type="ctrTitle"/>
          </p:nvPr>
        </p:nvSpPr>
        <p:spPr>
          <a:xfrm>
            <a:off x="6023112" y="421517"/>
            <a:ext cx="5605671" cy="16557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Calibri"/>
              <a:buNone/>
              <a:defRPr sz="54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3"/>
          <p:cNvSpPr txBox="1"/>
          <p:nvPr>
            <p:ph idx="1" type="subTitle"/>
          </p:nvPr>
        </p:nvSpPr>
        <p:spPr>
          <a:xfrm>
            <a:off x="6023112" y="3602038"/>
            <a:ext cx="5605671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ext with picture (stripe)">
  <p:cSld name="1_Text with picture (stripe)"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2"/>
          <p:cNvSpPr txBox="1"/>
          <p:nvPr>
            <p:ph type="title"/>
          </p:nvPr>
        </p:nvSpPr>
        <p:spPr>
          <a:xfrm>
            <a:off x="408791" y="177283"/>
            <a:ext cx="8723920" cy="8016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4" name="Google Shape;144;p22"/>
          <p:cNvSpPr/>
          <p:nvPr/>
        </p:nvSpPr>
        <p:spPr>
          <a:xfrm>
            <a:off x="0" y="6320118"/>
            <a:ext cx="12192000" cy="537882"/>
          </a:xfrm>
          <a:prstGeom prst="rect">
            <a:avLst/>
          </a:prstGeom>
          <a:solidFill>
            <a:srgbClr val="0B2C4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45" name="Google Shape;145;p22"/>
          <p:cNvSpPr txBox="1"/>
          <p:nvPr>
            <p:ph idx="12" type="sldNum"/>
          </p:nvPr>
        </p:nvSpPr>
        <p:spPr>
          <a:xfrm>
            <a:off x="4724400" y="6403005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indent="0" lvl="1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indent="0" lvl="2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indent="0" lvl="3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indent="0" lvl="4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indent="0" lvl="5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indent="0" lvl="6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indent="0" lvl="7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indent="0" lvl="8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46" name="Google Shape;146;p2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12667" y="6373156"/>
            <a:ext cx="2149533" cy="394974"/>
          </a:xfrm>
          <a:prstGeom prst="rect">
            <a:avLst/>
          </a:prstGeom>
          <a:noFill/>
          <a:ln>
            <a:noFill/>
          </a:ln>
        </p:spPr>
      </p:pic>
      <p:sp>
        <p:nvSpPr>
          <p:cNvPr id="147" name="Google Shape;147;p22"/>
          <p:cNvSpPr txBox="1"/>
          <p:nvPr/>
        </p:nvSpPr>
        <p:spPr>
          <a:xfrm>
            <a:off x="9943949" y="6398798"/>
            <a:ext cx="2248051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rPr>
              <a:t>Energy.gov/science</a:t>
            </a:r>
            <a:endParaRPr/>
          </a:p>
        </p:txBody>
      </p:sp>
      <p:sp>
        <p:nvSpPr>
          <p:cNvPr id="148" name="Google Shape;148;p22"/>
          <p:cNvSpPr txBox="1"/>
          <p:nvPr>
            <p:ph idx="1" type="body"/>
          </p:nvPr>
        </p:nvSpPr>
        <p:spPr>
          <a:xfrm>
            <a:off x="409576" y="1389063"/>
            <a:ext cx="5212292" cy="46624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◦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9" name="Google Shape;149;p22"/>
          <p:cNvSpPr/>
          <p:nvPr>
            <p:ph idx="2" type="pic"/>
          </p:nvPr>
        </p:nvSpPr>
        <p:spPr>
          <a:xfrm>
            <a:off x="5856088" y="1"/>
            <a:ext cx="6335912" cy="6263859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3"/>
          <p:cNvSpPr/>
          <p:nvPr>
            <p:ph idx="2" type="pic"/>
          </p:nvPr>
        </p:nvSpPr>
        <p:spPr>
          <a:xfrm>
            <a:off x="6096000" y="1"/>
            <a:ext cx="6095999" cy="6324600"/>
          </a:xfrm>
          <a:prstGeom prst="rect">
            <a:avLst/>
          </a:prstGeom>
          <a:noFill/>
          <a:ln>
            <a:noFill/>
          </a:ln>
        </p:spPr>
      </p:sp>
      <p:sp>
        <p:nvSpPr>
          <p:cNvPr id="152" name="Google Shape;152;p23"/>
          <p:cNvSpPr txBox="1"/>
          <p:nvPr>
            <p:ph type="title"/>
          </p:nvPr>
        </p:nvSpPr>
        <p:spPr>
          <a:xfrm>
            <a:off x="361950" y="352977"/>
            <a:ext cx="5448300" cy="141888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venir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3" name="Google Shape;153;p23"/>
          <p:cNvSpPr txBox="1"/>
          <p:nvPr>
            <p:ph idx="1" type="body"/>
          </p:nvPr>
        </p:nvSpPr>
        <p:spPr>
          <a:xfrm>
            <a:off x="361950" y="2043953"/>
            <a:ext cx="5448300" cy="38250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venir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54" name="Google Shape;154;p23"/>
          <p:cNvSpPr/>
          <p:nvPr/>
        </p:nvSpPr>
        <p:spPr>
          <a:xfrm>
            <a:off x="0" y="6320118"/>
            <a:ext cx="12192000" cy="537882"/>
          </a:xfrm>
          <a:prstGeom prst="rect">
            <a:avLst/>
          </a:prstGeom>
          <a:solidFill>
            <a:srgbClr val="0B2C4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55" name="Google Shape;155;p23"/>
          <p:cNvSpPr txBox="1"/>
          <p:nvPr>
            <p:ph idx="12" type="sldNum"/>
          </p:nvPr>
        </p:nvSpPr>
        <p:spPr>
          <a:xfrm>
            <a:off x="4724400" y="6403005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indent="0" lvl="1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indent="0" lvl="2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indent="0" lvl="3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indent="0" lvl="4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indent="0" lvl="5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indent="0" lvl="6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indent="0" lvl="7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indent="0" lvl="8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6" name="Google Shape;156;p2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12667" y="6373156"/>
            <a:ext cx="2149533" cy="394974"/>
          </a:xfrm>
          <a:prstGeom prst="rect">
            <a:avLst/>
          </a:prstGeom>
          <a:noFill/>
          <a:ln>
            <a:noFill/>
          </a:ln>
        </p:spPr>
      </p:pic>
      <p:sp>
        <p:nvSpPr>
          <p:cNvPr id="157" name="Google Shape;157;p23"/>
          <p:cNvSpPr txBox="1"/>
          <p:nvPr/>
        </p:nvSpPr>
        <p:spPr>
          <a:xfrm>
            <a:off x="9943949" y="6398798"/>
            <a:ext cx="2248051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rPr>
              <a:t>Energy.gov/science</a:t>
            </a:r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4"/>
          <p:cNvSpPr/>
          <p:nvPr/>
        </p:nvSpPr>
        <p:spPr>
          <a:xfrm>
            <a:off x="0" y="6320118"/>
            <a:ext cx="12192000" cy="537882"/>
          </a:xfrm>
          <a:prstGeom prst="rect">
            <a:avLst/>
          </a:prstGeom>
          <a:solidFill>
            <a:srgbClr val="0B2C4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60" name="Google Shape;160;p24"/>
          <p:cNvSpPr txBox="1"/>
          <p:nvPr>
            <p:ph idx="12" type="sldNum"/>
          </p:nvPr>
        </p:nvSpPr>
        <p:spPr>
          <a:xfrm>
            <a:off x="4724400" y="6403005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indent="0" lvl="1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indent="0" lvl="2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indent="0" lvl="3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indent="0" lvl="4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indent="0" lvl="5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indent="0" lvl="6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indent="0" lvl="7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indent="0" lvl="8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61" name="Google Shape;161;p2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12667" y="6373156"/>
            <a:ext cx="2149533" cy="394974"/>
          </a:xfrm>
          <a:prstGeom prst="rect">
            <a:avLst/>
          </a:prstGeom>
          <a:noFill/>
          <a:ln>
            <a:noFill/>
          </a:ln>
        </p:spPr>
      </p:pic>
      <p:sp>
        <p:nvSpPr>
          <p:cNvPr id="162" name="Google Shape;162;p24"/>
          <p:cNvSpPr txBox="1"/>
          <p:nvPr/>
        </p:nvSpPr>
        <p:spPr>
          <a:xfrm>
            <a:off x="9943949" y="6398798"/>
            <a:ext cx="2248051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rPr>
              <a:t>Energy.gov/science</a:t>
            </a: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4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pic>
        <p:nvPicPr>
          <p:cNvPr id="28" name="Google Shape;28;p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6350000"/>
            <a:ext cx="12192000" cy="50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9" name="Google Shape;29;p4"/>
          <p:cNvSpPr txBox="1"/>
          <p:nvPr/>
        </p:nvSpPr>
        <p:spPr>
          <a:xfrm>
            <a:off x="8448260" y="6492875"/>
            <a:ext cx="3666966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Office of Biological and Environmental Research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5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34" name="Google Shape;34;p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6350000"/>
            <a:ext cx="12192000" cy="50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5" name="Google Shape;35;p5"/>
          <p:cNvSpPr txBox="1"/>
          <p:nvPr/>
        </p:nvSpPr>
        <p:spPr>
          <a:xfrm>
            <a:off x="8448260" y="6492875"/>
            <a:ext cx="3666966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Office of Biological and Environmental Research</a:t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6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6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6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42" name="Google Shape;42;p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6350000"/>
            <a:ext cx="12192000" cy="50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3" name="Google Shape;43;p6"/>
          <p:cNvSpPr txBox="1"/>
          <p:nvPr/>
        </p:nvSpPr>
        <p:spPr>
          <a:xfrm>
            <a:off x="8448260" y="6492875"/>
            <a:ext cx="3666966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Office of Biological and Environmental Research</a:t>
            </a: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6" name="Google Shape;46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6350000"/>
            <a:ext cx="12192000" cy="50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7" name="Google Shape;47;p7"/>
          <p:cNvSpPr txBox="1"/>
          <p:nvPr/>
        </p:nvSpPr>
        <p:spPr>
          <a:xfrm>
            <a:off x="8448260" y="6492875"/>
            <a:ext cx="3666966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Office of Biological and Environmental Research</a:t>
            </a: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" name="Google Shape;49;p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6350000"/>
            <a:ext cx="12192000" cy="50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0" name="Google Shape;50;p8"/>
          <p:cNvSpPr txBox="1"/>
          <p:nvPr/>
        </p:nvSpPr>
        <p:spPr>
          <a:xfrm>
            <a:off x="8448260" y="6492875"/>
            <a:ext cx="3666966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Office of Biological and Environmental Research</a:t>
            </a: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9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4" name="Google Shape;54;p9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pic>
        <p:nvPicPr>
          <p:cNvPr id="55" name="Google Shape;55;p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6350000"/>
            <a:ext cx="12192000" cy="50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9"/>
          <p:cNvSpPr txBox="1"/>
          <p:nvPr/>
        </p:nvSpPr>
        <p:spPr>
          <a:xfrm>
            <a:off x="8448260" y="6492875"/>
            <a:ext cx="3666966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Office of Biological and Environmental Research</a:t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0" name="Google Shape;60;p10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pic>
        <p:nvPicPr>
          <p:cNvPr id="61" name="Google Shape;61;p1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6350000"/>
            <a:ext cx="12192000" cy="5080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0"/>
          <p:cNvSpPr txBox="1"/>
          <p:nvPr/>
        </p:nvSpPr>
        <p:spPr>
          <a:xfrm>
            <a:off x="8448260" y="6492875"/>
            <a:ext cx="3666966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Office of Biological and Environmental Research</a:t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3"/>
          <p:cNvSpPr txBox="1"/>
          <p:nvPr>
            <p:ph type="title"/>
          </p:nvPr>
        </p:nvSpPr>
        <p:spPr>
          <a:xfrm>
            <a:off x="408791" y="177283"/>
            <a:ext cx="11317044" cy="8016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venir"/>
              <a:buNone/>
              <a:defRPr b="1" i="0" sz="40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5" name="Google Shape;75;p13"/>
          <p:cNvSpPr txBox="1"/>
          <p:nvPr>
            <p:ph idx="1" type="body"/>
          </p:nvPr>
        </p:nvSpPr>
        <p:spPr>
          <a:xfrm>
            <a:off x="408791" y="1194099"/>
            <a:ext cx="11317044" cy="49828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venir"/>
              <a:buChar char="◦"/>
              <a:defRPr b="0" i="0" sz="20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indent="-3429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indent="-3302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indent="-3302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/>
        </p:txBody>
      </p:sp>
      <p:sp>
        <p:nvSpPr>
          <p:cNvPr id="76" name="Google Shape;76;p13"/>
          <p:cNvSpPr txBox="1"/>
          <p:nvPr>
            <p:ph idx="12" type="sldNum"/>
          </p:nvPr>
        </p:nvSpPr>
        <p:spPr>
          <a:xfrm>
            <a:off x="4724400" y="6403005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0" i="0" sz="14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indent="0" lvl="1" marL="0" marR="0" rtl="0" algn="ctr">
              <a:spcBef>
                <a:spcPts val="0"/>
              </a:spcBef>
              <a:buNone/>
              <a:defRPr b="0" i="0" sz="14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indent="0" lvl="2" marL="0" marR="0" rtl="0" algn="ctr">
              <a:spcBef>
                <a:spcPts val="0"/>
              </a:spcBef>
              <a:buNone/>
              <a:defRPr b="0" i="0" sz="14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indent="0" lvl="3" marL="0" marR="0" rtl="0" algn="ctr">
              <a:spcBef>
                <a:spcPts val="0"/>
              </a:spcBef>
              <a:buNone/>
              <a:defRPr b="0" i="0" sz="14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indent="0" lvl="4" marL="0" marR="0" rtl="0" algn="ctr">
              <a:spcBef>
                <a:spcPts val="0"/>
              </a:spcBef>
              <a:buNone/>
              <a:defRPr b="0" i="0" sz="14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indent="0" lvl="5" marL="0" marR="0" rtl="0" algn="ctr">
              <a:spcBef>
                <a:spcPts val="0"/>
              </a:spcBef>
              <a:buNone/>
              <a:defRPr b="0" i="0" sz="14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indent="0" lvl="6" marL="0" marR="0" rtl="0" algn="ctr">
              <a:spcBef>
                <a:spcPts val="0"/>
              </a:spcBef>
              <a:buNone/>
              <a:defRPr b="0" i="0" sz="14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indent="0" lvl="7" marL="0" marR="0" rtl="0" algn="ctr">
              <a:spcBef>
                <a:spcPts val="0"/>
              </a:spcBef>
              <a:buNone/>
              <a:defRPr b="0" i="0" sz="14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indent="0" lvl="8" marL="0" marR="0" rtl="0" algn="ctr">
              <a:spcBef>
                <a:spcPts val="0"/>
              </a:spcBef>
              <a:buNone/>
              <a:defRPr b="0" i="0" sz="14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hyperlink" Target="https://www.osti.gov/biblio/2588573" TargetMode="External"/><Relationship Id="rId4" Type="http://schemas.openxmlformats.org/officeDocument/2006/relationships/hyperlink" Target="https://doi.org/10.1128/mbio.01837-25" TargetMode="External"/><Relationship Id="rId5" Type="http://schemas.openxmlformats.org/officeDocument/2006/relationships/image" Target="../media/image18.png"/><Relationship Id="rId6" Type="http://schemas.openxmlformats.org/officeDocument/2006/relationships/image" Target="../media/image17.jpg"/><Relationship Id="rId7" Type="http://schemas.openxmlformats.org/officeDocument/2006/relationships/image" Target="../media/image13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5"/>
          <p:cNvSpPr txBox="1"/>
          <p:nvPr/>
        </p:nvSpPr>
        <p:spPr>
          <a:xfrm>
            <a:off x="2426500" y="110925"/>
            <a:ext cx="9071700" cy="132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 sz="340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 vivo</a:t>
            </a:r>
            <a:r>
              <a:rPr b="1" lang="en-US" sz="340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evidence reveals how thermodynamics shape enzyme investment in glycolysis</a:t>
            </a:r>
            <a:endParaRPr sz="3400">
              <a:solidFill>
                <a:schemeClr val="accen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8" name="Google Shape;168;p25"/>
          <p:cNvSpPr/>
          <p:nvPr/>
        </p:nvSpPr>
        <p:spPr>
          <a:xfrm>
            <a:off x="439150" y="1431650"/>
            <a:ext cx="7389900" cy="1190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Background/Objective</a:t>
            </a:r>
            <a:endParaRPr>
              <a:solidFill>
                <a:schemeClr val="accent1"/>
              </a:solidFill>
            </a:endParaRPr>
          </a:p>
          <a:p>
            <a:pPr indent="-254000" lvl="0" marL="285750" marR="0" rtl="0" algn="l">
              <a:spcBef>
                <a:spcPts val="0"/>
              </a:spcBef>
              <a:spcAft>
                <a:spcPts val="0"/>
              </a:spcAft>
              <a:buClr>
                <a:srgbClr val="1A8109"/>
              </a:buClr>
              <a:buSzPts val="1300"/>
              <a:buFont typeface="Arial"/>
              <a:buChar char="•"/>
            </a:pPr>
            <a:r>
              <a:rPr lang="en-US" sz="1300">
                <a:latin typeface="Times New Roman"/>
                <a:ea typeface="Times New Roman"/>
                <a:cs typeface="Times New Roman"/>
                <a:sym typeface="Times New Roman"/>
              </a:rPr>
              <a:t>Computational studies predict that thermodynamically constrained reactions and pathways impose greater protein demands on cells, requiring a larger amount of enzyme to sustain a given flux compared to those with stronger thermodynamics. This study provides </a:t>
            </a:r>
            <a:r>
              <a:rPr i="1" lang="en-US" sz="1300">
                <a:latin typeface="Times New Roman"/>
                <a:ea typeface="Times New Roman"/>
                <a:cs typeface="Times New Roman"/>
                <a:sym typeface="Times New Roman"/>
              </a:rPr>
              <a:t>in vivo</a:t>
            </a:r>
            <a:r>
              <a:rPr lang="en-US" sz="1300">
                <a:latin typeface="Times New Roman"/>
                <a:ea typeface="Times New Roman"/>
                <a:cs typeface="Times New Roman"/>
                <a:sym typeface="Times New Roman"/>
              </a:rPr>
              <a:t> evidence that thermodynamic driving forces are a key parameter influencing the enzyme burden of metabolic pathways.</a:t>
            </a:r>
            <a:endParaRPr sz="1300"/>
          </a:p>
        </p:txBody>
      </p:sp>
      <p:sp>
        <p:nvSpPr>
          <p:cNvPr id="169" name="Google Shape;169;p25"/>
          <p:cNvSpPr/>
          <p:nvPr/>
        </p:nvSpPr>
        <p:spPr>
          <a:xfrm>
            <a:off x="405800" y="2644775"/>
            <a:ext cx="7147500" cy="111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Approach</a:t>
            </a:r>
            <a:endParaRPr>
              <a:solidFill>
                <a:schemeClr val="accent1"/>
              </a:solidFill>
            </a:endParaRPr>
          </a:p>
          <a:p>
            <a:pPr indent="-254000" lvl="0" marL="285750" marR="0" rtl="0" algn="l">
              <a:spcBef>
                <a:spcPts val="0"/>
              </a:spcBef>
              <a:spcAft>
                <a:spcPts val="0"/>
              </a:spcAft>
              <a:buClr>
                <a:srgbClr val="1A8109"/>
              </a:buClr>
              <a:buSzPts val="1300"/>
              <a:buFont typeface="Arial"/>
              <a:buChar char="•"/>
            </a:pPr>
            <a:r>
              <a:rPr lang="en-US" sz="1300">
                <a:latin typeface="Times New Roman"/>
                <a:ea typeface="Times New Roman"/>
                <a:cs typeface="Times New Roman"/>
                <a:sym typeface="Times New Roman"/>
              </a:rPr>
              <a:t>Scientists quantified absolute concentrations of glycolytic enzymes in three bacterial species (</a:t>
            </a:r>
            <a:r>
              <a:rPr i="1" lang="en-US" sz="1300">
                <a:latin typeface="Times New Roman"/>
                <a:ea typeface="Times New Roman"/>
                <a:cs typeface="Times New Roman"/>
                <a:sym typeface="Times New Roman"/>
              </a:rPr>
              <a:t>Zymomonas mobils</a:t>
            </a:r>
            <a:r>
              <a:rPr lang="en-US" sz="1300"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i="1" lang="en-US" sz="1300">
                <a:latin typeface="Times New Roman"/>
                <a:ea typeface="Times New Roman"/>
                <a:cs typeface="Times New Roman"/>
                <a:sym typeface="Times New Roman"/>
              </a:rPr>
              <a:t>Escherichia coli</a:t>
            </a:r>
            <a:r>
              <a:rPr lang="en-US" sz="1300">
                <a:latin typeface="Times New Roman"/>
                <a:ea typeface="Times New Roman"/>
                <a:cs typeface="Times New Roman"/>
                <a:sym typeface="Times New Roman"/>
              </a:rPr>
              <a:t>, and </a:t>
            </a:r>
            <a:r>
              <a:rPr i="1" lang="en-US" sz="1300">
                <a:latin typeface="Times New Roman"/>
                <a:ea typeface="Times New Roman"/>
                <a:cs typeface="Times New Roman"/>
                <a:sym typeface="Times New Roman"/>
              </a:rPr>
              <a:t>Clostridium thermocellum</a:t>
            </a:r>
            <a:r>
              <a:rPr lang="en-US" sz="1300">
                <a:latin typeface="Times New Roman"/>
                <a:ea typeface="Times New Roman"/>
                <a:cs typeface="Times New Roman"/>
                <a:sym typeface="Times New Roman"/>
              </a:rPr>
              <a:t>) that employ distinct glycolytic pathways with varying thermodynamic driving forces and integrated enzyme data with corresponding </a:t>
            </a:r>
            <a:r>
              <a:rPr i="1" lang="en-US" sz="1300">
                <a:latin typeface="Times New Roman"/>
                <a:ea typeface="Times New Roman"/>
                <a:cs typeface="Times New Roman"/>
                <a:sym typeface="Times New Roman"/>
              </a:rPr>
              <a:t>in vivo</a:t>
            </a:r>
            <a:r>
              <a:rPr lang="en-US" sz="1300">
                <a:latin typeface="Times New Roman"/>
                <a:ea typeface="Times New Roman"/>
                <a:cs typeface="Times New Roman"/>
                <a:sym typeface="Times New Roman"/>
              </a:rPr>
              <a:t> metabolic fluxes and ∆G measurements.</a:t>
            </a:r>
            <a:endParaRPr sz="1300"/>
          </a:p>
        </p:txBody>
      </p:sp>
      <p:sp>
        <p:nvSpPr>
          <p:cNvPr id="170" name="Google Shape;170;p25"/>
          <p:cNvSpPr/>
          <p:nvPr/>
        </p:nvSpPr>
        <p:spPr>
          <a:xfrm>
            <a:off x="439150" y="3861325"/>
            <a:ext cx="11059200" cy="1190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accent1"/>
                </a:solidFill>
                <a:highlight>
                  <a:schemeClr val="lt1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Results</a:t>
            </a:r>
            <a:endParaRPr>
              <a:solidFill>
                <a:schemeClr val="accent1"/>
              </a:solidFill>
              <a:highlight>
                <a:schemeClr val="lt1"/>
              </a:highlight>
            </a:endParaRPr>
          </a:p>
          <a:p>
            <a:pPr indent="-254000" lvl="0" marL="285750" marR="0" rtl="0" algn="l">
              <a:spcBef>
                <a:spcPts val="0"/>
              </a:spcBef>
              <a:spcAft>
                <a:spcPts val="0"/>
              </a:spcAft>
              <a:buClr>
                <a:srgbClr val="1A8109"/>
              </a:buClr>
              <a:buSzPts val="1300"/>
              <a:buFont typeface="Arial"/>
              <a:buChar char="•"/>
            </a:pPr>
            <a:r>
              <a:rPr lang="en-US" sz="1300">
                <a:latin typeface="Times New Roman"/>
                <a:ea typeface="Times New Roman"/>
                <a:cs typeface="Times New Roman"/>
                <a:sym typeface="Times New Roman"/>
              </a:rPr>
              <a:t>Results showed the more thermodynamically favorable Entner-Doudoroff pathway in </a:t>
            </a:r>
            <a:r>
              <a:rPr i="1" lang="en-US" sz="1300">
                <a:latin typeface="Times New Roman"/>
                <a:ea typeface="Times New Roman"/>
                <a:cs typeface="Times New Roman"/>
                <a:sym typeface="Times New Roman"/>
              </a:rPr>
              <a:t>Z. mobilis</a:t>
            </a:r>
            <a:r>
              <a:rPr lang="en-US" sz="1300">
                <a:latin typeface="Times New Roman"/>
                <a:ea typeface="Times New Roman"/>
                <a:cs typeface="Times New Roman"/>
                <a:sym typeface="Times New Roman"/>
              </a:rPr>
              <a:t> requires one fourth as much enzymatic protein to sustain the same flux as the less favorable pryophosphate-dependent glycolytic pathway in </a:t>
            </a:r>
            <a:r>
              <a:rPr i="1" lang="en-US" sz="1300">
                <a:latin typeface="Times New Roman"/>
                <a:ea typeface="Times New Roman"/>
                <a:cs typeface="Times New Roman"/>
                <a:sym typeface="Times New Roman"/>
              </a:rPr>
              <a:t>C. thermocellum</a:t>
            </a:r>
            <a:r>
              <a:rPr lang="en-US" sz="1300">
                <a:latin typeface="Times New Roman"/>
                <a:ea typeface="Times New Roman"/>
                <a:cs typeface="Times New Roman"/>
                <a:sym typeface="Times New Roman"/>
              </a:rPr>
              <a:t>; the Embden-Meyerhof-Parnas pathway in </a:t>
            </a:r>
            <a:r>
              <a:rPr i="1" lang="en-US" sz="1300">
                <a:latin typeface="Times New Roman"/>
                <a:ea typeface="Times New Roman"/>
                <a:cs typeface="Times New Roman"/>
                <a:sym typeface="Times New Roman"/>
              </a:rPr>
              <a:t>E. coli </a:t>
            </a:r>
            <a:r>
              <a:rPr lang="en-US" sz="1300">
                <a:latin typeface="Times New Roman"/>
                <a:ea typeface="Times New Roman"/>
                <a:cs typeface="Times New Roman"/>
                <a:sym typeface="Times New Roman"/>
              </a:rPr>
              <a:t>showed intermediate thermodynamic favorability and enzyme demand. The highly reversible fermentation pathway in </a:t>
            </a:r>
            <a:r>
              <a:rPr i="1" lang="en-US" sz="1300">
                <a:latin typeface="Times New Roman"/>
                <a:ea typeface="Times New Roman"/>
                <a:cs typeface="Times New Roman"/>
                <a:sym typeface="Times New Roman"/>
              </a:rPr>
              <a:t>C. thermocellum</a:t>
            </a:r>
            <a:r>
              <a:rPr lang="en-US" sz="1300">
                <a:latin typeface="Times New Roman"/>
                <a:ea typeface="Times New Roman"/>
                <a:cs typeface="Times New Roman"/>
                <a:sym typeface="Times New Roman"/>
              </a:rPr>
              <a:t> requires 10x more protein than the </a:t>
            </a:r>
            <a:r>
              <a:rPr lang="en-US" sz="1300">
                <a:latin typeface="Times New Roman"/>
                <a:ea typeface="Times New Roman"/>
                <a:cs typeface="Times New Roman"/>
                <a:sym typeface="Times New Roman"/>
              </a:rPr>
              <a:t>irreversible</a:t>
            </a:r>
            <a:r>
              <a:rPr lang="en-US" sz="1300">
                <a:latin typeface="Times New Roman"/>
                <a:ea typeface="Times New Roman"/>
                <a:cs typeface="Times New Roman"/>
                <a:sym typeface="Times New Roman"/>
              </a:rPr>
              <a:t> pathways in </a:t>
            </a:r>
            <a:r>
              <a:rPr i="1" lang="en-US" sz="1300">
                <a:latin typeface="Times New Roman"/>
                <a:ea typeface="Times New Roman"/>
                <a:cs typeface="Times New Roman"/>
                <a:sym typeface="Times New Roman"/>
              </a:rPr>
              <a:t>Z. mobilis</a:t>
            </a:r>
            <a:r>
              <a:rPr lang="en-US" sz="1300"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sz="1300"/>
          </a:p>
        </p:txBody>
      </p:sp>
      <p:sp>
        <p:nvSpPr>
          <p:cNvPr id="171" name="Google Shape;171;p25"/>
          <p:cNvSpPr txBox="1"/>
          <p:nvPr/>
        </p:nvSpPr>
        <p:spPr>
          <a:xfrm>
            <a:off x="439150" y="5052025"/>
            <a:ext cx="11059200" cy="96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Significance/Impacts</a:t>
            </a:r>
            <a:endParaRPr>
              <a:solidFill>
                <a:schemeClr val="accent1"/>
              </a:solidFill>
            </a:endParaRPr>
          </a:p>
          <a:p>
            <a:pPr indent="-254000" lvl="0" marL="285750" marR="0" rtl="0" algn="l">
              <a:spcBef>
                <a:spcPts val="0"/>
              </a:spcBef>
              <a:spcAft>
                <a:spcPts val="0"/>
              </a:spcAft>
              <a:buClr>
                <a:srgbClr val="1A8109"/>
              </a:buClr>
              <a:buSzPts val="1300"/>
              <a:buFont typeface="Arial"/>
              <a:buChar char="•"/>
            </a:pPr>
            <a:r>
              <a:rPr lang="en-US" sz="1300">
                <a:latin typeface="Times New Roman"/>
                <a:ea typeface="Times New Roman"/>
                <a:cs typeface="Times New Roman"/>
                <a:sym typeface="Times New Roman"/>
              </a:rPr>
              <a:t>This study provides </a:t>
            </a:r>
            <a:r>
              <a:rPr i="1" lang="en-US" sz="1300">
                <a:latin typeface="Times New Roman"/>
                <a:ea typeface="Times New Roman"/>
                <a:cs typeface="Times New Roman"/>
                <a:sym typeface="Times New Roman"/>
              </a:rPr>
              <a:t>in vivo </a:t>
            </a:r>
            <a:r>
              <a:rPr lang="en-US" sz="1300">
                <a:latin typeface="Times New Roman"/>
                <a:ea typeface="Times New Roman"/>
                <a:cs typeface="Times New Roman"/>
                <a:sym typeface="Times New Roman"/>
              </a:rPr>
              <a:t>evidence that strongly thermodynamically favorable metabolic pathways require significantly lower enzyme concentrations to sustain a given flux than thermodynamically constrained pathways. The insights and quantitative proteomic data generated will serve as a valuable resource for developing constraint-based genome-scale metabolic models</a:t>
            </a:r>
            <a:r>
              <a:rPr lang="en-US" sz="1300"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sz="1300"/>
          </a:p>
        </p:txBody>
      </p:sp>
      <p:sp>
        <p:nvSpPr>
          <p:cNvPr id="172" name="Google Shape;172;p25"/>
          <p:cNvSpPr txBox="1"/>
          <p:nvPr/>
        </p:nvSpPr>
        <p:spPr>
          <a:xfrm>
            <a:off x="423900" y="6086600"/>
            <a:ext cx="11344200" cy="2463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latin typeface="Times New Roman"/>
                <a:ea typeface="Times New Roman"/>
                <a:cs typeface="Times New Roman"/>
                <a:sym typeface="Times New Roman"/>
              </a:rPr>
              <a:t>Khana, D. et al. </a:t>
            </a:r>
            <a:r>
              <a:rPr lang="en-US" sz="1000" u="sng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3"/>
              </a:rPr>
              <a:t>Thermodynamics shapes the in vivo enzyme burden of glycolytic pathways</a:t>
            </a:r>
            <a:r>
              <a:rPr lang="en-US" sz="1000">
                <a:latin typeface="Times New Roman"/>
                <a:ea typeface="Times New Roman"/>
                <a:cs typeface="Times New Roman"/>
                <a:sym typeface="Times New Roman"/>
              </a:rPr>
              <a:t>. mBio, </a:t>
            </a:r>
            <a:r>
              <a:rPr b="1" lang="en-US" sz="1000">
                <a:latin typeface="Times New Roman"/>
                <a:ea typeface="Times New Roman"/>
                <a:cs typeface="Times New Roman"/>
                <a:sym typeface="Times New Roman"/>
              </a:rPr>
              <a:t>0</a:t>
            </a:r>
            <a:r>
              <a:rPr lang="en-US" sz="1000">
                <a:latin typeface="Times New Roman"/>
                <a:ea typeface="Times New Roman"/>
                <a:cs typeface="Times New Roman"/>
                <a:sym typeface="Times New Roman"/>
              </a:rPr>
              <a:t>, e01837-25. (2025). [DOI:</a:t>
            </a:r>
            <a:r>
              <a:rPr lang="en-US" sz="1000" u="sng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4"/>
              </a:rPr>
              <a:t>10.1128/mbio.01837-25</a:t>
            </a:r>
            <a:r>
              <a:rPr lang="en-US" sz="1000">
                <a:latin typeface="Times New Roman"/>
                <a:ea typeface="Times New Roman"/>
                <a:cs typeface="Times New Roman"/>
                <a:sym typeface="Times New Roman"/>
              </a:rPr>
              <a:t>]</a:t>
            </a:r>
            <a:endParaRPr/>
          </a:p>
        </p:txBody>
      </p:sp>
      <p:pic>
        <p:nvPicPr>
          <p:cNvPr descr="Great Lakes Bioenergy Research Center logo with blue circles, an orange star, and a green leaf" id="173" name="Google Shape;173;p25"/>
          <p:cNvPicPr preferRelativeResize="0"/>
          <p:nvPr/>
        </p:nvPicPr>
        <p:blipFill rotWithShape="1">
          <a:blip r:embed="rId5">
            <a:alphaModFix/>
          </a:blip>
          <a:srcRect b="7927" l="0" r="0" t="7918"/>
          <a:stretch/>
        </p:blipFill>
        <p:spPr>
          <a:xfrm>
            <a:off x="405800" y="0"/>
            <a:ext cx="1824650" cy="8069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A bar graph comparing total protein costs of glycolysis across three bacterial species (Z. mobilis, E. coli, and C. thermocellum). The graph shows two conditions: core glycolysis and glycolysis with periplasmic sugar uptake. C. thermocellum has the highest protein costs in both conditions (around 2400 and 3300 μg protein/mmol glucose·h⁻¹), followed by E. coli (around 1050 and 1250). Z. mobilis shows the lowest costs (around 600 in both conditions)." id="174" name="Google Shape;174;p25" title="fig3_cropped.jpg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8034815" y="1431651"/>
            <a:ext cx="3438935" cy="2136449"/>
          </a:xfrm>
          <a:prstGeom prst="rect">
            <a:avLst/>
          </a:prstGeom>
          <a:noFill/>
          <a:ln>
            <a:noFill/>
          </a:ln>
        </p:spPr>
      </p:pic>
      <p:sp>
        <p:nvSpPr>
          <p:cNvPr id="175" name="Google Shape;175;p25"/>
          <p:cNvSpPr txBox="1"/>
          <p:nvPr/>
        </p:nvSpPr>
        <p:spPr>
          <a:xfrm>
            <a:off x="7829050" y="3568225"/>
            <a:ext cx="36009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Protein cost of glycolytic processes in three bacterial species</a:t>
            </a:r>
            <a:endParaRPr sz="1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76" name="Google Shape;176;p25" title="RS1048_cbi-logo_scr.jpg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439150" y="754092"/>
            <a:ext cx="1791300" cy="38513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New Scien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10436A"/>
      </a:accent1>
      <a:accent2>
        <a:srgbClr val="92DCE5"/>
      </a:accent2>
      <a:accent3>
        <a:srgbClr val="D64933"/>
      </a:accent3>
      <a:accent4>
        <a:srgbClr val="7C7C7C"/>
      </a:accent4>
      <a:accent5>
        <a:srgbClr val="EFCB68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