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0" y="6320118"/>
            <a:ext cx="12192000" cy="537900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7694875" y="6404400"/>
            <a:ext cx="428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5" name="Google Shape;5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hemistry-europe.onlinelibrary.wiley.com/doi/10.1002/cssc.202400234" TargetMode="External"/><Relationship Id="rId4" Type="http://schemas.openxmlformats.org/officeDocument/2006/relationships/image" Target="../media/image13.png"/><Relationship Id="rId5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/>
        </p:nvSpPr>
        <p:spPr>
          <a:xfrm>
            <a:off x="2752450" y="110925"/>
            <a:ext cx="8745900" cy="13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Efficient production of </a:t>
            </a:r>
            <a:r>
              <a:rPr b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-hydroxybenzamide from poplar biomass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439150" y="1431650"/>
            <a:ext cx="7389900" cy="10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indent="-2603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Font typeface="Arial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To explore a strategy for extracting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-hydroxybenzoate from biomass feedstocks (e.g., poplar and palm trees) and converting it into a portfolio of commodity chemicals including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-hydroxybenzamide,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-aminophenol, and paracetamol. </a:t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405800" y="2489450"/>
            <a:ext cx="7147500" cy="8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indent="-2603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Researchers explored the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impact of aqueous ammonia treatment conditions on the ratio of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-hydroxybenzoic acid to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-hydroxybenzamide in the aqueous waste stream.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439150" y="3341962"/>
            <a:ext cx="110592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2603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Font typeface="Arial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 targeted product in the first processing stage is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-hydroxybenzamide produced from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-hydroxybenzoate esters found in the plant. A continuous reaction converts the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-hydroxybenzamide to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-aminophenol and recovers unreacted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-hydroxybenzamide. The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-aminophenol can then be acetylated to form paracetamol, which is isolated by liquid/liquid extraction at &gt;95% purity and an overall </a:t>
            </a: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-hydroxybenzamide-to-paracetamol process yield of ~90%. The provisionally patented process uses water as the solvent, no chromatography, inexpensive reagents, no protecting groups, and scalable technology.</a:t>
            </a:r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439150" y="4877862"/>
            <a:ext cx="110592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indent="-2603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Font typeface="Arial"/>
              <a:buChar char="•"/>
            </a:pPr>
            <a:r>
              <a:rPr i="1" lang="en-US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-aminophenol has an estimated global market worth $1.4 billion. Paracetamol is one of the most abundantly produced pharmaceuticals in the world, valued at $130 million. Modifications  of  this  process  have  the  potential  to  produce  an array of chemical building blocks for the manufacturing materials and chemical products like plastics, surfactants, pigments, and pharmaceuticals.</a:t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439153" y="5960824"/>
            <a:ext cx="10409400" cy="246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Karlen, Steven D., et al. Production of biomass-derived </a:t>
            </a:r>
            <a:r>
              <a:rPr i="1" lang="en-US" sz="10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-hydroxybenzamide: Synthesis of </a:t>
            </a:r>
            <a:r>
              <a:rPr i="1" lang="en-US" sz="10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-aminophenol and paracetamol. ChemSusChem, n/a, e202400234. (n.d.)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10.1002/cssc.202400234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4">
            <a:alphaModFix/>
          </a:blip>
          <a:srcRect b="7927" l="0" r="0" t="7918"/>
          <a:stretch/>
        </p:blipFill>
        <p:spPr>
          <a:xfrm>
            <a:off x="405789" y="187053"/>
            <a:ext cx="2087890" cy="923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80450" y="1748329"/>
            <a:ext cx="3593948" cy="816981"/>
          </a:xfrm>
          <a:prstGeom prst="rect">
            <a:avLst/>
          </a:prstGeom>
          <a:noFill/>
          <a:ln>
            <a:noFill/>
          </a:ln>
        </p:spPr>
      </p:pic>
      <p:sp>
        <p:nvSpPr>
          <p:cNvPr descr="Flow chart diagram of molecules" id="85" name="Google Shape;85;p13"/>
          <p:cNvSpPr txBox="1"/>
          <p:nvPr/>
        </p:nvSpPr>
        <p:spPr>
          <a:xfrm>
            <a:off x="7958025" y="2683050"/>
            <a:ext cx="3594000" cy="6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four steps 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HBA may be esterified, converted to 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-hydroxybenzamide, transformed into 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-aminophenol, and acetylated to paracetamol.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