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2"/>
          <p:cNvSpPr/>
          <p:nvPr/>
        </p:nvSpPr>
        <p:spPr>
          <a:xfrm>
            <a:off x="0" y="6320118"/>
            <a:ext cx="12192000" cy="537900"/>
          </a:xfrm>
          <a:prstGeom prst="rect">
            <a:avLst/>
          </a:prstGeom>
          <a:solidFill>
            <a:srgbClr val="0B2C4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19" name="Google Shape;19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667" y="6373156"/>
            <a:ext cx="2149533" cy="394974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2"/>
          <p:cNvSpPr txBox="1"/>
          <p:nvPr/>
        </p:nvSpPr>
        <p:spPr>
          <a:xfrm>
            <a:off x="7694875" y="6404400"/>
            <a:ext cx="4284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Biological and Environmental Research</a:t>
            </a:r>
            <a:endParaRPr/>
          </a:p>
        </p:txBody>
      </p:sp>
    </p:spTree>
  </p:cSld>
  <p:clrMapOvr>
    <a:masterClrMapping/>
  </p:clrMapOvr>
  <p:extLst>
    <p:ext uri="{DCECCB84-F9BA-43D5-87BE-67443E8EF086}">
      <p15:sldGuideLst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66" name="Google Shape;66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1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1" name="Google Shape;71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2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Google Shape;22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3"/>
          <p:cNvSpPr txBox="1"/>
          <p:nvPr>
            <p:ph type="ctrTitle"/>
          </p:nvPr>
        </p:nvSpPr>
        <p:spPr>
          <a:xfrm>
            <a:off x="6023112" y="421517"/>
            <a:ext cx="5605671" cy="16557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libri"/>
              <a:buNone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" type="subTitle"/>
          </p:nvPr>
        </p:nvSpPr>
        <p:spPr>
          <a:xfrm>
            <a:off x="6023112" y="3602038"/>
            <a:ext cx="5605671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pic>
        <p:nvPicPr>
          <p:cNvPr id="28" name="Google Shape;28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4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4" name="Google Shape;34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5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42" name="Google Shape;42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6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46" name="Google Shape;46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7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Google Shape;49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50;p8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4" name="Google Shape;54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pic>
        <p:nvPicPr>
          <p:cNvPr id="55" name="Google Shape;55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9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pic>
        <p:nvPicPr>
          <p:cNvPr id="61" name="Google Shape;61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0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chemistry-europe.onlinelibrary.wiley.com/doi/10.1002/cssc.202400234" TargetMode="External"/><Relationship Id="rId4" Type="http://schemas.openxmlformats.org/officeDocument/2006/relationships/image" Target="../media/image13.png"/><Relationship Id="rId5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3"/>
          <p:cNvSpPr txBox="1"/>
          <p:nvPr/>
        </p:nvSpPr>
        <p:spPr>
          <a:xfrm>
            <a:off x="2752450" y="110925"/>
            <a:ext cx="8745900" cy="132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3600">
                <a:solidFill>
                  <a:srgbClr val="39738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Efficient production of </a:t>
            </a:r>
            <a:r>
              <a:rPr b="1" lang="en-US" sz="3600">
                <a:solidFill>
                  <a:srgbClr val="39738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b="1" i="1" lang="en-US" sz="3600">
                <a:solidFill>
                  <a:srgbClr val="39738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-hydroxybenzamide from poplar biomass</a:t>
            </a:r>
            <a:endParaRPr sz="3600">
              <a:solidFill>
                <a:srgbClr val="39738A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8" name="Google Shape;78;p13"/>
          <p:cNvSpPr/>
          <p:nvPr/>
        </p:nvSpPr>
        <p:spPr>
          <a:xfrm>
            <a:off x="439150" y="1431650"/>
            <a:ext cx="7389900" cy="10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solidFill>
                  <a:srgbClr val="39738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Background/Objective</a:t>
            </a:r>
            <a:endParaRPr/>
          </a:p>
          <a:p>
            <a:pPr indent="-2603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1A8109"/>
              </a:buClr>
              <a:buSzPts val="1400"/>
              <a:buFont typeface="Arial"/>
              <a:buChar char="•"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To explore a strategy for extracting </a:t>
            </a:r>
            <a:r>
              <a:rPr i="1" lang="en-US"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-hydroxybenzoate from biomass feedstocks (e.g., poplar and palm trees) and converting it into a portfolio of commodity chemicals including </a:t>
            </a:r>
            <a:r>
              <a:rPr i="1" lang="en-US"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-hydroxybenzamide, </a:t>
            </a:r>
            <a:r>
              <a:rPr i="1" lang="en-US"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-aminophenol, and paracetamol. </a:t>
            </a:r>
            <a:endParaRPr/>
          </a:p>
        </p:txBody>
      </p:sp>
      <p:sp>
        <p:nvSpPr>
          <p:cNvPr id="79" name="Google Shape;79;p13"/>
          <p:cNvSpPr/>
          <p:nvPr/>
        </p:nvSpPr>
        <p:spPr>
          <a:xfrm>
            <a:off x="405800" y="2489450"/>
            <a:ext cx="7147500" cy="81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solidFill>
                  <a:srgbClr val="39738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Approach</a:t>
            </a:r>
            <a:endParaRPr/>
          </a:p>
          <a:p>
            <a:pPr indent="-2603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8109"/>
              </a:buClr>
              <a:buSzPts val="1400"/>
              <a:buChar char="•"/>
            </a:pPr>
            <a: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Researchers explored the</a:t>
            </a: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impact of aqueous ammonia treatment conditions on the ratio of </a:t>
            </a:r>
            <a:r>
              <a:rPr i="1"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-hydroxybenzoic acid to </a:t>
            </a:r>
            <a:r>
              <a:rPr i="1"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-hydroxybenzamide in the aqueous waste stream.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0" name="Google Shape;80;p13"/>
          <p:cNvSpPr/>
          <p:nvPr/>
        </p:nvSpPr>
        <p:spPr>
          <a:xfrm>
            <a:off x="439150" y="3341962"/>
            <a:ext cx="110592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solidFill>
                  <a:srgbClr val="39738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Results</a:t>
            </a:r>
            <a:endParaRPr/>
          </a:p>
          <a:p>
            <a:pPr indent="-2603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1A8109"/>
              </a:buClr>
              <a:buSzPts val="1400"/>
              <a:buFont typeface="Arial"/>
              <a:buChar char="•"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The targeted product in the first processing stage is </a:t>
            </a:r>
            <a:r>
              <a:rPr i="1" lang="en-US"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-hydroxybenzamide produced from </a:t>
            </a:r>
            <a:r>
              <a:rPr i="1" lang="en-US"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-hydroxybenzoate esters found in the plant. A continuous reaction converts the </a:t>
            </a:r>
            <a:r>
              <a:rPr i="1" lang="en-US"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-hydroxybenzamide to </a:t>
            </a:r>
            <a:r>
              <a:rPr i="1" lang="en-US"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-aminophenol and recovers unreacted </a:t>
            </a:r>
            <a:r>
              <a:rPr i="1" lang="en-US"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-hydroxybenzamide. The </a:t>
            </a:r>
            <a:r>
              <a:rPr i="1" lang="en-US"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-aminophenol can then be acetylated to form paracetamol, which is isolated by liquid/liquid extraction at &gt;95% purity and an overall </a:t>
            </a:r>
            <a:r>
              <a:rPr i="1" lang="en-US"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-hydroxybenzamide-to-paracetamol process yield of ~90%. The provisionally patented process uses water as the solvent, no chromatography, inexpensive reagents, no protecting groups, and scalable technology.</a:t>
            </a:r>
            <a:endParaRPr/>
          </a:p>
        </p:txBody>
      </p:sp>
      <p:sp>
        <p:nvSpPr>
          <p:cNvPr id="81" name="Google Shape;81;p13"/>
          <p:cNvSpPr txBox="1"/>
          <p:nvPr/>
        </p:nvSpPr>
        <p:spPr>
          <a:xfrm>
            <a:off x="439150" y="4877862"/>
            <a:ext cx="110592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solidFill>
                  <a:srgbClr val="39738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Significance/Impacts</a:t>
            </a:r>
            <a:endParaRPr/>
          </a:p>
          <a:p>
            <a:pPr indent="-2603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1A8109"/>
              </a:buClr>
              <a:buSzPts val="1400"/>
              <a:buFont typeface="Arial"/>
              <a:buChar char="•"/>
            </a:pPr>
            <a:r>
              <a:rPr i="1" lang="en-US"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-aminophenol has an estimated global market worth $1.4 billion. Paracetamol is one of the most abundantly produced pharmaceuticals in the world, valued at $130 million. Modifications  of  this  process  have  the  potential  to  produce  an array of chemical building blocks for the manufacturing materials and chemical products like plastics, surfactants, pigments, and pharmaceuticals.</a:t>
            </a:r>
            <a:endParaRPr/>
          </a:p>
        </p:txBody>
      </p:sp>
      <p:sp>
        <p:nvSpPr>
          <p:cNvPr id="82" name="Google Shape;82;p13"/>
          <p:cNvSpPr txBox="1"/>
          <p:nvPr/>
        </p:nvSpPr>
        <p:spPr>
          <a:xfrm>
            <a:off x="439153" y="5960824"/>
            <a:ext cx="10409400" cy="246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1000">
                <a:latin typeface="Times New Roman"/>
                <a:ea typeface="Times New Roman"/>
                <a:cs typeface="Times New Roman"/>
                <a:sym typeface="Times New Roman"/>
              </a:rPr>
              <a:t>Karlen, Steven D., et al. Production of biomass-derived </a:t>
            </a:r>
            <a:r>
              <a:rPr i="1" lang="en-US" sz="1000"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lang="en-US" sz="1000">
                <a:latin typeface="Times New Roman"/>
                <a:ea typeface="Times New Roman"/>
                <a:cs typeface="Times New Roman"/>
                <a:sym typeface="Times New Roman"/>
              </a:rPr>
              <a:t>-hydroxybenzamide: Synthesis of </a:t>
            </a:r>
            <a:r>
              <a:rPr i="1" lang="en-US" sz="1000"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lang="en-US" sz="1000">
                <a:latin typeface="Times New Roman"/>
                <a:ea typeface="Times New Roman"/>
                <a:cs typeface="Times New Roman"/>
                <a:sym typeface="Times New Roman"/>
              </a:rPr>
              <a:t>-aminophenol and paracetamol. ChemSusChem, n/a, e202400234. (n.d.) [DOI:</a:t>
            </a:r>
            <a:r>
              <a:rPr lang="en-US" sz="10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10.1002/cssc.202400234</a:t>
            </a:r>
            <a:r>
              <a:rPr lang="en-US" sz="1000">
                <a:latin typeface="Times New Roman"/>
                <a:ea typeface="Times New Roman"/>
                <a:cs typeface="Times New Roman"/>
                <a:sym typeface="Times New Roman"/>
              </a:rPr>
              <a:t>]</a:t>
            </a:r>
            <a:endParaRPr sz="1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83" name="Google Shape;83;p13"/>
          <p:cNvPicPr preferRelativeResize="0"/>
          <p:nvPr/>
        </p:nvPicPr>
        <p:blipFill rotWithShape="1">
          <a:blip r:embed="rId4">
            <a:alphaModFix/>
          </a:blip>
          <a:srcRect b="7927" l="0" r="0" t="7918"/>
          <a:stretch/>
        </p:blipFill>
        <p:spPr>
          <a:xfrm>
            <a:off x="405789" y="187053"/>
            <a:ext cx="2087890" cy="92333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80450" y="1748329"/>
            <a:ext cx="3593948" cy="816981"/>
          </a:xfrm>
          <a:prstGeom prst="rect">
            <a:avLst/>
          </a:prstGeom>
          <a:noFill/>
          <a:ln>
            <a:noFill/>
          </a:ln>
        </p:spPr>
      </p:pic>
      <p:sp>
        <p:nvSpPr>
          <p:cNvPr descr="Flow chart diagram of molecules" id="85" name="Google Shape;85;p13"/>
          <p:cNvSpPr txBox="1"/>
          <p:nvPr/>
        </p:nvSpPr>
        <p:spPr>
          <a:xfrm>
            <a:off x="7958025" y="2683050"/>
            <a:ext cx="3594000" cy="6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four steps </a:t>
            </a:r>
            <a:r>
              <a:rPr i="1"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HBA may be esterified, converted to </a:t>
            </a:r>
            <a:r>
              <a:rPr i="1"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-hydroxybenzamide, transformed into </a:t>
            </a:r>
            <a:r>
              <a:rPr i="1"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-aminophenol, and acetylated to paracetamol.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