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journals.asm.org/doi/10.1128/aem.00348-24" TargetMode="External"/><Relationship Id="rId4" Type="http://schemas.openxmlformats.org/officeDocument/2006/relationships/image" Target="../media/image13.png"/><Relationship Id="rId5"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166305" y="110926"/>
            <a:ext cx="90378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Researchers develop genetic toolkit for engineering Alphaproteobacteria</a:t>
            </a:r>
            <a:endParaRPr b="1" i="1"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39150" y="1362275"/>
            <a:ext cx="7829700" cy="1320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54000" lvl="0" marL="285750" marR="0" rtl="0" algn="l">
              <a:spcBef>
                <a:spcPts val="0"/>
              </a:spcBef>
              <a:spcAft>
                <a:spcPts val="0"/>
              </a:spcAft>
              <a:buClr>
                <a:srgbClr val="1A8109"/>
              </a:buClr>
              <a:buSzPts val="1300"/>
              <a:buFont typeface="Arial"/>
              <a:buChar char="•"/>
            </a:pPr>
            <a:r>
              <a:rPr lang="en-US">
                <a:latin typeface="Times New Roman"/>
                <a:ea typeface="Times New Roman"/>
                <a:cs typeface="Times New Roman"/>
                <a:sym typeface="Times New Roman"/>
              </a:rPr>
              <a:t>To develop facile and reliable genetic tools to target essential or other specific genes in the Alphaproteobacteria </a:t>
            </a:r>
            <a:r>
              <a:rPr i="1" lang="en-US">
                <a:latin typeface="Times New Roman"/>
                <a:ea typeface="Times New Roman"/>
                <a:cs typeface="Times New Roman"/>
                <a:sym typeface="Times New Roman"/>
              </a:rPr>
              <a:t>Novosphingobium aromaticivorans</a:t>
            </a:r>
            <a:r>
              <a:rPr lang="en-US">
                <a:latin typeface="Times New Roman"/>
                <a:ea typeface="Times New Roman"/>
                <a:cs typeface="Times New Roman"/>
                <a:sym typeface="Times New Roman"/>
              </a:rPr>
              <a:t> and </a:t>
            </a:r>
            <a:r>
              <a:rPr i="1" lang="en-US">
                <a:latin typeface="Times New Roman"/>
                <a:ea typeface="Times New Roman"/>
                <a:cs typeface="Times New Roman"/>
                <a:sym typeface="Times New Roman"/>
              </a:rPr>
              <a:t>Rhodobacter sphaeroides</a:t>
            </a:r>
            <a:r>
              <a:rPr lang="en-US">
                <a:latin typeface="Times New Roman"/>
                <a:ea typeface="Times New Roman"/>
                <a:cs typeface="Times New Roman"/>
                <a:sym typeface="Times New Roman"/>
              </a:rPr>
              <a:t>, which show promise as organisms that can be engineered to convert plant lignin and sugars into biofuels and commodity chemicals.</a:t>
            </a:r>
            <a:endParaRPr/>
          </a:p>
        </p:txBody>
      </p:sp>
      <p:sp>
        <p:nvSpPr>
          <p:cNvPr id="79" name="Google Shape;79;p13"/>
          <p:cNvSpPr/>
          <p:nvPr/>
        </p:nvSpPr>
        <p:spPr>
          <a:xfrm>
            <a:off x="439151" y="2606950"/>
            <a:ext cx="7494300" cy="120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60350" lvl="0" marL="285750" marR="0" rtl="0" algn="l">
              <a:lnSpc>
                <a:spcPct val="100000"/>
              </a:lnSpc>
              <a:spcBef>
                <a:spcPts val="0"/>
              </a:spcBef>
              <a:spcAft>
                <a:spcPts val="0"/>
              </a:spcAft>
              <a:buClr>
                <a:srgbClr val="1A8109"/>
              </a:buClr>
              <a:buSzPts val="1400"/>
              <a:buChar char="•"/>
            </a:pPr>
            <a:r>
              <a:rPr lang="en-US">
                <a:latin typeface="Times New Roman"/>
                <a:ea typeface="Times New Roman"/>
                <a:cs typeface="Times New Roman"/>
                <a:sym typeface="Times New Roman"/>
              </a:rPr>
              <a:t>Researchers screened a synthetic promoter library to identify inducible promoters with strong, regulated activity in both organisms. Combining Tn7 transposition with those promoters, they established CRISPR interference systems that can target essential genes and modulate engineered pathways. </a:t>
            </a:r>
            <a:endParaRPr>
              <a:latin typeface="Times New Roman"/>
              <a:ea typeface="Times New Roman"/>
              <a:cs typeface="Times New Roman"/>
              <a:sym typeface="Times New Roman"/>
            </a:endParaRPr>
          </a:p>
        </p:txBody>
      </p:sp>
      <p:sp>
        <p:nvSpPr>
          <p:cNvPr id="80" name="Google Shape;80;p13"/>
          <p:cNvSpPr/>
          <p:nvPr/>
        </p:nvSpPr>
        <p:spPr>
          <a:xfrm>
            <a:off x="439150" y="3847600"/>
            <a:ext cx="7702500" cy="813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60350" lvl="0" marL="285750" marR="0" rtl="0" algn="l">
              <a:lnSpc>
                <a:spcPct val="100000"/>
              </a:lnSpc>
              <a:spcBef>
                <a:spcPts val="0"/>
              </a:spcBef>
              <a:spcAft>
                <a:spcPts val="0"/>
              </a:spcAft>
              <a:buClr>
                <a:srgbClr val="1A8109"/>
              </a:buClr>
              <a:buSzPts val="1400"/>
              <a:buChar char="•"/>
            </a:pPr>
            <a:r>
              <a:rPr lang="en-US">
                <a:latin typeface="Times New Roman"/>
                <a:ea typeface="Times New Roman"/>
                <a:cs typeface="Times New Roman"/>
                <a:sym typeface="Times New Roman"/>
              </a:rPr>
              <a:t>The study demonstrated that Tn7 transposition is an effective approach for introducing engineered DNA into the chromosomes of </a:t>
            </a:r>
            <a:r>
              <a:rPr i="1" lang="en-US">
                <a:latin typeface="Times New Roman"/>
                <a:ea typeface="Times New Roman"/>
                <a:cs typeface="Times New Roman"/>
                <a:sym typeface="Times New Roman"/>
              </a:rPr>
              <a:t>N. aromaticivorans</a:t>
            </a:r>
            <a:r>
              <a:rPr lang="en-US">
                <a:latin typeface="Times New Roman"/>
                <a:ea typeface="Times New Roman"/>
                <a:cs typeface="Times New Roman"/>
                <a:sym typeface="Times New Roman"/>
              </a:rPr>
              <a:t> and </a:t>
            </a:r>
            <a:r>
              <a:rPr i="1" lang="en-US">
                <a:latin typeface="Times New Roman"/>
                <a:ea typeface="Times New Roman"/>
                <a:cs typeface="Times New Roman"/>
                <a:sym typeface="Times New Roman"/>
              </a:rPr>
              <a:t>R. sphaeroides</a:t>
            </a:r>
            <a:r>
              <a:rPr lang="en-US">
                <a:latin typeface="Times New Roman"/>
                <a:ea typeface="Times New Roman"/>
                <a:cs typeface="Times New Roman"/>
                <a:sym typeface="Times New Roman"/>
              </a:rPr>
              <a:t>. </a:t>
            </a:r>
            <a:endParaRPr>
              <a:latin typeface="Times New Roman"/>
              <a:ea typeface="Times New Roman"/>
              <a:cs typeface="Times New Roman"/>
              <a:sym typeface="Times New Roman"/>
            </a:endParaRPr>
          </a:p>
        </p:txBody>
      </p:sp>
      <p:sp>
        <p:nvSpPr>
          <p:cNvPr id="81" name="Google Shape;81;p13"/>
          <p:cNvSpPr txBox="1"/>
          <p:nvPr/>
        </p:nvSpPr>
        <p:spPr>
          <a:xfrm>
            <a:off x="439153" y="4701260"/>
            <a:ext cx="11059200" cy="101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60350" lvl="0" marL="285750" marR="0" rtl="0" algn="l">
              <a:lnSpc>
                <a:spcPct val="100000"/>
              </a:lnSpc>
              <a:spcBef>
                <a:spcPts val="0"/>
              </a:spcBef>
              <a:spcAft>
                <a:spcPts val="0"/>
              </a:spcAft>
              <a:buClr>
                <a:srgbClr val="1A8109"/>
              </a:buClr>
              <a:buSzPts val="1400"/>
              <a:buChar char="•"/>
            </a:pPr>
            <a:r>
              <a:rPr lang="en-US">
                <a:latin typeface="Times New Roman"/>
                <a:ea typeface="Times New Roman"/>
                <a:cs typeface="Times New Roman"/>
                <a:sym typeface="Times New Roman"/>
              </a:rPr>
              <a:t>Increasing our understanding of the microbial world can improve human health, agriculture, and the environment. Researchers anticipate these systems will facilitate both genetic engineering and gene function discovery efforts in these industrially important species and other Alphaproteobacteria.</a:t>
            </a:r>
            <a:endParaRPr>
              <a:latin typeface="Times New Roman"/>
              <a:ea typeface="Times New Roman"/>
              <a:cs typeface="Times New Roman"/>
              <a:sym typeface="Times New Roman"/>
            </a:endParaRPr>
          </a:p>
        </p:txBody>
      </p:sp>
      <p:sp>
        <p:nvSpPr>
          <p:cNvPr id="82" name="Google Shape;82;p13"/>
          <p:cNvSpPr txBox="1"/>
          <p:nvPr/>
        </p:nvSpPr>
        <p:spPr>
          <a:xfrm>
            <a:off x="439153" y="5729549"/>
            <a:ext cx="10409400" cy="400200"/>
          </a:xfrm>
          <a:prstGeom prst="rect">
            <a:avLst/>
          </a:prstGeom>
          <a:solidFill>
            <a:srgbClr val="FFFFFF"/>
          </a:solid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1000">
                <a:latin typeface="Times New Roman"/>
                <a:ea typeface="Times New Roman"/>
                <a:cs typeface="Times New Roman"/>
                <a:sym typeface="Times New Roman"/>
              </a:rPr>
              <a:t>Hall, A. N., et al. Tools for genetic engineering and gene expression control in </a:t>
            </a:r>
            <a:r>
              <a:rPr i="1" lang="en-US" sz="1000">
                <a:latin typeface="Times New Roman"/>
                <a:ea typeface="Times New Roman"/>
                <a:cs typeface="Times New Roman"/>
                <a:sym typeface="Times New Roman"/>
              </a:rPr>
              <a:t>Novosphingobium aromaticivorans</a:t>
            </a:r>
            <a:r>
              <a:rPr lang="en-US" sz="1000">
                <a:latin typeface="Times New Roman"/>
                <a:ea typeface="Times New Roman"/>
                <a:cs typeface="Times New Roman"/>
                <a:sym typeface="Times New Roman"/>
              </a:rPr>
              <a:t> and </a:t>
            </a:r>
            <a:r>
              <a:rPr i="1" lang="en-US" sz="1000">
                <a:latin typeface="Times New Roman"/>
                <a:ea typeface="Times New Roman"/>
                <a:cs typeface="Times New Roman"/>
                <a:sym typeface="Times New Roman"/>
              </a:rPr>
              <a:t>Rhodobacter sphaeroides</a:t>
            </a:r>
            <a:r>
              <a:rPr lang="en-US" sz="1000">
                <a:latin typeface="Times New Roman"/>
                <a:ea typeface="Times New Roman"/>
                <a:cs typeface="Times New Roman"/>
                <a:sym typeface="Times New Roman"/>
              </a:rPr>
              <a:t>. Applied and Environmental Microbiology, </a:t>
            </a:r>
            <a:r>
              <a:rPr b="1" lang="en-US" sz="1000">
                <a:latin typeface="Times New Roman"/>
                <a:ea typeface="Times New Roman"/>
                <a:cs typeface="Times New Roman"/>
                <a:sym typeface="Times New Roman"/>
              </a:rPr>
              <a:t>0</a:t>
            </a:r>
            <a:r>
              <a:rPr lang="en-US" sz="1000">
                <a:latin typeface="Times New Roman"/>
                <a:ea typeface="Times New Roman"/>
                <a:cs typeface="Times New Roman"/>
                <a:sym typeface="Times New Roman"/>
              </a:rPr>
              <a:t>, e00348-24. (2024). [DOI:</a:t>
            </a:r>
            <a:r>
              <a:rPr lang="en-US" sz="1000" u="sng">
                <a:solidFill>
                  <a:schemeClr val="hlink"/>
                </a:solidFill>
                <a:latin typeface="Times New Roman"/>
                <a:ea typeface="Times New Roman"/>
                <a:cs typeface="Times New Roman"/>
                <a:sym typeface="Times New Roman"/>
                <a:hlinkClick r:id="rId3"/>
              </a:rPr>
              <a:t>10.1128/aem.00348-24</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4">
            <a:alphaModFix/>
          </a:blip>
          <a:srcRect b="7927" l="0" r="0" t="7918"/>
          <a:stretch/>
        </p:blipFill>
        <p:spPr>
          <a:xfrm>
            <a:off x="405789" y="187053"/>
            <a:ext cx="2087890" cy="923330"/>
          </a:xfrm>
          <a:prstGeom prst="rect">
            <a:avLst/>
          </a:prstGeom>
          <a:noFill/>
          <a:ln>
            <a:noFill/>
          </a:ln>
        </p:spPr>
      </p:pic>
      <p:pic>
        <p:nvPicPr>
          <p:cNvPr descr="Dozens of gray, oblong shapes against a light background" id="84" name="Google Shape;84;p13"/>
          <p:cNvPicPr preferRelativeResize="0"/>
          <p:nvPr/>
        </p:nvPicPr>
        <p:blipFill>
          <a:blip r:embed="rId5">
            <a:alphaModFix/>
          </a:blip>
          <a:stretch>
            <a:fillRect/>
          </a:stretch>
        </p:blipFill>
        <p:spPr>
          <a:xfrm>
            <a:off x="8268852" y="1500825"/>
            <a:ext cx="2731050" cy="2731050"/>
          </a:xfrm>
          <a:prstGeom prst="rect">
            <a:avLst/>
          </a:prstGeom>
          <a:noFill/>
          <a:ln>
            <a:noFill/>
          </a:ln>
        </p:spPr>
      </p:pic>
      <p:sp>
        <p:nvSpPr>
          <p:cNvPr id="85" name="Google Shape;85;p13"/>
          <p:cNvSpPr txBox="1"/>
          <p:nvPr/>
        </p:nvSpPr>
        <p:spPr>
          <a:xfrm>
            <a:off x="8211100" y="4231875"/>
            <a:ext cx="2502600" cy="42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Rhodobacter sphaeroides cells viewed through a microscope.</a:t>
            </a:r>
            <a:endParaRPr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