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fc7bf85496_2_9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2fc7bf85496_2_9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/>
        </p:nvSpPr>
        <p:spPr>
          <a:xfrm>
            <a:off x="8417169" y="6398798"/>
            <a:ext cx="377483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6384250"/>
            <a:ext cx="12192000" cy="52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88" y="6384259"/>
            <a:ext cx="11887200" cy="520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0B324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venir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2928257" y="6413161"/>
            <a:ext cx="96882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4038600" y="64131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7" name="Google Shape;87;p15"/>
          <p:cNvSpPr/>
          <p:nvPr/>
        </p:nvSpPr>
        <p:spPr>
          <a:xfrm>
            <a:off x="0" y="5622878"/>
            <a:ext cx="12192000" cy="12351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88" name="Google Shape;8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289" y="5815220"/>
            <a:ext cx="4894439" cy="90110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/>
          <p:nvPr/>
        </p:nvSpPr>
        <p:spPr>
          <a:xfrm>
            <a:off x="7162800" y="5917273"/>
            <a:ext cx="50292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accen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6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p16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5" name="Google Shape;9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content 2">
  <p:cSld name="Title with content 2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99" name="Google Shape;9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01" name="Google Shape;101;p17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39738" y="1681163"/>
            <a:ext cx="5430484" cy="4143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7"/>
          <p:cNvSpPr txBox="1"/>
          <p:nvPr>
            <p:ph idx="2" type="body"/>
          </p:nvPr>
        </p:nvSpPr>
        <p:spPr>
          <a:xfrm>
            <a:off x="6333067" y="1681163"/>
            <a:ext cx="5454121" cy="4143375"/>
          </a:xfrm>
          <a:prstGeom prst="rect">
            <a:avLst/>
          </a:prstGeom>
          <a:solidFill>
            <a:srgbClr val="248A9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content 3">
  <p:cSld name="Title with content 3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09" name="Google Shape;109;p18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439738" y="1681163"/>
            <a:ext cx="3578225" cy="4143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18"/>
          <p:cNvSpPr txBox="1"/>
          <p:nvPr>
            <p:ph idx="2" type="body"/>
          </p:nvPr>
        </p:nvSpPr>
        <p:spPr>
          <a:xfrm>
            <a:off x="4327525" y="1681163"/>
            <a:ext cx="3576638" cy="4143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3" type="body"/>
          </p:nvPr>
        </p:nvSpPr>
        <p:spPr>
          <a:xfrm>
            <a:off x="8212138" y="1681163"/>
            <a:ext cx="3575050" cy="4143375"/>
          </a:xfrm>
          <a:prstGeom prst="rect">
            <a:avLst/>
          </a:prstGeom>
          <a:solidFill>
            <a:srgbClr val="248A9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round)">
  <p:cSld name="Text with picture (round)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7" name="Google Shape;117;p19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20" name="Google Shape;120;p19"/>
          <p:cNvSpPr/>
          <p:nvPr>
            <p:ph idx="2" type="pic"/>
          </p:nvPr>
        </p:nvSpPr>
        <p:spPr>
          <a:xfrm>
            <a:off x="6920089" y="1045804"/>
            <a:ext cx="5271912" cy="5274034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409575" y="1389063"/>
            <a:ext cx="6227763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circles)">
  <p:cSld name="Text with picture (circles)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408791" y="177283"/>
            <a:ext cx="8668421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0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5" name="Google Shape;125;p20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0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409575" y="1389063"/>
            <a:ext cx="4580089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20"/>
          <p:cNvSpPr/>
          <p:nvPr>
            <p:ph idx="2" type="pic"/>
          </p:nvPr>
        </p:nvSpPr>
        <p:spPr>
          <a:xfrm>
            <a:off x="6164263" y="1320659"/>
            <a:ext cx="1543050" cy="1543191"/>
          </a:xfrm>
          <a:prstGeom prst="ellipse">
            <a:avLst/>
          </a:prstGeom>
          <a:noFill/>
          <a:ln>
            <a:noFill/>
          </a:ln>
        </p:spPr>
      </p:sp>
      <p:sp>
        <p:nvSpPr>
          <p:cNvPr id="130" name="Google Shape;130;p20"/>
          <p:cNvSpPr/>
          <p:nvPr>
            <p:ph idx="3" type="pic"/>
          </p:nvPr>
        </p:nvSpPr>
        <p:spPr>
          <a:xfrm>
            <a:off x="8918700" y="529330"/>
            <a:ext cx="2835150" cy="2834583"/>
          </a:xfrm>
          <a:prstGeom prst="ellipse">
            <a:avLst/>
          </a:prstGeom>
          <a:noFill/>
          <a:ln>
            <a:noFill/>
          </a:ln>
        </p:spPr>
      </p:sp>
      <p:sp>
        <p:nvSpPr>
          <p:cNvPr id="131" name="Google Shape;131;p20"/>
          <p:cNvSpPr/>
          <p:nvPr>
            <p:ph idx="4" type="pic"/>
          </p:nvPr>
        </p:nvSpPr>
        <p:spPr>
          <a:xfrm>
            <a:off x="7245351" y="2667000"/>
            <a:ext cx="1831861" cy="1833563"/>
          </a:xfrm>
          <a:prstGeom prst="ellipse">
            <a:avLst/>
          </a:prstGeom>
          <a:noFill/>
          <a:ln>
            <a:noFill/>
          </a:ln>
        </p:spPr>
      </p:sp>
      <p:sp>
        <p:nvSpPr>
          <p:cNvPr id="132" name="Google Shape;132;p20"/>
          <p:cNvSpPr/>
          <p:nvPr>
            <p:ph idx="5" type="pic"/>
          </p:nvPr>
        </p:nvSpPr>
        <p:spPr>
          <a:xfrm>
            <a:off x="5463822" y="4007983"/>
            <a:ext cx="2210192" cy="2210466"/>
          </a:xfrm>
          <a:prstGeom prst="ellipse">
            <a:avLst/>
          </a:prstGeom>
          <a:noFill/>
          <a:ln>
            <a:noFill/>
          </a:ln>
        </p:spPr>
      </p:sp>
      <p:sp>
        <p:nvSpPr>
          <p:cNvPr id="133" name="Google Shape;133;p20"/>
          <p:cNvSpPr/>
          <p:nvPr>
            <p:ph idx="6" type="pic"/>
          </p:nvPr>
        </p:nvSpPr>
        <p:spPr>
          <a:xfrm>
            <a:off x="9218855" y="3630613"/>
            <a:ext cx="2392119" cy="2392362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stripe)">
  <p:cSld name="Text with picture (stripe)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1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8" name="Google Shape;13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09576" y="1389063"/>
            <a:ext cx="5212292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1"/>
          <p:cNvSpPr/>
          <p:nvPr>
            <p:ph idx="2" type="pic"/>
          </p:nvPr>
        </p:nvSpPr>
        <p:spPr>
          <a:xfrm>
            <a:off x="5947085" y="1446839"/>
            <a:ext cx="6244914" cy="448128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ext with picture (stripe)">
  <p:cSld name="1_Text with picture (stripe)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type="title"/>
          </p:nvPr>
        </p:nvSpPr>
        <p:spPr>
          <a:xfrm>
            <a:off x="408791" y="177283"/>
            <a:ext cx="8723920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2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5" name="Google Shape;145;p22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6" name="Google Shape;14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409576" y="1389063"/>
            <a:ext cx="5212292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22"/>
          <p:cNvSpPr/>
          <p:nvPr>
            <p:ph idx="2" type="pic"/>
          </p:nvPr>
        </p:nvSpPr>
        <p:spPr>
          <a:xfrm>
            <a:off x="5856088" y="1"/>
            <a:ext cx="6335912" cy="626385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/>
          <p:nvPr>
            <p:ph idx="2" type="pic"/>
          </p:nvPr>
        </p:nvSpPr>
        <p:spPr>
          <a:xfrm>
            <a:off x="6096000" y="1"/>
            <a:ext cx="6095999" cy="6324600"/>
          </a:xfrm>
          <a:prstGeom prst="rect">
            <a:avLst/>
          </a:prstGeom>
          <a:noFill/>
          <a:ln>
            <a:noFill/>
          </a:ln>
        </p:spPr>
      </p:sp>
      <p:sp>
        <p:nvSpPr>
          <p:cNvPr id="152" name="Google Shape;152;p23"/>
          <p:cNvSpPr txBox="1"/>
          <p:nvPr>
            <p:ph type="title"/>
          </p:nvPr>
        </p:nvSpPr>
        <p:spPr>
          <a:xfrm>
            <a:off x="361950" y="352977"/>
            <a:ext cx="5448300" cy="14188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venir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361950" y="2043953"/>
            <a:ext cx="5448300" cy="3825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4" name="Google Shape;154;p2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5" name="Google Shape;155;p23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6" name="Google Shape;15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3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0" name="Google Shape;160;p24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1" name="Google Shape;16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  <a:defRPr b="1" i="0" sz="40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◦"/>
              <a:defRPr b="0" i="0" sz="20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76" name="Google Shape;76;p13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biblio/2584068" TargetMode="External"/><Relationship Id="rId4" Type="http://schemas.openxmlformats.org/officeDocument/2006/relationships/hyperlink" Target="https://doi.org/10.1016/j.jbc.2025.110606" TargetMode="External"/><Relationship Id="rId5" Type="http://schemas.openxmlformats.org/officeDocument/2006/relationships/image" Target="../media/image17.png"/><Relationship Id="rId6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/>
        </p:nvSpPr>
        <p:spPr>
          <a:xfrm>
            <a:off x="2286000" y="110925"/>
            <a:ext cx="96159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Novosphingobium aromaticivorans</a:t>
            </a:r>
            <a:r>
              <a:rPr b="1" lang="en-US" sz="36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kinase enables funneling of additional aromatics</a:t>
            </a:r>
            <a:endParaRPr sz="36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5"/>
          <p:cNvSpPr/>
          <p:nvPr/>
        </p:nvSpPr>
        <p:spPr>
          <a:xfrm>
            <a:off x="439150" y="1431650"/>
            <a:ext cx="7792800" cy="1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The plant polymer lignin is an abundant renewable source of aromatics. Chemical depolymerization yields mixtures of aromatics, including acetovanillone, a vanillin derivative with an acetyl side chain. Not all microbes that can generate chemicals from aromatics can metabolize acetovanillone,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which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can represent up to 10% of the aromatic monomers in deconstructed biomass.</a:t>
            </a:r>
            <a:endParaRPr sz="1200"/>
          </a:p>
        </p:txBody>
      </p:sp>
      <p:sp>
        <p:nvSpPr>
          <p:cNvPr id="169" name="Google Shape;169;p25"/>
          <p:cNvSpPr/>
          <p:nvPr/>
        </p:nvSpPr>
        <p:spPr>
          <a:xfrm>
            <a:off x="405800" y="2587850"/>
            <a:ext cx="7826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Researchers used adaptive laboratory evolution to generate a strain of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Novosphingobium aromaticivorans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DSM12444 that metabolized acetovanillone and used whole-genome sequencing, in vitro aromatic phosphorylation assays, protein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crystallization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, computer modeling, and electron microscopy to characterize the causal mutation.</a:t>
            </a:r>
            <a:endParaRPr sz="1200"/>
          </a:p>
        </p:txBody>
      </p:sp>
      <p:sp>
        <p:nvSpPr>
          <p:cNvPr id="170" name="Google Shape;170;p25"/>
          <p:cNvSpPr/>
          <p:nvPr/>
        </p:nvSpPr>
        <p:spPr>
          <a:xfrm>
            <a:off x="439150" y="3511250"/>
            <a:ext cx="7826100" cy="15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>
              <a:solidFill>
                <a:schemeClr val="accent1"/>
              </a:solidFill>
              <a:highlight>
                <a:schemeClr val="lt1"/>
              </a:highlight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This work identified a single amino acid change in a previously uncharacterized protein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is necessary and sufficient for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N. aromaticivorans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growth with acetovanillone as the sole organic carbon source. The variant protein, MarK E16K, phosphorylates multiple aromatic monomers, at rates 10-fold higher than known aeromatic kinases. The crystal structure predicts the E16K substitution lies in a potential ATP binding site. A search for homologs of MarK and other proteins required for acetovanillone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degradation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predicts this pathway for aromatic metabolism exists throughout the bacterial phylogeny.</a:t>
            </a:r>
            <a:endParaRPr sz="1200"/>
          </a:p>
        </p:txBody>
      </p:sp>
      <p:sp>
        <p:nvSpPr>
          <p:cNvPr id="171" name="Google Shape;171;p25"/>
          <p:cNvSpPr txBox="1"/>
          <p:nvPr/>
        </p:nvSpPr>
        <p:spPr>
          <a:xfrm>
            <a:off x="421800" y="5096750"/>
            <a:ext cx="11141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Lignin is the most plentiful renewable source of aromatics on Earth. This work provides the first evidence of catalysis by the widespread UPF0261 protein domain, and highlights the potential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of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phosphorylation to increase the funneling of lignin aromatic into industrial products by wild or engineered microorganisms.</a:t>
            </a:r>
            <a:endParaRPr sz="1200"/>
          </a:p>
        </p:txBody>
      </p:sp>
      <p:sp>
        <p:nvSpPr>
          <p:cNvPr id="172" name="Google Shape;172;p25"/>
          <p:cNvSpPr txBox="1"/>
          <p:nvPr/>
        </p:nvSpPr>
        <p:spPr>
          <a:xfrm>
            <a:off x="439150" y="6056575"/>
            <a:ext cx="11204700" cy="24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Hall, B. et al.,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MarK, a Novosphingobium aromaticivorans kinase required for catabolism of multiple aromatic monomers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Journal of Biological Chemistry, 110606. (2025).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10.1016/j.jbc.2025.110606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eat Lakes Bioenergy Research Center logo with blue circles, an orange star, and a green leaf" id="173" name="Google Shape;173;p25"/>
          <p:cNvPicPr preferRelativeResize="0"/>
          <p:nvPr/>
        </p:nvPicPr>
        <p:blipFill rotWithShape="1">
          <a:blip r:embed="rId5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e MarK E16K homodimer&#10;forms a C shape. One monomer is shown in green, the other in blue. Citrate (yellow spheres) and acetovanillone (orange spheres) are shown in each&#10;monomer; the distance between them is marked with a line labeled 24 Å." id="174" name="Google Shape;174;p25" title="fig6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987699" y="1495025"/>
            <a:ext cx="2255300" cy="321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5"/>
          <p:cNvSpPr txBox="1"/>
          <p:nvPr/>
        </p:nvSpPr>
        <p:spPr>
          <a:xfrm>
            <a:off x="8859588" y="4710500"/>
            <a:ext cx="30423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MarK E16K homodimer with citrate (yellow) and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acetovanillone (orange) shown in each monomer.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New Scie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436A"/>
      </a:accent1>
      <a:accent2>
        <a:srgbClr val="92DCE5"/>
      </a:accent2>
      <a:accent3>
        <a:srgbClr val="D64933"/>
      </a:accent3>
      <a:accent4>
        <a:srgbClr val="7C7C7C"/>
      </a:accent4>
      <a:accent5>
        <a:srgbClr val="EFCB68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