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8"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9738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p:restoredTop sz="96405"/>
  </p:normalViewPr>
  <p:slideViewPr>
    <p:cSldViewPr snapToGrid="0" snapToObjects="1">
      <p:cViewPr varScale="1">
        <p:scale>
          <a:sx n="131" d="100"/>
          <a:sy n="131" d="100"/>
        </p:scale>
        <p:origin x="376"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8612C8E-59B1-1D42-BC24-DD754907BD75}" type="datetimeFigureOut">
              <a:rPr lang="en-US" smtClean="0"/>
              <a:t>7/7/23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E5B5F00-53FA-0E43-8879-A7011B7A14BC}" type="slidenum">
              <a:rPr lang="en-US" smtClean="0"/>
              <a:t>‹#›</a:t>
            </a:fld>
            <a:endParaRPr lang="en-US"/>
          </a:p>
        </p:txBody>
      </p:sp>
    </p:spTree>
    <p:extLst>
      <p:ext uri="{BB962C8B-B14F-4D97-AF65-F5344CB8AC3E}">
        <p14:creationId xmlns:p14="http://schemas.microsoft.com/office/powerpoint/2010/main" val="21589897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5A18FC56-60B1-5C46-BFFE-6F0084C666FB}"/>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095D8114-882F-684A-A097-FAFE1417254F}"/>
              </a:ext>
            </a:extLst>
          </p:cNvPr>
          <p:cNvSpPr>
            <a:spLocks noGrp="1"/>
          </p:cNvSpPr>
          <p:nvPr>
            <p:ph type="ctrTitle" hasCustomPrompt="1"/>
          </p:nvPr>
        </p:nvSpPr>
        <p:spPr>
          <a:xfrm>
            <a:off x="6023112" y="421517"/>
            <a:ext cx="5605671" cy="1655761"/>
          </a:xfrm>
        </p:spPr>
        <p:txBody>
          <a:bodyPr anchor="t">
            <a:normAutofit/>
          </a:bodyPr>
          <a:lstStyle>
            <a:lvl1pPr algn="ctr">
              <a:defRPr sz="5400">
                <a:solidFill>
                  <a:schemeClr val="bg1"/>
                </a:solidFill>
              </a:defRPr>
            </a:lvl1pPr>
          </a:lstStyle>
          <a:p>
            <a:r>
              <a:rPr lang="en-US" dirty="0"/>
              <a:t>Presentation Title</a:t>
            </a:r>
          </a:p>
        </p:txBody>
      </p:sp>
      <p:sp>
        <p:nvSpPr>
          <p:cNvPr id="3" name="Subtitle 2">
            <a:extLst>
              <a:ext uri="{FF2B5EF4-FFF2-40B4-BE49-F238E27FC236}">
                <a16:creationId xmlns:a16="http://schemas.microsoft.com/office/drawing/2014/main" id="{B3DCC115-6824-0B4B-B08D-928B17377565}"/>
              </a:ext>
            </a:extLst>
          </p:cNvPr>
          <p:cNvSpPr>
            <a:spLocks noGrp="1"/>
          </p:cNvSpPr>
          <p:nvPr>
            <p:ph type="subTitle" idx="1" hasCustomPrompt="1"/>
          </p:nvPr>
        </p:nvSpPr>
        <p:spPr>
          <a:xfrm>
            <a:off x="6023112" y="3602038"/>
            <a:ext cx="5605671" cy="1655762"/>
          </a:xfrm>
        </p:spPr>
        <p:txBody>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Meeting Date and Location</a:t>
            </a:r>
          </a:p>
          <a:p>
            <a:endParaRPr lang="en-US" dirty="0"/>
          </a:p>
          <a:p>
            <a:r>
              <a:rPr lang="en-US" dirty="0"/>
              <a:t>Presenter</a:t>
            </a:r>
          </a:p>
        </p:txBody>
      </p:sp>
    </p:spTree>
    <p:extLst>
      <p:ext uri="{BB962C8B-B14F-4D97-AF65-F5344CB8AC3E}">
        <p14:creationId xmlns:p14="http://schemas.microsoft.com/office/powerpoint/2010/main" val="24396327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4A0072-2E20-2940-BA81-7241142AA77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30D94DD-2BF8-D249-85D5-AE1A286B0FC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7" name="Picture 6">
            <a:extLst>
              <a:ext uri="{FF2B5EF4-FFF2-40B4-BE49-F238E27FC236}">
                <a16:creationId xmlns:a16="http://schemas.microsoft.com/office/drawing/2014/main" id="{53EF9BC8-8DA3-B94A-AAE6-F39AD1B7DBA1}"/>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0" y="6350000"/>
            <a:ext cx="12192000" cy="508000"/>
          </a:xfrm>
          <a:prstGeom prst="rect">
            <a:avLst/>
          </a:prstGeom>
        </p:spPr>
      </p:pic>
      <p:sp>
        <p:nvSpPr>
          <p:cNvPr id="8" name="TextBox 7">
            <a:extLst>
              <a:ext uri="{FF2B5EF4-FFF2-40B4-BE49-F238E27FC236}">
                <a16:creationId xmlns:a16="http://schemas.microsoft.com/office/drawing/2014/main" id="{10F731DE-EE6E-C646-AFF6-BBBFB31F5D83}"/>
              </a:ext>
            </a:extLst>
          </p:cNvPr>
          <p:cNvSpPr txBox="1"/>
          <p:nvPr userDrawn="1"/>
        </p:nvSpPr>
        <p:spPr>
          <a:xfrm>
            <a:off x="8448260" y="6492875"/>
            <a:ext cx="3666966" cy="307777"/>
          </a:xfrm>
          <a:prstGeom prst="rect">
            <a:avLst/>
          </a:prstGeom>
          <a:noFill/>
        </p:spPr>
        <p:txBody>
          <a:bodyPr wrap="none" rtlCol="0">
            <a:spAutoFit/>
          </a:bodyPr>
          <a:lstStyle/>
          <a:p>
            <a:r>
              <a:rPr lang="en-US" sz="1400" dirty="0">
                <a:solidFill>
                  <a:schemeClr val="bg1"/>
                </a:solidFill>
              </a:rPr>
              <a:t>Office of Biological and Environmental Research</a:t>
            </a:r>
          </a:p>
        </p:txBody>
      </p:sp>
    </p:spTree>
    <p:extLst>
      <p:ext uri="{BB962C8B-B14F-4D97-AF65-F5344CB8AC3E}">
        <p14:creationId xmlns:p14="http://schemas.microsoft.com/office/powerpoint/2010/main" val="20660244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F034875-671D-7B45-8F92-A732F6CCDD3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FBC2862-6DD7-FE4C-9469-064AA4C8B6D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7" name="Picture 6">
            <a:extLst>
              <a:ext uri="{FF2B5EF4-FFF2-40B4-BE49-F238E27FC236}">
                <a16:creationId xmlns:a16="http://schemas.microsoft.com/office/drawing/2014/main" id="{925BA4F7-2DDD-BF45-BC73-92D09E4101DA}"/>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0" y="6350000"/>
            <a:ext cx="12192000" cy="508000"/>
          </a:xfrm>
          <a:prstGeom prst="rect">
            <a:avLst/>
          </a:prstGeom>
        </p:spPr>
      </p:pic>
      <p:sp>
        <p:nvSpPr>
          <p:cNvPr id="8" name="TextBox 7">
            <a:extLst>
              <a:ext uri="{FF2B5EF4-FFF2-40B4-BE49-F238E27FC236}">
                <a16:creationId xmlns:a16="http://schemas.microsoft.com/office/drawing/2014/main" id="{B0CE8192-85E1-F740-B6D5-21C68585BF10}"/>
              </a:ext>
            </a:extLst>
          </p:cNvPr>
          <p:cNvSpPr txBox="1"/>
          <p:nvPr userDrawn="1"/>
        </p:nvSpPr>
        <p:spPr>
          <a:xfrm>
            <a:off x="8448260" y="6492875"/>
            <a:ext cx="3666966" cy="307777"/>
          </a:xfrm>
          <a:prstGeom prst="rect">
            <a:avLst/>
          </a:prstGeom>
          <a:noFill/>
        </p:spPr>
        <p:txBody>
          <a:bodyPr wrap="none" rtlCol="0">
            <a:spAutoFit/>
          </a:bodyPr>
          <a:lstStyle/>
          <a:p>
            <a:r>
              <a:rPr lang="en-US" sz="1400" dirty="0">
                <a:solidFill>
                  <a:schemeClr val="bg1"/>
                </a:solidFill>
              </a:rPr>
              <a:t>Office of Biological and Environmental Research</a:t>
            </a:r>
          </a:p>
        </p:txBody>
      </p:sp>
    </p:spTree>
    <p:extLst>
      <p:ext uri="{BB962C8B-B14F-4D97-AF65-F5344CB8AC3E}">
        <p14:creationId xmlns:p14="http://schemas.microsoft.com/office/powerpoint/2010/main" val="28641738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AA2B3E-D8AF-5348-B24D-BA52E18C765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59EA578-5A30-A64F-B262-C1D90701BAF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8" name="Picture 7">
            <a:extLst>
              <a:ext uri="{FF2B5EF4-FFF2-40B4-BE49-F238E27FC236}">
                <a16:creationId xmlns:a16="http://schemas.microsoft.com/office/drawing/2014/main" id="{3B5EF1DA-B5A1-9E4F-B5A6-81EFFC1925AA}"/>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0" y="6356350"/>
            <a:ext cx="12192000" cy="508000"/>
          </a:xfrm>
          <a:prstGeom prst="rect">
            <a:avLst/>
          </a:prstGeom>
        </p:spPr>
      </p:pic>
      <p:sp>
        <p:nvSpPr>
          <p:cNvPr id="11" name="TextBox 10">
            <a:extLst>
              <a:ext uri="{FF2B5EF4-FFF2-40B4-BE49-F238E27FC236}">
                <a16:creationId xmlns:a16="http://schemas.microsoft.com/office/drawing/2014/main" id="{BB418334-A270-9542-93AB-C1F974359F4D}"/>
              </a:ext>
            </a:extLst>
          </p:cNvPr>
          <p:cNvSpPr txBox="1"/>
          <p:nvPr userDrawn="1"/>
        </p:nvSpPr>
        <p:spPr>
          <a:xfrm>
            <a:off x="8448260" y="6492875"/>
            <a:ext cx="3666966" cy="307777"/>
          </a:xfrm>
          <a:prstGeom prst="rect">
            <a:avLst/>
          </a:prstGeom>
          <a:noFill/>
        </p:spPr>
        <p:txBody>
          <a:bodyPr wrap="none" rtlCol="0">
            <a:spAutoFit/>
          </a:bodyPr>
          <a:lstStyle/>
          <a:p>
            <a:r>
              <a:rPr lang="en-US" sz="1400" dirty="0">
                <a:solidFill>
                  <a:schemeClr val="bg1"/>
                </a:solidFill>
              </a:rPr>
              <a:t>Office of Biological and Environmental Research</a:t>
            </a:r>
          </a:p>
        </p:txBody>
      </p:sp>
    </p:spTree>
    <p:extLst>
      <p:ext uri="{BB962C8B-B14F-4D97-AF65-F5344CB8AC3E}">
        <p14:creationId xmlns:p14="http://schemas.microsoft.com/office/powerpoint/2010/main" val="12193838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051A2C-4B00-024E-8F62-A7D0E4A42E7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8DA608C-7CF3-9140-97A8-4B511B4C730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pic>
        <p:nvPicPr>
          <p:cNvPr id="8" name="Picture 7">
            <a:extLst>
              <a:ext uri="{FF2B5EF4-FFF2-40B4-BE49-F238E27FC236}">
                <a16:creationId xmlns:a16="http://schemas.microsoft.com/office/drawing/2014/main" id="{8C2A211A-9A0F-B243-8C01-E15317CB840E}"/>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0" y="6350000"/>
            <a:ext cx="12192000" cy="508000"/>
          </a:xfrm>
          <a:prstGeom prst="rect">
            <a:avLst/>
          </a:prstGeom>
        </p:spPr>
      </p:pic>
      <p:sp>
        <p:nvSpPr>
          <p:cNvPr id="9" name="TextBox 8">
            <a:extLst>
              <a:ext uri="{FF2B5EF4-FFF2-40B4-BE49-F238E27FC236}">
                <a16:creationId xmlns:a16="http://schemas.microsoft.com/office/drawing/2014/main" id="{AE433580-A182-6046-B5AF-CA554A5F25C2}"/>
              </a:ext>
            </a:extLst>
          </p:cNvPr>
          <p:cNvSpPr txBox="1"/>
          <p:nvPr userDrawn="1"/>
        </p:nvSpPr>
        <p:spPr>
          <a:xfrm>
            <a:off x="8448260" y="6492875"/>
            <a:ext cx="3666966" cy="307777"/>
          </a:xfrm>
          <a:prstGeom prst="rect">
            <a:avLst/>
          </a:prstGeom>
          <a:noFill/>
        </p:spPr>
        <p:txBody>
          <a:bodyPr wrap="none" rtlCol="0">
            <a:spAutoFit/>
          </a:bodyPr>
          <a:lstStyle/>
          <a:p>
            <a:r>
              <a:rPr lang="en-US" sz="1400" dirty="0">
                <a:solidFill>
                  <a:schemeClr val="bg1"/>
                </a:solidFill>
              </a:rPr>
              <a:t>Office of Biological and Environmental Research</a:t>
            </a:r>
          </a:p>
        </p:txBody>
      </p:sp>
    </p:spTree>
    <p:extLst>
      <p:ext uri="{BB962C8B-B14F-4D97-AF65-F5344CB8AC3E}">
        <p14:creationId xmlns:p14="http://schemas.microsoft.com/office/powerpoint/2010/main" val="15016128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C40158-55C7-5D4F-ACF0-6DEFD847233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44A1F77-661B-F24E-862F-17B5388ADB9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5B802C4-922C-F54A-BB36-5DDAE1BE62D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8" name="Picture 7">
            <a:extLst>
              <a:ext uri="{FF2B5EF4-FFF2-40B4-BE49-F238E27FC236}">
                <a16:creationId xmlns:a16="http://schemas.microsoft.com/office/drawing/2014/main" id="{8CDB8D08-D012-9445-BD93-BAE282EEC64E}"/>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0" y="6350000"/>
            <a:ext cx="12192000" cy="508000"/>
          </a:xfrm>
          <a:prstGeom prst="rect">
            <a:avLst/>
          </a:prstGeom>
        </p:spPr>
      </p:pic>
      <p:sp>
        <p:nvSpPr>
          <p:cNvPr id="9" name="TextBox 8">
            <a:extLst>
              <a:ext uri="{FF2B5EF4-FFF2-40B4-BE49-F238E27FC236}">
                <a16:creationId xmlns:a16="http://schemas.microsoft.com/office/drawing/2014/main" id="{472874DD-72E0-8440-9479-48CA7A81328F}"/>
              </a:ext>
            </a:extLst>
          </p:cNvPr>
          <p:cNvSpPr txBox="1"/>
          <p:nvPr userDrawn="1"/>
        </p:nvSpPr>
        <p:spPr>
          <a:xfrm>
            <a:off x="8448260" y="6492875"/>
            <a:ext cx="3666966" cy="307777"/>
          </a:xfrm>
          <a:prstGeom prst="rect">
            <a:avLst/>
          </a:prstGeom>
          <a:noFill/>
        </p:spPr>
        <p:txBody>
          <a:bodyPr wrap="none" rtlCol="0">
            <a:spAutoFit/>
          </a:bodyPr>
          <a:lstStyle/>
          <a:p>
            <a:r>
              <a:rPr lang="en-US" sz="1400" dirty="0">
                <a:solidFill>
                  <a:schemeClr val="bg1"/>
                </a:solidFill>
              </a:rPr>
              <a:t>Office of Biological and Environmental Research</a:t>
            </a:r>
          </a:p>
        </p:txBody>
      </p:sp>
    </p:spTree>
    <p:extLst>
      <p:ext uri="{BB962C8B-B14F-4D97-AF65-F5344CB8AC3E}">
        <p14:creationId xmlns:p14="http://schemas.microsoft.com/office/powerpoint/2010/main" val="26673134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DD6146-7C3F-8742-8CE9-D39F8FC4DE7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E1735CC-C3BA-1F48-8952-20C876A02BB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426A4CA-9A26-D14F-981F-2B8CC2EB8AB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0E25E9D-A475-F445-999C-C6F286A9490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7DB8B70-0A7F-234C-AF9B-E193A91DDC4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0" name="Picture 9">
            <a:extLst>
              <a:ext uri="{FF2B5EF4-FFF2-40B4-BE49-F238E27FC236}">
                <a16:creationId xmlns:a16="http://schemas.microsoft.com/office/drawing/2014/main" id="{C3336532-633F-8D46-AF65-65AB43946B16}"/>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0" y="6350000"/>
            <a:ext cx="12192000" cy="508000"/>
          </a:xfrm>
          <a:prstGeom prst="rect">
            <a:avLst/>
          </a:prstGeom>
        </p:spPr>
      </p:pic>
      <p:sp>
        <p:nvSpPr>
          <p:cNvPr id="11" name="TextBox 10">
            <a:extLst>
              <a:ext uri="{FF2B5EF4-FFF2-40B4-BE49-F238E27FC236}">
                <a16:creationId xmlns:a16="http://schemas.microsoft.com/office/drawing/2014/main" id="{495B24A5-BDED-4A4E-9507-C7D9E16AF801}"/>
              </a:ext>
            </a:extLst>
          </p:cNvPr>
          <p:cNvSpPr txBox="1"/>
          <p:nvPr userDrawn="1"/>
        </p:nvSpPr>
        <p:spPr>
          <a:xfrm>
            <a:off x="8448260" y="6492875"/>
            <a:ext cx="3666966" cy="307777"/>
          </a:xfrm>
          <a:prstGeom prst="rect">
            <a:avLst/>
          </a:prstGeom>
          <a:noFill/>
        </p:spPr>
        <p:txBody>
          <a:bodyPr wrap="none" rtlCol="0">
            <a:spAutoFit/>
          </a:bodyPr>
          <a:lstStyle/>
          <a:p>
            <a:r>
              <a:rPr lang="en-US" sz="1400" dirty="0">
                <a:solidFill>
                  <a:schemeClr val="bg1"/>
                </a:solidFill>
              </a:rPr>
              <a:t>Office of Biological and Environmental Research</a:t>
            </a:r>
          </a:p>
        </p:txBody>
      </p:sp>
    </p:spTree>
    <p:extLst>
      <p:ext uri="{BB962C8B-B14F-4D97-AF65-F5344CB8AC3E}">
        <p14:creationId xmlns:p14="http://schemas.microsoft.com/office/powerpoint/2010/main" val="19578701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DC6F89-CF9A-9048-9B16-A05965ADE3CE}"/>
              </a:ext>
            </a:extLst>
          </p:cNvPr>
          <p:cNvSpPr>
            <a:spLocks noGrp="1"/>
          </p:cNvSpPr>
          <p:nvPr>
            <p:ph type="title"/>
          </p:nvPr>
        </p:nvSpPr>
        <p:spPr/>
        <p:txBody>
          <a:bodyPr/>
          <a:lstStyle/>
          <a:p>
            <a:r>
              <a:rPr lang="en-US"/>
              <a:t>Click to edit Master title style</a:t>
            </a:r>
          </a:p>
        </p:txBody>
      </p:sp>
      <p:pic>
        <p:nvPicPr>
          <p:cNvPr id="6" name="Picture 5">
            <a:extLst>
              <a:ext uri="{FF2B5EF4-FFF2-40B4-BE49-F238E27FC236}">
                <a16:creationId xmlns:a16="http://schemas.microsoft.com/office/drawing/2014/main" id="{3CE3EEC7-090F-3345-B692-F75D335F68FA}"/>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0" y="6350000"/>
            <a:ext cx="12192000" cy="508000"/>
          </a:xfrm>
          <a:prstGeom prst="rect">
            <a:avLst/>
          </a:prstGeom>
        </p:spPr>
      </p:pic>
      <p:sp>
        <p:nvSpPr>
          <p:cNvPr id="7" name="TextBox 6">
            <a:extLst>
              <a:ext uri="{FF2B5EF4-FFF2-40B4-BE49-F238E27FC236}">
                <a16:creationId xmlns:a16="http://schemas.microsoft.com/office/drawing/2014/main" id="{03C87452-0A34-9B42-88FE-1CB849EA55F9}"/>
              </a:ext>
            </a:extLst>
          </p:cNvPr>
          <p:cNvSpPr txBox="1"/>
          <p:nvPr userDrawn="1"/>
        </p:nvSpPr>
        <p:spPr>
          <a:xfrm>
            <a:off x="8448260" y="6492875"/>
            <a:ext cx="3666966" cy="307777"/>
          </a:xfrm>
          <a:prstGeom prst="rect">
            <a:avLst/>
          </a:prstGeom>
          <a:noFill/>
        </p:spPr>
        <p:txBody>
          <a:bodyPr wrap="none" rtlCol="0">
            <a:spAutoFit/>
          </a:bodyPr>
          <a:lstStyle/>
          <a:p>
            <a:r>
              <a:rPr lang="en-US" sz="1400" dirty="0">
                <a:solidFill>
                  <a:schemeClr val="bg1"/>
                </a:solidFill>
              </a:rPr>
              <a:t>Office of Biological and Environmental Research</a:t>
            </a:r>
          </a:p>
        </p:txBody>
      </p:sp>
    </p:spTree>
    <p:extLst>
      <p:ext uri="{BB962C8B-B14F-4D97-AF65-F5344CB8AC3E}">
        <p14:creationId xmlns:p14="http://schemas.microsoft.com/office/powerpoint/2010/main" val="9792045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9ED39EC1-395D-7C4A-8B9A-87E03797C8DB}"/>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0" y="6350000"/>
            <a:ext cx="12192000" cy="508000"/>
          </a:xfrm>
          <a:prstGeom prst="rect">
            <a:avLst/>
          </a:prstGeom>
        </p:spPr>
      </p:pic>
      <p:sp>
        <p:nvSpPr>
          <p:cNvPr id="6" name="TextBox 5">
            <a:extLst>
              <a:ext uri="{FF2B5EF4-FFF2-40B4-BE49-F238E27FC236}">
                <a16:creationId xmlns:a16="http://schemas.microsoft.com/office/drawing/2014/main" id="{39D14FA4-C5F4-284C-A40D-AD005531144A}"/>
              </a:ext>
            </a:extLst>
          </p:cNvPr>
          <p:cNvSpPr txBox="1"/>
          <p:nvPr userDrawn="1"/>
        </p:nvSpPr>
        <p:spPr>
          <a:xfrm>
            <a:off x="8448260" y="6492875"/>
            <a:ext cx="3666966" cy="307777"/>
          </a:xfrm>
          <a:prstGeom prst="rect">
            <a:avLst/>
          </a:prstGeom>
          <a:noFill/>
        </p:spPr>
        <p:txBody>
          <a:bodyPr wrap="none" rtlCol="0">
            <a:spAutoFit/>
          </a:bodyPr>
          <a:lstStyle/>
          <a:p>
            <a:r>
              <a:rPr lang="en-US" sz="1400" dirty="0">
                <a:solidFill>
                  <a:schemeClr val="bg1"/>
                </a:solidFill>
              </a:rPr>
              <a:t>Office of Biological and Environmental Research</a:t>
            </a:r>
          </a:p>
        </p:txBody>
      </p:sp>
    </p:spTree>
    <p:extLst>
      <p:ext uri="{BB962C8B-B14F-4D97-AF65-F5344CB8AC3E}">
        <p14:creationId xmlns:p14="http://schemas.microsoft.com/office/powerpoint/2010/main" val="11614536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9541BC-E281-C74A-B479-3FEE55BBCEB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E78FC01-D6A3-964D-B39F-F8726E8C093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E03C53A-163A-C343-A952-48E91A852A0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pic>
        <p:nvPicPr>
          <p:cNvPr id="8" name="Picture 7">
            <a:extLst>
              <a:ext uri="{FF2B5EF4-FFF2-40B4-BE49-F238E27FC236}">
                <a16:creationId xmlns:a16="http://schemas.microsoft.com/office/drawing/2014/main" id="{19853A3B-4C40-7949-A53F-2BCD70C981D7}"/>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0" y="6350000"/>
            <a:ext cx="12192000" cy="508000"/>
          </a:xfrm>
          <a:prstGeom prst="rect">
            <a:avLst/>
          </a:prstGeom>
        </p:spPr>
      </p:pic>
      <p:sp>
        <p:nvSpPr>
          <p:cNvPr id="9" name="TextBox 8">
            <a:extLst>
              <a:ext uri="{FF2B5EF4-FFF2-40B4-BE49-F238E27FC236}">
                <a16:creationId xmlns:a16="http://schemas.microsoft.com/office/drawing/2014/main" id="{0B25D9D9-9D88-AD41-ABA4-166842B9A83E}"/>
              </a:ext>
            </a:extLst>
          </p:cNvPr>
          <p:cNvSpPr txBox="1"/>
          <p:nvPr userDrawn="1"/>
        </p:nvSpPr>
        <p:spPr>
          <a:xfrm>
            <a:off x="8448260" y="6492875"/>
            <a:ext cx="3666966" cy="307777"/>
          </a:xfrm>
          <a:prstGeom prst="rect">
            <a:avLst/>
          </a:prstGeom>
          <a:noFill/>
        </p:spPr>
        <p:txBody>
          <a:bodyPr wrap="none" rtlCol="0">
            <a:spAutoFit/>
          </a:bodyPr>
          <a:lstStyle/>
          <a:p>
            <a:r>
              <a:rPr lang="en-US" sz="1400" dirty="0">
                <a:solidFill>
                  <a:schemeClr val="bg1"/>
                </a:solidFill>
              </a:rPr>
              <a:t>Office of Biological and Environmental Research</a:t>
            </a:r>
          </a:p>
        </p:txBody>
      </p:sp>
    </p:spTree>
    <p:extLst>
      <p:ext uri="{BB962C8B-B14F-4D97-AF65-F5344CB8AC3E}">
        <p14:creationId xmlns:p14="http://schemas.microsoft.com/office/powerpoint/2010/main" val="18596574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E6BBF9-95C8-7D47-9BCF-32BB79F3398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C3B3A42-EDCD-D544-AEDD-061E5BA1EC0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3D34EADF-45C6-A649-9A26-2957005201F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pic>
        <p:nvPicPr>
          <p:cNvPr id="8" name="Picture 7">
            <a:extLst>
              <a:ext uri="{FF2B5EF4-FFF2-40B4-BE49-F238E27FC236}">
                <a16:creationId xmlns:a16="http://schemas.microsoft.com/office/drawing/2014/main" id="{57FC6680-2A5B-A44B-923C-2F9BDC547ED8}"/>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0" y="6350000"/>
            <a:ext cx="12192000" cy="508000"/>
          </a:xfrm>
          <a:prstGeom prst="rect">
            <a:avLst/>
          </a:prstGeom>
        </p:spPr>
      </p:pic>
      <p:sp>
        <p:nvSpPr>
          <p:cNvPr id="9" name="TextBox 8">
            <a:extLst>
              <a:ext uri="{FF2B5EF4-FFF2-40B4-BE49-F238E27FC236}">
                <a16:creationId xmlns:a16="http://schemas.microsoft.com/office/drawing/2014/main" id="{DFB18BCF-8023-1845-B5BB-3682630D6023}"/>
              </a:ext>
            </a:extLst>
          </p:cNvPr>
          <p:cNvSpPr txBox="1"/>
          <p:nvPr userDrawn="1"/>
        </p:nvSpPr>
        <p:spPr>
          <a:xfrm>
            <a:off x="8448260" y="6492875"/>
            <a:ext cx="3666966" cy="307777"/>
          </a:xfrm>
          <a:prstGeom prst="rect">
            <a:avLst/>
          </a:prstGeom>
          <a:noFill/>
        </p:spPr>
        <p:txBody>
          <a:bodyPr wrap="none" rtlCol="0">
            <a:spAutoFit/>
          </a:bodyPr>
          <a:lstStyle/>
          <a:p>
            <a:r>
              <a:rPr lang="en-US" sz="1400" dirty="0">
                <a:solidFill>
                  <a:schemeClr val="bg1"/>
                </a:solidFill>
              </a:rPr>
              <a:t>Office of Biological and Environmental Research</a:t>
            </a:r>
          </a:p>
        </p:txBody>
      </p:sp>
    </p:spTree>
    <p:extLst>
      <p:ext uri="{BB962C8B-B14F-4D97-AF65-F5344CB8AC3E}">
        <p14:creationId xmlns:p14="http://schemas.microsoft.com/office/powerpoint/2010/main" val="11217469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FF62308-208A-864E-9302-B432B79D913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AFC5FE6-1A03-0D46-AE7D-4D087C60ED8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85AF269-9E3A-7948-AC05-C280B8EC31D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7EE2ED-5802-A842-9A3B-98E12D171BB4}" type="datetimeFigureOut">
              <a:rPr lang="en-US" smtClean="0"/>
              <a:t>7/7/23</a:t>
            </a:fld>
            <a:endParaRPr lang="en-US"/>
          </a:p>
        </p:txBody>
      </p:sp>
      <p:sp>
        <p:nvSpPr>
          <p:cNvPr id="5" name="Footer Placeholder 4">
            <a:extLst>
              <a:ext uri="{FF2B5EF4-FFF2-40B4-BE49-F238E27FC236}">
                <a16:creationId xmlns:a16="http://schemas.microsoft.com/office/drawing/2014/main" id="{402643C3-40AF-0343-8E78-0EEE03FF797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F643D55-BA74-B24E-AD8C-B7C17FCE5A3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577F7A-9E1F-EB4D-B507-2E289D7DA651}" type="slidenum">
              <a:rPr lang="en-US" smtClean="0"/>
              <a:t>‹#›</a:t>
            </a:fld>
            <a:endParaRPr lang="en-US"/>
          </a:p>
        </p:txBody>
      </p:sp>
    </p:spTree>
    <p:extLst>
      <p:ext uri="{BB962C8B-B14F-4D97-AF65-F5344CB8AC3E}">
        <p14:creationId xmlns:p14="http://schemas.microsoft.com/office/powerpoint/2010/main" val="32509560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doi.org/10.1111/gcbb.13053" TargetMode="External"/><Relationship Id="rId2" Type="http://schemas.openxmlformats.org/officeDocument/2006/relationships/hyperlink" Target="https://www.osti.gov/pages/biblio/1963513-pest-suppression-potential-varies-across-bioenergy-cropping-systems" TargetMode="External"/><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2B1AF7-DF86-49FE-9909-6FF38472B917}"/>
              </a:ext>
            </a:extLst>
          </p:cNvPr>
          <p:cNvSpPr>
            <a:spLocks noGrp="1"/>
          </p:cNvSpPr>
          <p:nvPr>
            <p:ph type="title"/>
          </p:nvPr>
        </p:nvSpPr>
        <p:spPr>
          <a:xfrm>
            <a:off x="2293530" y="157176"/>
            <a:ext cx="9037828" cy="1320727"/>
          </a:xfrm>
        </p:spPr>
        <p:txBody>
          <a:bodyPr>
            <a:noAutofit/>
          </a:bodyPr>
          <a:lstStyle/>
          <a:p>
            <a:pPr algn="ctr"/>
            <a:r>
              <a:rPr lang="en-US" sz="3600" b="1" i="1" u="none" strike="noStrike" dirty="0">
                <a:solidFill>
                  <a:srgbClr val="39738A"/>
                </a:solidFill>
                <a:effectLst/>
                <a:latin typeface="Times New Roman" panose="02020603050405020304" pitchFamily="18" charset="0"/>
                <a:cs typeface="Times New Roman" panose="02020603050405020304" pitchFamily="18" charset="0"/>
              </a:rPr>
              <a:t>Perennial crops promote natural pest control</a:t>
            </a:r>
            <a:endParaRPr lang="en-US" sz="3600" dirty="0">
              <a:solidFill>
                <a:srgbClr val="39738A"/>
              </a:solidFill>
              <a:latin typeface="Times New Roman" panose="02020603050405020304" pitchFamily="18" charset="0"/>
              <a:cs typeface="Times New Roman" panose="02020603050405020304" pitchFamily="18" charset="0"/>
            </a:endParaRPr>
          </a:p>
        </p:txBody>
      </p:sp>
      <p:sp>
        <p:nvSpPr>
          <p:cNvPr id="4" name="Rectangle 3">
            <a:extLst>
              <a:ext uri="{FF2B5EF4-FFF2-40B4-BE49-F238E27FC236}">
                <a16:creationId xmlns:a16="http://schemas.microsoft.com/office/drawing/2014/main" id="{612DB0A2-DAD3-49CF-B312-A85660B41DDD}"/>
              </a:ext>
            </a:extLst>
          </p:cNvPr>
          <p:cNvSpPr/>
          <p:nvPr/>
        </p:nvSpPr>
        <p:spPr>
          <a:xfrm>
            <a:off x="566378" y="1477903"/>
            <a:ext cx="7663222" cy="646331"/>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b="1" i="1" dirty="0">
                <a:solidFill>
                  <a:srgbClr val="39738A"/>
                </a:solidFill>
                <a:latin typeface="Times New Roman" panose="02020603050405020304" pitchFamily="18" charset="0"/>
                <a:cs typeface="Times New Roman" panose="02020603050405020304" pitchFamily="18" charset="0"/>
              </a:rPr>
              <a:t>Background/Objective</a:t>
            </a:r>
          </a:p>
          <a:p>
            <a:pPr marL="285750" indent="-285750" eaLnBrk="1" hangingPunct="1">
              <a:spcBef>
                <a:spcPts val="0"/>
              </a:spcBef>
              <a:buClr>
                <a:srgbClr val="1A8109"/>
              </a:buClr>
              <a:buFont typeface="Arial" panose="020B0604020202020204" pitchFamily="34" charset="0"/>
              <a:buChar char="•"/>
              <a:defRPr/>
            </a:pPr>
            <a:r>
              <a:rPr lang="en-US" altLang="en-US" sz="1800" dirty="0">
                <a:solidFill>
                  <a:prstClr val="black"/>
                </a:solidFill>
                <a:latin typeface="Times New Roman" panose="02020603050405020304" pitchFamily="18" charset="0"/>
                <a:cs typeface="Times New Roman" panose="02020603050405020304" pitchFamily="18" charset="0"/>
              </a:rPr>
              <a:t>Evaluate natural pest control of herbivores in energy cropping systems</a:t>
            </a:r>
          </a:p>
        </p:txBody>
      </p:sp>
      <p:sp>
        <p:nvSpPr>
          <p:cNvPr id="5" name="Rectangle 4">
            <a:extLst>
              <a:ext uri="{FF2B5EF4-FFF2-40B4-BE49-F238E27FC236}">
                <a16:creationId xmlns:a16="http://schemas.microsoft.com/office/drawing/2014/main" id="{54D190A9-CEC3-497F-8BC5-FC892E2EFC30}"/>
              </a:ext>
            </a:extLst>
          </p:cNvPr>
          <p:cNvSpPr/>
          <p:nvPr/>
        </p:nvSpPr>
        <p:spPr>
          <a:xfrm>
            <a:off x="524466" y="2262620"/>
            <a:ext cx="7147623" cy="1200329"/>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b="1" i="1" dirty="0">
                <a:solidFill>
                  <a:srgbClr val="39738A"/>
                </a:solidFill>
                <a:latin typeface="Times New Roman" panose="02020603050405020304" pitchFamily="18" charset="0"/>
                <a:cs typeface="Times New Roman" panose="02020603050405020304" pitchFamily="18" charset="0"/>
              </a:rPr>
              <a:t>Approach</a:t>
            </a:r>
          </a:p>
          <a:p>
            <a:pPr marL="285750" indent="-285750" eaLnBrk="1" hangingPunct="1">
              <a:spcBef>
                <a:spcPts val="0"/>
              </a:spcBef>
              <a:buClr>
                <a:srgbClr val="1A8109"/>
              </a:buClr>
              <a:buFont typeface="Arial" panose="020B0604020202020204" pitchFamily="34" charset="0"/>
              <a:buChar char="•"/>
              <a:defRPr/>
            </a:pPr>
            <a:r>
              <a:rPr lang="en-US" altLang="en-US" dirty="0">
                <a:solidFill>
                  <a:prstClr val="black"/>
                </a:solidFill>
                <a:latin typeface="Times New Roman" panose="02020603050405020304" pitchFamily="18" charset="0"/>
                <a:cs typeface="Times New Roman" panose="02020603050405020304" pitchFamily="18" charset="0"/>
              </a:rPr>
              <a:t>Placed plasticine “caterpillars” in 10 cropping systems, including </a:t>
            </a:r>
            <a:r>
              <a:rPr lang="en-US" altLang="en-US" sz="1800" dirty="0">
                <a:solidFill>
                  <a:prstClr val="black"/>
                </a:solidFill>
                <a:latin typeface="Times New Roman" panose="02020603050405020304" pitchFamily="18" charset="0"/>
                <a:cs typeface="Times New Roman" panose="02020603050405020304" pitchFamily="18" charset="0"/>
              </a:rPr>
              <a:t>annual row crops like corn and sorghum as well as perennial grasses and poplar trees to record imprints from attacks. </a:t>
            </a:r>
          </a:p>
        </p:txBody>
      </p:sp>
      <p:sp>
        <p:nvSpPr>
          <p:cNvPr id="6" name="Rectangle 5">
            <a:extLst>
              <a:ext uri="{FF2B5EF4-FFF2-40B4-BE49-F238E27FC236}">
                <a16:creationId xmlns:a16="http://schemas.microsoft.com/office/drawing/2014/main" id="{7AF04130-4C66-4CFA-9CC2-29F70591C5C0}"/>
              </a:ext>
            </a:extLst>
          </p:cNvPr>
          <p:cNvSpPr/>
          <p:nvPr/>
        </p:nvSpPr>
        <p:spPr>
          <a:xfrm>
            <a:off x="566378" y="3606210"/>
            <a:ext cx="11059244" cy="1200329"/>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b="1" i="1" dirty="0">
                <a:solidFill>
                  <a:srgbClr val="39738A"/>
                </a:solidFill>
                <a:latin typeface="Times New Roman" panose="02020603050405020304" pitchFamily="18" charset="0"/>
                <a:cs typeface="Times New Roman" panose="02020603050405020304" pitchFamily="18" charset="0"/>
              </a:rPr>
              <a:t>Results</a:t>
            </a:r>
          </a:p>
          <a:p>
            <a:pPr marL="285750" indent="-285750" eaLnBrk="1" hangingPunct="1">
              <a:spcBef>
                <a:spcPts val="0"/>
              </a:spcBef>
              <a:buClr>
                <a:srgbClr val="1A8109"/>
              </a:buClr>
              <a:buFont typeface="Arial" panose="020B0604020202020204" pitchFamily="34" charset="0"/>
              <a:buChar char="•"/>
              <a:defRPr/>
            </a:pPr>
            <a:r>
              <a:rPr lang="en-US" altLang="en-US" sz="1800" dirty="0">
                <a:solidFill>
                  <a:prstClr val="black"/>
                </a:solidFill>
                <a:latin typeface="Times New Roman" panose="02020603050405020304" pitchFamily="18" charset="0"/>
                <a:cs typeface="Times New Roman" panose="02020603050405020304" pitchFamily="18" charset="0"/>
              </a:rPr>
              <a:t>In general predators were more likely to attack herbivores in perennial systems. In annual crop systems, birds and small mammals carried out nearly all the attacks, especially during the early growing season</a:t>
            </a:r>
            <a:r>
              <a:rPr lang="en-US" altLang="en-US" dirty="0">
                <a:solidFill>
                  <a:prstClr val="black"/>
                </a:solidFill>
                <a:latin typeface="Times New Roman" panose="02020603050405020304" pitchFamily="18" charset="0"/>
                <a:cs typeface="Times New Roman" panose="02020603050405020304" pitchFamily="18" charset="0"/>
              </a:rPr>
              <a:t>. By late summer, there were almost no attacks in the canopies of annual crops, while insects remained active in perennial canopies.</a:t>
            </a:r>
            <a:endParaRPr lang="en-US" altLang="en-US" sz="1800" dirty="0">
              <a:solidFill>
                <a:prstClr val="black"/>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6D3F40D6-C504-48B5-940D-05176302F436}"/>
              </a:ext>
            </a:extLst>
          </p:cNvPr>
          <p:cNvSpPr txBox="1"/>
          <p:nvPr/>
        </p:nvSpPr>
        <p:spPr>
          <a:xfrm>
            <a:off x="571293" y="4884184"/>
            <a:ext cx="11059244" cy="923330"/>
          </a:xfrm>
          <a:prstGeom prst="rect">
            <a:avLst/>
          </a:prstGeom>
          <a:noFill/>
        </p:spPr>
        <p:txBody>
          <a:bodyPr wrap="square">
            <a:spAutoFit/>
          </a:bodyPr>
          <a:lstStyle/>
          <a:p>
            <a:r>
              <a:rPr lang="en-US" b="1" i="1" dirty="0">
                <a:solidFill>
                  <a:srgbClr val="39738A"/>
                </a:solidFill>
                <a:latin typeface="Times New Roman" panose="02020603050405020304" pitchFamily="18" charset="0"/>
                <a:cs typeface="Times New Roman" panose="02020603050405020304" pitchFamily="18" charset="0"/>
              </a:rPr>
              <a:t>Significance/Impacts</a:t>
            </a:r>
          </a:p>
          <a:p>
            <a:pPr marL="285750" indent="-285750" eaLnBrk="1" hangingPunct="1">
              <a:spcBef>
                <a:spcPts val="0"/>
              </a:spcBef>
              <a:buClr>
                <a:srgbClr val="1A8109"/>
              </a:buClr>
              <a:buFont typeface="Arial" panose="020B0604020202020204" pitchFamily="34" charset="0"/>
              <a:buChar char="•"/>
              <a:defRPr/>
            </a:pPr>
            <a:r>
              <a:rPr lang="en-US" altLang="en-US" sz="1800" dirty="0">
                <a:solidFill>
                  <a:prstClr val="black"/>
                </a:solidFill>
                <a:latin typeface="Times New Roman" panose="02020603050405020304" pitchFamily="18" charset="0"/>
                <a:cs typeface="Times New Roman" panose="02020603050405020304" pitchFamily="18" charset="0"/>
              </a:rPr>
              <a:t>Nearly all plans for slowing climate change require expanded use of bioenergy. The type of plants and how they are placed on the landscape will affect natural pest control.</a:t>
            </a:r>
          </a:p>
        </p:txBody>
      </p:sp>
      <p:sp>
        <p:nvSpPr>
          <p:cNvPr id="8" name="TextBox 7">
            <a:extLst>
              <a:ext uri="{FF2B5EF4-FFF2-40B4-BE49-F238E27FC236}">
                <a16:creationId xmlns:a16="http://schemas.microsoft.com/office/drawing/2014/main" id="{97A0C15D-2FC9-4386-93BE-33CA9695C815}"/>
              </a:ext>
            </a:extLst>
          </p:cNvPr>
          <p:cNvSpPr txBox="1"/>
          <p:nvPr/>
        </p:nvSpPr>
        <p:spPr>
          <a:xfrm>
            <a:off x="450172" y="257066"/>
            <a:ext cx="1415772" cy="338554"/>
          </a:xfrm>
          <a:prstGeom prst="rect">
            <a:avLst/>
          </a:prstGeom>
          <a:noFill/>
        </p:spPr>
        <p:txBody>
          <a:bodyPr wrap="none" rtlCol="0">
            <a:spAutoFit/>
          </a:bodyPr>
          <a:lstStyle/>
          <a:p>
            <a:r>
              <a:rPr lang="en-US" sz="1600" dirty="0">
                <a:latin typeface="Times New Roman" panose="02020603050405020304" pitchFamily="18" charset="0"/>
                <a:cs typeface="Times New Roman" panose="02020603050405020304" pitchFamily="18" charset="0"/>
              </a:rPr>
              <a:t>BRC logo here</a:t>
            </a:r>
          </a:p>
        </p:txBody>
      </p:sp>
      <p:sp>
        <p:nvSpPr>
          <p:cNvPr id="9" name="TextBox 8">
            <a:extLst>
              <a:ext uri="{FF2B5EF4-FFF2-40B4-BE49-F238E27FC236}">
                <a16:creationId xmlns:a16="http://schemas.microsoft.com/office/drawing/2014/main" id="{7B884A01-B79D-460E-AE97-39515D516B31}"/>
              </a:ext>
            </a:extLst>
          </p:cNvPr>
          <p:cNvSpPr txBox="1"/>
          <p:nvPr/>
        </p:nvSpPr>
        <p:spPr>
          <a:xfrm>
            <a:off x="803402" y="6042294"/>
            <a:ext cx="10409290" cy="246221"/>
          </a:xfrm>
          <a:prstGeom prst="rect">
            <a:avLst/>
          </a:prstGeom>
          <a:solidFill>
            <a:schemeClr val="bg1"/>
          </a:solidFill>
        </p:spPr>
        <p:txBody>
          <a:bodyPr wrap="square" rtlCol="0">
            <a:spAutoFit/>
          </a:bodyPr>
          <a:lstStyle/>
          <a:p>
            <a:pPr rtl="0">
              <a:spcBef>
                <a:spcPts val="0"/>
              </a:spcBef>
              <a:spcAft>
                <a:spcPts val="600"/>
              </a:spcAft>
            </a:pPr>
            <a:r>
              <a:rPr lang="en-US" sz="1000" b="0" i="0" u="none" strike="noStrike" dirty="0" err="1">
                <a:solidFill>
                  <a:srgbClr val="000000"/>
                </a:solidFill>
                <a:effectLst/>
                <a:latin typeface="Calibri" panose="020F0502020204030204" pitchFamily="34" charset="0"/>
              </a:rPr>
              <a:t>Haan</a:t>
            </a:r>
            <a:r>
              <a:rPr lang="en-US" sz="1000" b="0" i="0" u="none" strike="noStrike" dirty="0">
                <a:solidFill>
                  <a:srgbClr val="000000"/>
                </a:solidFill>
                <a:effectLst/>
                <a:latin typeface="Calibri" panose="020F0502020204030204" pitchFamily="34" charset="0"/>
              </a:rPr>
              <a:t>, N. L., &amp; Landis, D. A., </a:t>
            </a:r>
            <a:r>
              <a:rPr lang="en-US" sz="1000" b="0" i="0" u="sng" strike="noStrike" dirty="0">
                <a:solidFill>
                  <a:srgbClr val="1155CC"/>
                </a:solidFill>
                <a:effectLst/>
                <a:latin typeface="Calibri" panose="020F0502020204030204" pitchFamily="34" charset="0"/>
                <a:hlinkClick r:id="rId2"/>
              </a:rPr>
              <a:t>Pest suppression potential varies across 10 bioenergy cropping systems</a:t>
            </a:r>
            <a:r>
              <a:rPr lang="en-US" sz="1000" b="0" i="0" u="none" strike="noStrike" dirty="0">
                <a:solidFill>
                  <a:srgbClr val="000000"/>
                </a:solidFill>
                <a:effectLst/>
                <a:latin typeface="Calibri" panose="020F0502020204030204" pitchFamily="34" charset="0"/>
              </a:rPr>
              <a:t>, </a:t>
            </a:r>
            <a:r>
              <a:rPr lang="en-US" sz="1000" b="0" i="1" u="none" strike="noStrike" dirty="0">
                <a:solidFill>
                  <a:srgbClr val="000000"/>
                </a:solidFill>
                <a:effectLst/>
                <a:latin typeface="Calibri" panose="020F0502020204030204" pitchFamily="34" charset="0"/>
              </a:rPr>
              <a:t>GCB Bioenergy</a:t>
            </a:r>
            <a:r>
              <a:rPr lang="en-US" sz="1000" b="0" i="0" u="none" strike="noStrike" dirty="0">
                <a:solidFill>
                  <a:srgbClr val="000000"/>
                </a:solidFill>
                <a:effectLst/>
                <a:latin typeface="Calibri" panose="020F0502020204030204" pitchFamily="34" charset="0"/>
              </a:rPr>
              <a:t>, </a:t>
            </a:r>
            <a:r>
              <a:rPr lang="en-US" sz="1000" b="1" i="0" u="none" strike="noStrike" dirty="0">
                <a:solidFill>
                  <a:srgbClr val="000000"/>
                </a:solidFill>
                <a:effectLst/>
                <a:latin typeface="Calibri" panose="020F0502020204030204" pitchFamily="34" charset="0"/>
              </a:rPr>
              <a:t>15</a:t>
            </a:r>
            <a:r>
              <a:rPr lang="en-US" sz="1000" b="0" i="0" u="none" strike="noStrike" dirty="0">
                <a:solidFill>
                  <a:srgbClr val="000000"/>
                </a:solidFill>
                <a:effectLst/>
                <a:latin typeface="Calibri" panose="020F0502020204030204" pitchFamily="34" charset="0"/>
              </a:rPr>
              <a:t>, 765– 775 (2023). [DOI:</a:t>
            </a:r>
            <a:r>
              <a:rPr lang="en-US" sz="1000" b="0" i="0" u="sng" strike="noStrike" dirty="0">
                <a:solidFill>
                  <a:srgbClr val="1155CC"/>
                </a:solidFill>
                <a:effectLst/>
                <a:latin typeface="Calibri" panose="020F0502020204030204" pitchFamily="34" charset="0"/>
                <a:hlinkClick r:id="rId3"/>
              </a:rPr>
              <a:t>10.1111/gcbb.13053</a:t>
            </a:r>
            <a:r>
              <a:rPr lang="en-US" sz="1000" b="0" i="0" u="none" strike="noStrike" dirty="0">
                <a:solidFill>
                  <a:srgbClr val="000000"/>
                </a:solidFill>
                <a:effectLst/>
                <a:latin typeface="Calibri" panose="020F0502020204030204" pitchFamily="34" charset="0"/>
              </a:rPr>
              <a:t>]</a:t>
            </a:r>
            <a:endParaRPr lang="en-US" sz="1000" b="0" dirty="0">
              <a:effectLst/>
              <a:latin typeface="Times New Roman" panose="02020603050405020304" pitchFamily="18" charset="0"/>
              <a:cs typeface="Times New Roman" panose="02020603050405020304" pitchFamily="18" charset="0"/>
            </a:endParaRPr>
          </a:p>
        </p:txBody>
      </p:sp>
      <p:pic>
        <p:nvPicPr>
          <p:cNvPr id="3" name="Picture 2">
            <a:extLst>
              <a:ext uri="{FF2B5EF4-FFF2-40B4-BE49-F238E27FC236}">
                <a16:creationId xmlns:a16="http://schemas.microsoft.com/office/drawing/2014/main" id="{D180E69A-17CD-4055-07F5-4EC2C452E0B2}"/>
              </a:ext>
            </a:extLst>
          </p:cNvPr>
          <p:cNvPicPr>
            <a:picLocks noChangeAspect="1" noChangeArrowheads="1"/>
          </p:cNvPicPr>
          <p:nvPr/>
        </p:nvPicPr>
        <p:blipFill>
          <a:blip r:embed="rId4" cstate="print"/>
          <a:srcRect/>
          <a:stretch>
            <a:fillRect/>
          </a:stretch>
        </p:blipFill>
        <p:spPr bwMode="auto">
          <a:xfrm>
            <a:off x="205639" y="146428"/>
            <a:ext cx="2087891" cy="923330"/>
          </a:xfrm>
          <a:prstGeom prst="rect">
            <a:avLst/>
          </a:prstGeom>
          <a:noFill/>
          <a:ln w="9525">
            <a:noFill/>
            <a:miter lim="800000"/>
            <a:headEnd/>
            <a:tailEnd/>
          </a:ln>
        </p:spPr>
      </p:pic>
      <p:pic>
        <p:nvPicPr>
          <p:cNvPr id="1026" name="Picture 2">
            <a:extLst>
              <a:ext uri="{FF2B5EF4-FFF2-40B4-BE49-F238E27FC236}">
                <a16:creationId xmlns:a16="http://schemas.microsoft.com/office/drawing/2014/main" id="{C9A1A1C3-95F5-2866-7ED6-CFCDF1CDCBDB}"/>
              </a:ext>
            </a:extLst>
          </p:cNvPr>
          <p:cNvPicPr>
            <a:picLocks noChangeAspect="1" noChangeArrowheads="1"/>
          </p:cNvPicPr>
          <p:nvPr/>
        </p:nvPicPr>
        <p:blipFill rotWithShape="1">
          <a:blip r:embed="rId5" cstate="print">
            <a:extLst>
              <a:ext uri="{28A0092B-C50C-407E-A947-70E740481C1C}">
                <a14:useLocalDpi xmlns:a14="http://schemas.microsoft.com/office/drawing/2010/main"/>
              </a:ext>
            </a:extLst>
          </a:blip>
          <a:srcRect/>
          <a:stretch/>
        </p:blipFill>
        <p:spPr bwMode="auto">
          <a:xfrm>
            <a:off x="8085175" y="1509138"/>
            <a:ext cx="3540447" cy="1200329"/>
          </a:xfrm>
          <a:prstGeom prst="rect">
            <a:avLst/>
          </a:prstGeom>
          <a:noFill/>
          <a:extLst>
            <a:ext uri="{909E8E84-426E-40DD-AFC4-6F175D3DCCD1}">
              <a14:hiddenFill xmlns:a14="http://schemas.microsoft.com/office/drawing/2010/main">
                <a:solidFill>
                  <a:srgbClr val="FFFFFF"/>
                </a:solidFill>
              </a14:hiddenFill>
            </a:ext>
          </a:extLst>
        </p:spPr>
      </p:pic>
      <p:sp>
        <p:nvSpPr>
          <p:cNvPr id="13" name="TextBox 12">
            <a:extLst>
              <a:ext uri="{FF2B5EF4-FFF2-40B4-BE49-F238E27FC236}">
                <a16:creationId xmlns:a16="http://schemas.microsoft.com/office/drawing/2014/main" id="{64A14C21-C156-F929-A6CB-61AC3D1D8E79}"/>
              </a:ext>
            </a:extLst>
          </p:cNvPr>
          <p:cNvSpPr txBox="1"/>
          <p:nvPr/>
        </p:nvSpPr>
        <p:spPr>
          <a:xfrm>
            <a:off x="8043262" y="2709467"/>
            <a:ext cx="3624272" cy="553998"/>
          </a:xfrm>
          <a:prstGeom prst="rect">
            <a:avLst/>
          </a:prstGeom>
          <a:noFill/>
        </p:spPr>
        <p:txBody>
          <a:bodyPr wrap="square">
            <a:spAutoFit/>
          </a:bodyPr>
          <a:lstStyle/>
          <a:p>
            <a:r>
              <a:rPr lang="en-US" sz="1000" i="0" u="none" strike="noStrike" dirty="0">
                <a:effectLst/>
                <a:latin typeface="Times New Roman" panose="02020603050405020304" pitchFamily="18" charset="0"/>
                <a:cs typeface="Times New Roman" panose="02020603050405020304" pitchFamily="18" charset="0"/>
              </a:rPr>
              <a:t>Plasticine sentinel “caterpillars” show imprints from predators: </a:t>
            </a:r>
            <a:r>
              <a:rPr lang="en-US" sz="1000" dirty="0">
                <a:latin typeface="Times New Roman" panose="02020603050405020304" pitchFamily="18" charset="0"/>
                <a:cs typeface="Times New Roman" panose="02020603050405020304" pitchFamily="18" charset="0"/>
              </a:rPr>
              <a:t>From left, </a:t>
            </a:r>
            <a:r>
              <a:rPr lang="en-US" sz="1000" b="0" i="0" u="none" strike="noStrike" dirty="0">
                <a:solidFill>
                  <a:srgbClr val="000000"/>
                </a:solidFill>
                <a:effectLst/>
                <a:latin typeface="Times New Roman" panose="02020603050405020304" pitchFamily="18" charset="0"/>
                <a:cs typeface="Times New Roman" panose="02020603050405020304" pitchFamily="18" charset="0"/>
              </a:rPr>
              <a:t>chewing arthropods, (b) arthropod proboscis or ovipositor, (c) bird beak, and (d) rodent teeth</a:t>
            </a:r>
            <a:endParaRPr lang="en-US" sz="10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902060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GLBRC-HIGHLIGHT_KIM_2023" id="{311D36E8-2A34-F546-9212-A61B49173B78}" vid="{C1763095-C467-7147-A256-4A4C8229A38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22</TotalTime>
  <Words>229</Words>
  <Application>Microsoft Macintosh PowerPoint</Application>
  <PresentationFormat>Widescreen</PresentationFormat>
  <Paragraphs>12</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Times New Roman</vt:lpstr>
      <vt:lpstr>Office Theme</vt:lpstr>
      <vt:lpstr>Perennial crops promote natural pest control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Perennial crops promote natural pest control</dc:title>
  <dc:creator>Chris Hubbuch</dc:creator>
  <cp:lastModifiedBy>Chris Hubbuch</cp:lastModifiedBy>
  <cp:revision>2</cp:revision>
  <dcterms:created xsi:type="dcterms:W3CDTF">2023-07-07T19:39:39Z</dcterms:created>
  <dcterms:modified xsi:type="dcterms:W3CDTF">2023-07-07T20:10:04Z</dcterms:modified>
</cp:coreProperties>
</file>