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/>
          <p:nvPr/>
        </p:nvSpPr>
        <p:spPr>
          <a:xfrm>
            <a:off x="0" y="6320118"/>
            <a:ext cx="12192000" cy="537900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9" name="Google Shape;19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667" y="6373156"/>
            <a:ext cx="2149533" cy="394974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/>
          <p:nvPr/>
        </p:nvSpPr>
        <p:spPr>
          <a:xfrm>
            <a:off x="7694875" y="6404400"/>
            <a:ext cx="4284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Biological and Environmental Research</a:t>
            </a:r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66" name="Google Shape;66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1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1" name="Google Shape;71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2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3"/>
          <p:cNvSpPr txBox="1"/>
          <p:nvPr>
            <p:ph type="ctrTitle"/>
          </p:nvPr>
        </p:nvSpPr>
        <p:spPr>
          <a:xfrm>
            <a:off x="6023112" y="421517"/>
            <a:ext cx="5605671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" type="subTitle"/>
          </p:nvPr>
        </p:nvSpPr>
        <p:spPr>
          <a:xfrm>
            <a:off x="6023112" y="3602038"/>
            <a:ext cx="5605671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id="28" name="Google Shape;28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4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4" name="Google Shape;34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5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2" name="Google Shape;42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6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6" name="Google Shape;46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7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49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8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4" name="Google Shape;54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id="55" name="Google Shape;55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9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id="61" name="Google Shape;61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0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warf.org/wp-content/uploads/technologies/pubapps/P180351US02-Published-Application.pdf" TargetMode="External"/><Relationship Id="rId4" Type="http://schemas.openxmlformats.org/officeDocument/2006/relationships/hyperlink" Target="https://www.osti.gov/biblio/1844039" TargetMode="External"/><Relationship Id="rId5" Type="http://schemas.openxmlformats.org/officeDocument/2006/relationships/hyperlink" Target="https://doi.org/10.1093/plphys/kiab546" TargetMode="External"/><Relationship Id="rId6" Type="http://schemas.openxmlformats.org/officeDocument/2006/relationships/image" Target="../media/image13.png"/><Relationship Id="rId7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 txBox="1"/>
          <p:nvPr/>
        </p:nvSpPr>
        <p:spPr>
          <a:xfrm>
            <a:off x="2428625" y="110925"/>
            <a:ext cx="8775600" cy="13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6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Modified poplar lignin eases </a:t>
            </a:r>
            <a:r>
              <a:rPr b="1" i="1" lang="en-US" sz="36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degradation</a:t>
            </a:r>
            <a:r>
              <a:rPr b="1" i="1" lang="en-US" sz="36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production of commodity chemicals</a:t>
            </a:r>
            <a:endParaRPr sz="3600">
              <a:solidFill>
                <a:srgbClr val="39738A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8" name="Google Shape;78;p13"/>
          <p:cNvSpPr/>
          <p:nvPr/>
        </p:nvSpPr>
        <p:spPr>
          <a:xfrm>
            <a:off x="439150" y="1431650"/>
            <a:ext cx="71937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Background/Objective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300"/>
              <a:buChar char="•"/>
            </a:pPr>
            <a:r>
              <a:rPr lang="en-US" sz="1300">
                <a:latin typeface="Times New Roman"/>
                <a:ea typeface="Times New Roman"/>
                <a:cs typeface="Times New Roman"/>
                <a:sym typeface="Times New Roman"/>
              </a:rPr>
              <a:t>To identify poplar enzymes involved in the biosynthesis of monolignol </a:t>
            </a:r>
            <a:r>
              <a:rPr i="1" lang="en-US" sz="1300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 sz="1300">
                <a:latin typeface="Times New Roman"/>
                <a:ea typeface="Times New Roman"/>
                <a:cs typeface="Times New Roman"/>
                <a:sym typeface="Times New Roman"/>
              </a:rPr>
              <a:t>-hydroxybenzoate groups that can be released with mild alkaline hydrolysis and used as high-value phenolic chemicals.</a:t>
            </a:r>
            <a:endParaRPr sz="13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9" name="Google Shape;79;p13"/>
          <p:cNvSpPr/>
          <p:nvPr/>
        </p:nvSpPr>
        <p:spPr>
          <a:xfrm>
            <a:off x="405800" y="2324650"/>
            <a:ext cx="7124400" cy="139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Approach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300"/>
              <a:buChar char="•"/>
            </a:pPr>
            <a:r>
              <a:rPr lang="en-US" sz="1300">
                <a:latin typeface="Times New Roman"/>
                <a:ea typeface="Times New Roman"/>
                <a:cs typeface="Times New Roman"/>
                <a:sym typeface="Times New Roman"/>
              </a:rPr>
              <a:t>Researchers screened 116 BAHD acyltransferase enzymes </a:t>
            </a:r>
            <a:r>
              <a:rPr i="1" lang="en-US" sz="1300">
                <a:latin typeface="Times New Roman"/>
                <a:ea typeface="Times New Roman"/>
                <a:cs typeface="Times New Roman"/>
                <a:sym typeface="Times New Roman"/>
              </a:rPr>
              <a:t>in vitro</a:t>
            </a:r>
            <a:r>
              <a:rPr lang="en-US" sz="1300">
                <a:latin typeface="Times New Roman"/>
                <a:ea typeface="Times New Roman"/>
                <a:cs typeface="Times New Roman"/>
                <a:sym typeface="Times New Roman"/>
              </a:rPr>
              <a:t> and found five capable of producing monolignol-</a:t>
            </a:r>
            <a:r>
              <a:rPr i="1" lang="en-US" sz="1300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 sz="1300">
                <a:latin typeface="Times New Roman"/>
                <a:ea typeface="Times New Roman"/>
                <a:cs typeface="Times New Roman"/>
                <a:sym typeface="Times New Roman"/>
              </a:rPr>
              <a:t>-hydroxybenzoates. Comparing transcript abundance of those five genes with </a:t>
            </a:r>
            <a:r>
              <a:rPr i="1" lang="en-US" sz="1300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 sz="1300">
                <a:latin typeface="Times New Roman"/>
                <a:ea typeface="Times New Roman"/>
                <a:cs typeface="Times New Roman"/>
                <a:sym typeface="Times New Roman"/>
              </a:rPr>
              <a:t>-hydroxybenzoate concentrations in naturally occurring unrelated </a:t>
            </a:r>
            <a:r>
              <a:rPr i="1" lang="en-US" sz="1300">
                <a:latin typeface="Times New Roman"/>
                <a:ea typeface="Times New Roman"/>
                <a:cs typeface="Times New Roman"/>
                <a:sym typeface="Times New Roman"/>
              </a:rPr>
              <a:t>P. trichocarpa</a:t>
            </a:r>
            <a:r>
              <a:rPr lang="en-US" sz="1300">
                <a:latin typeface="Times New Roman"/>
                <a:ea typeface="Times New Roman"/>
                <a:cs typeface="Times New Roman"/>
                <a:sym typeface="Times New Roman"/>
              </a:rPr>
              <a:t> genotypes revealed a positive correlation between expression of one gene (</a:t>
            </a:r>
            <a:r>
              <a:rPr i="1" lang="en-US" sz="1300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 sz="1300">
                <a:latin typeface="Times New Roman"/>
                <a:ea typeface="Times New Roman"/>
                <a:cs typeface="Times New Roman"/>
                <a:sym typeface="Times New Roman"/>
              </a:rPr>
              <a:t>HBMT1) and </a:t>
            </a:r>
            <a:r>
              <a:rPr i="1" lang="en-US" sz="1300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 sz="1300">
                <a:latin typeface="Times New Roman"/>
                <a:ea typeface="Times New Roman"/>
                <a:cs typeface="Times New Roman"/>
                <a:sym typeface="Times New Roman"/>
              </a:rPr>
              <a:t>-hydroxybenzoate levels. Researchers then overexpressed that gene in hybrid poplar.</a:t>
            </a:r>
            <a:endParaRPr sz="13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0" name="Google Shape;80;p13"/>
          <p:cNvSpPr/>
          <p:nvPr/>
        </p:nvSpPr>
        <p:spPr>
          <a:xfrm>
            <a:off x="439150" y="3811950"/>
            <a:ext cx="7124400" cy="10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300"/>
              <a:buChar char="•"/>
            </a:pPr>
            <a:r>
              <a:rPr lang="en-US" sz="1300">
                <a:latin typeface="Times New Roman"/>
                <a:ea typeface="Times New Roman"/>
                <a:cs typeface="Times New Roman"/>
                <a:sym typeface="Times New Roman"/>
              </a:rPr>
              <a:t>Three complementary analytic methods showed an increase in soluble and cell-wall-bound monolignol-</a:t>
            </a:r>
            <a:r>
              <a:rPr i="1" lang="en-US" sz="1300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 sz="1300">
                <a:latin typeface="Times New Roman"/>
                <a:ea typeface="Times New Roman"/>
                <a:cs typeface="Times New Roman"/>
                <a:sym typeface="Times New Roman"/>
              </a:rPr>
              <a:t>-hydroxybenzoates in the </a:t>
            </a:r>
            <a:r>
              <a:rPr i="1" lang="en-US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HBMT1 </a:t>
            </a:r>
            <a:r>
              <a:rPr lang="en-US" sz="1300">
                <a:latin typeface="Times New Roman"/>
                <a:ea typeface="Times New Roman"/>
                <a:cs typeface="Times New Roman"/>
                <a:sym typeface="Times New Roman"/>
              </a:rPr>
              <a:t>transgenic poplars. Overexpression did not affect growth patterns or biomass production. </a:t>
            </a:r>
            <a:endParaRPr sz="13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descr="Diagram of lignin molecules" id="81" name="Google Shape;81;p13"/>
          <p:cNvSpPr txBox="1"/>
          <p:nvPr/>
        </p:nvSpPr>
        <p:spPr>
          <a:xfrm>
            <a:off x="439150" y="4912450"/>
            <a:ext cx="112089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Significance/Impacts</a:t>
            </a:r>
            <a:endParaRPr/>
          </a:p>
          <a:p>
            <a:pPr indent="-311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300"/>
              <a:buChar char="•"/>
            </a:pPr>
            <a:r>
              <a:rPr lang="en-US" sz="1300">
                <a:latin typeface="Times New Roman"/>
                <a:ea typeface="Times New Roman"/>
                <a:cs typeface="Times New Roman"/>
                <a:sym typeface="Times New Roman"/>
              </a:rPr>
              <a:t>Based on this discovery, Great Lakes Bioenergy Research Center scientists have </a:t>
            </a:r>
            <a:r>
              <a:rPr lang="en-US" sz="13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patented technology</a:t>
            </a:r>
            <a:r>
              <a:rPr lang="en-US" sz="1300">
                <a:latin typeface="Times New Roman"/>
                <a:ea typeface="Times New Roman"/>
                <a:cs typeface="Times New Roman"/>
                <a:sym typeface="Times New Roman"/>
              </a:rPr>
              <a:t> that can be used to make plants with modified lignin amenable to degradation and production of commodity chemicals used in pharmaceutical drugs and cosmetics, potentially enhancing the value to biorefineries.</a:t>
            </a:r>
            <a:endParaRPr sz="1300"/>
          </a:p>
        </p:txBody>
      </p:sp>
      <p:sp>
        <p:nvSpPr>
          <p:cNvPr id="82" name="Google Shape;82;p13"/>
          <p:cNvSpPr txBox="1"/>
          <p:nvPr/>
        </p:nvSpPr>
        <p:spPr>
          <a:xfrm>
            <a:off x="508553" y="5926149"/>
            <a:ext cx="10409400" cy="246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22860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 Vries et al. </a:t>
            </a:r>
            <a:r>
              <a:rPr lang="en-US" sz="1000" u="sng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pHBMT1, a BAHD-family monolignol acyltransferase, mediates lignin acylation in poplar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Plant Physiology, </a:t>
            </a:r>
            <a:r>
              <a:rPr b="1"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188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1014–1027. (2022) [DOI:</a:t>
            </a:r>
            <a:r>
              <a:rPr lang="en-US" sz="1000" u="sng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10.1093/plphys/kiab546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3" name="Google Shape;83;p13"/>
          <p:cNvPicPr preferRelativeResize="0"/>
          <p:nvPr/>
        </p:nvPicPr>
        <p:blipFill rotWithShape="1">
          <a:blip r:embed="rId6">
            <a:alphaModFix/>
          </a:blip>
          <a:srcRect b="7927" l="0" r="0" t="7918"/>
          <a:stretch/>
        </p:blipFill>
        <p:spPr>
          <a:xfrm>
            <a:off x="405789" y="187053"/>
            <a:ext cx="2087890" cy="92333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3"/>
          <p:cNvSpPr txBox="1"/>
          <p:nvPr/>
        </p:nvSpPr>
        <p:spPr>
          <a:xfrm>
            <a:off x="7725375" y="4184649"/>
            <a:ext cx="3609000" cy="48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Model of a </a:t>
            </a:r>
            <a:r>
              <a:rPr i="1"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-hydroxybenzoylated lignin and scheme showing how monolignol  </a:t>
            </a:r>
            <a:r>
              <a:rPr i="1"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p-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hydroxybenzoate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groups enter lignification.</a:t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5" name="Google Shape;85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85449" y="1545300"/>
            <a:ext cx="3862650" cy="2525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