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5" name="Google Shape;75;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2"/>
          <p:cNvSpPr/>
          <p:nvPr/>
        </p:nvSpPr>
        <p:spPr>
          <a:xfrm>
            <a:off x="0" y="6320118"/>
            <a:ext cx="12192000" cy="537900"/>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venir"/>
              <a:ea typeface="Avenir"/>
              <a:cs typeface="Avenir"/>
              <a:sym typeface="Avenir"/>
            </a:endParaRPr>
          </a:p>
        </p:txBody>
      </p:sp>
      <p:pic>
        <p:nvPicPr>
          <p:cNvPr id="19" name="Google Shape;19;p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20" name="Google Shape;20;p2"/>
          <p:cNvSpPr txBox="1"/>
          <p:nvPr/>
        </p:nvSpPr>
        <p:spPr>
          <a:xfrm>
            <a:off x="7694875" y="6404400"/>
            <a:ext cx="4284600" cy="3693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1800" u="none" cap="none" strike="noStrike">
                <a:solidFill>
                  <a:srgbClr val="FFFFFF"/>
                </a:solidFill>
                <a:latin typeface="Avenir"/>
                <a:ea typeface="Avenir"/>
                <a:cs typeface="Avenir"/>
                <a:sym typeface="Avenir"/>
              </a:rPr>
              <a:t>Biological and Environmental Research</a:t>
            </a:r>
            <a:endParaRPr/>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3" name="Shape 63"/>
        <p:cNvGrpSpPr/>
        <p:nvPr/>
      </p:nvGrpSpPr>
      <p:grpSpPr>
        <a:xfrm>
          <a:off x="0" y="0"/>
          <a:ext cx="0" cy="0"/>
          <a:chOff x="0" y="0"/>
          <a:chExt cx="0" cy="0"/>
        </a:xfrm>
      </p:grpSpPr>
      <p:sp>
        <p:nvSpPr>
          <p:cNvPr id="64" name="Google Shape;64;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66" name="Google Shape;66;p11"/>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7" name="Google Shape;67;p11"/>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8" name="Shape 68"/>
        <p:cNvGrpSpPr/>
        <p:nvPr/>
      </p:nvGrpSpPr>
      <p:grpSpPr>
        <a:xfrm>
          <a:off x="0" y="0"/>
          <a:ext cx="0" cy="0"/>
          <a:chOff x="0" y="0"/>
          <a:chExt cx="0" cy="0"/>
        </a:xfrm>
      </p:grpSpPr>
      <p:sp>
        <p:nvSpPr>
          <p:cNvPr id="69" name="Google Shape;69;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71" name="Google Shape;71;p12"/>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72" name="Google Shape;72;p12"/>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pic>
        <p:nvPicPr>
          <p:cNvPr id="22" name="Google Shape;22;p3"/>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23" name="Google Shape;23;p3"/>
          <p:cNvSpPr txBox="1"/>
          <p:nvPr>
            <p:ph type="ctrTitle"/>
          </p:nvPr>
        </p:nvSpPr>
        <p:spPr>
          <a:xfrm>
            <a:off x="6023112" y="421517"/>
            <a:ext cx="5605671" cy="165576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0"/>
              </a:spcBef>
              <a:spcAft>
                <a:spcPts val="0"/>
              </a:spcAft>
              <a:buClr>
                <a:schemeClr val="lt1"/>
              </a:buClr>
              <a:buSzPts val="5400"/>
              <a:buFont typeface="Calibri"/>
              <a:buNone/>
              <a:defRPr sz="5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3"/>
          <p:cNvSpPr txBox="1"/>
          <p:nvPr>
            <p:ph idx="1" type="subTitle"/>
          </p:nvPr>
        </p:nvSpPr>
        <p:spPr>
          <a:xfrm>
            <a:off x="6023112" y="3602038"/>
            <a:ext cx="5605671"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sp>
        <p:nvSpPr>
          <p:cNvPr id="26" name="Google Shape;26;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pic>
        <p:nvPicPr>
          <p:cNvPr id="28" name="Google Shape;28;p4"/>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29" name="Google Shape;29;p4"/>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0" name="Shape 30"/>
        <p:cNvGrpSpPr/>
        <p:nvPr/>
      </p:nvGrpSpPr>
      <p:grpSpPr>
        <a:xfrm>
          <a:off x="0" y="0"/>
          <a:ext cx="0" cy="0"/>
          <a:chOff x="0" y="0"/>
          <a:chExt cx="0" cy="0"/>
        </a:xfrm>
      </p:grpSpPr>
      <p:sp>
        <p:nvSpPr>
          <p:cNvPr id="31" name="Google Shape;31;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34" name="Google Shape;34;p5"/>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35" name="Google Shape;35;p5"/>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42" name="Google Shape;42;p6"/>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3" name="Google Shape;43;p6"/>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4" name="Shape 44"/>
        <p:cNvGrpSpPr/>
        <p:nvPr/>
      </p:nvGrpSpPr>
      <p:grpSpPr>
        <a:xfrm>
          <a:off x="0" y="0"/>
          <a:ext cx="0" cy="0"/>
          <a:chOff x="0" y="0"/>
          <a:chExt cx="0" cy="0"/>
        </a:xfrm>
      </p:grpSpPr>
      <p:sp>
        <p:nvSpPr>
          <p:cNvPr id="45" name="Google Shape;45;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46" name="Google Shape;46;p7"/>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7" name="Google Shape;47;p7"/>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0" name="Google Shape;50;p8"/>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1" name="Shape 51"/>
        <p:cNvGrpSpPr/>
        <p:nvPr/>
      </p:nvGrpSpPr>
      <p:grpSpPr>
        <a:xfrm>
          <a:off x="0" y="0"/>
          <a:ext cx="0" cy="0"/>
          <a:chOff x="0" y="0"/>
          <a:chExt cx="0" cy="0"/>
        </a:xfrm>
      </p:grpSpPr>
      <p:sp>
        <p:nvSpPr>
          <p:cNvPr id="52" name="Google Shape;52;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4" name="Google Shape;54;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55" name="Google Shape;55;p9"/>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6" name="Google Shape;56;p9"/>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7" name="Shape 57"/>
        <p:cNvGrpSpPr/>
        <p:nvPr/>
      </p:nvGrpSpPr>
      <p:grpSpPr>
        <a:xfrm>
          <a:off x="0" y="0"/>
          <a:ext cx="0" cy="0"/>
          <a:chOff x="0" y="0"/>
          <a:chExt cx="0" cy="0"/>
        </a:xfrm>
      </p:grpSpPr>
      <p:sp>
        <p:nvSpPr>
          <p:cNvPr id="58" name="Google Shape;58;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10"/>
          <p:cNvSpPr/>
          <p:nvPr>
            <p:ph idx="2" type="pic"/>
          </p:nvPr>
        </p:nvSpPr>
        <p:spPr>
          <a:xfrm>
            <a:off x="5183188" y="987425"/>
            <a:ext cx="6172200" cy="4873625"/>
          </a:xfrm>
          <a:prstGeom prst="rect">
            <a:avLst/>
          </a:prstGeom>
          <a:noFill/>
          <a:ln>
            <a:noFill/>
          </a:ln>
        </p:spPr>
      </p:sp>
      <p:sp>
        <p:nvSpPr>
          <p:cNvPr id="60" name="Google Shape;60;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61" name="Google Shape;61;p10"/>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2" name="Google Shape;62;p10"/>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www.osti.gov/biblio/2294066" TargetMode="External"/><Relationship Id="rId4" Type="http://schemas.openxmlformats.org/officeDocument/2006/relationships/hyperlink" Target="https://onlinelibrary-wiley-com.ezproxy.library.wisc.edu/doi/10.1111/gcbb.13119" TargetMode="External"/><Relationship Id="rId5" Type="http://schemas.openxmlformats.org/officeDocument/2006/relationships/image" Target="../media/image13.png"/><Relationship Id="rId6"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3"/>
          <p:cNvSpPr txBox="1"/>
          <p:nvPr/>
        </p:nvSpPr>
        <p:spPr>
          <a:xfrm>
            <a:off x="2417075" y="110925"/>
            <a:ext cx="9293400" cy="9993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None/>
            </a:pPr>
            <a:r>
              <a:rPr b="1" i="1" lang="en-US" sz="3600">
                <a:solidFill>
                  <a:srgbClr val="39738A"/>
                </a:solidFill>
                <a:latin typeface="Times New Roman"/>
                <a:ea typeface="Times New Roman"/>
                <a:cs typeface="Times New Roman"/>
                <a:sym typeface="Times New Roman"/>
              </a:rPr>
              <a:t>Drought, heat reduce switchgrass yields and inhibit fermentation</a:t>
            </a:r>
            <a:endParaRPr sz="3600">
              <a:solidFill>
                <a:srgbClr val="39738A"/>
              </a:solidFill>
              <a:latin typeface="Times New Roman"/>
              <a:ea typeface="Times New Roman"/>
              <a:cs typeface="Times New Roman"/>
              <a:sym typeface="Times New Roman"/>
            </a:endParaRPr>
          </a:p>
        </p:txBody>
      </p:sp>
      <p:sp>
        <p:nvSpPr>
          <p:cNvPr id="78" name="Google Shape;78;p13"/>
          <p:cNvSpPr/>
          <p:nvPr/>
        </p:nvSpPr>
        <p:spPr>
          <a:xfrm>
            <a:off x="405800" y="1167925"/>
            <a:ext cx="7063500" cy="7932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Objective</a:t>
            </a:r>
            <a:endParaRPr/>
          </a:p>
          <a:p>
            <a:pPr indent="-311150" lvl="0" marL="457200" rtl="0" algn="l">
              <a:spcBef>
                <a:spcPts val="0"/>
              </a:spcBef>
              <a:spcAft>
                <a:spcPts val="0"/>
              </a:spcAft>
              <a:buClr>
                <a:srgbClr val="1A8109"/>
              </a:buClr>
              <a:buSzPts val="1300"/>
              <a:buChar char="•"/>
            </a:pPr>
            <a:r>
              <a:rPr lang="en-US" sz="1300">
                <a:latin typeface="Times New Roman"/>
                <a:ea typeface="Times New Roman"/>
                <a:cs typeface="Times New Roman"/>
                <a:sym typeface="Times New Roman"/>
              </a:rPr>
              <a:t>To determine if water limitation affects switchgrass biomass yields and yeast fermentation.</a:t>
            </a:r>
            <a:endParaRPr sz="1300">
              <a:latin typeface="Times New Roman"/>
              <a:ea typeface="Times New Roman"/>
              <a:cs typeface="Times New Roman"/>
              <a:sym typeface="Times New Roman"/>
            </a:endParaRPr>
          </a:p>
        </p:txBody>
      </p:sp>
      <p:sp>
        <p:nvSpPr>
          <p:cNvPr id="79" name="Google Shape;79;p13"/>
          <p:cNvSpPr/>
          <p:nvPr/>
        </p:nvSpPr>
        <p:spPr>
          <a:xfrm>
            <a:off x="405800" y="1711600"/>
            <a:ext cx="7458300" cy="19491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Approach</a:t>
            </a:r>
            <a:endParaRPr/>
          </a:p>
          <a:p>
            <a:pPr indent="-311150" lvl="0" marL="457200" rtl="0" algn="l">
              <a:spcBef>
                <a:spcPts val="0"/>
              </a:spcBef>
              <a:spcAft>
                <a:spcPts val="0"/>
              </a:spcAft>
              <a:buClr>
                <a:srgbClr val="1A8109"/>
              </a:buClr>
              <a:buSzPts val="1300"/>
              <a:buChar char="•"/>
            </a:pPr>
            <a:r>
              <a:rPr lang="en-US" sz="1300">
                <a:latin typeface="Times New Roman"/>
                <a:ea typeface="Times New Roman"/>
                <a:cs typeface="Times New Roman"/>
                <a:sym typeface="Times New Roman"/>
              </a:rPr>
              <a:t>Researchers used rainout shelters to induce low soil moisture on five marginal land sites planted with switchgrass across a latitudinal gradient in Michigan and Wisconsin during the 2018-2021 growing seasons. Paired switchgrass in replicate plots was exposed to 60% rainfall exclusion under shelters </a:t>
            </a:r>
            <a:r>
              <a:rPr lang="en-US" sz="1300">
                <a:solidFill>
                  <a:schemeClr val="dk1"/>
                </a:solidFill>
                <a:latin typeface="Times New Roman"/>
                <a:ea typeface="Times New Roman"/>
                <a:cs typeface="Times New Roman"/>
                <a:sym typeface="Times New Roman"/>
              </a:rPr>
              <a:t>in 2018 </a:t>
            </a:r>
            <a:r>
              <a:rPr lang="en-US" sz="1300">
                <a:latin typeface="Times New Roman"/>
                <a:ea typeface="Times New Roman"/>
                <a:cs typeface="Times New Roman"/>
                <a:sym typeface="Times New Roman"/>
              </a:rPr>
              <a:t>with switchgrass exposed to normal rainfall as control. This was followed by 100% rainfall exclusion in 2019-2021. Switchgrass was pretreated using ammonia fiber expansion followed by high solids enzymatic hydrolysis. Hydrolysates were fermented using engineered </a:t>
            </a:r>
            <a:r>
              <a:rPr i="1" lang="en-US" sz="1300">
                <a:latin typeface="Times New Roman"/>
                <a:ea typeface="Times New Roman"/>
                <a:cs typeface="Times New Roman"/>
                <a:sym typeface="Times New Roman"/>
              </a:rPr>
              <a:t>Saccharomyces cerevisiae</a:t>
            </a:r>
            <a:r>
              <a:rPr lang="en-US" sz="1300">
                <a:latin typeface="Times New Roman"/>
                <a:ea typeface="Times New Roman"/>
                <a:cs typeface="Times New Roman"/>
                <a:sym typeface="Times New Roman"/>
              </a:rPr>
              <a:t>, and real-time carbon dioxide and final ethanol production measured to compare yields of water-stressed crops against those grown in ambient conditions.</a:t>
            </a:r>
            <a:endParaRPr sz="1300">
              <a:latin typeface="Times New Roman"/>
              <a:ea typeface="Times New Roman"/>
              <a:cs typeface="Times New Roman"/>
              <a:sym typeface="Times New Roman"/>
            </a:endParaRPr>
          </a:p>
          <a:p>
            <a:pPr indent="0" lvl="0" marL="457200" rtl="0" algn="l">
              <a:spcBef>
                <a:spcPts val="0"/>
              </a:spcBef>
              <a:spcAft>
                <a:spcPts val="0"/>
              </a:spcAft>
              <a:buNone/>
            </a:pPr>
            <a:r>
              <a:t/>
            </a:r>
            <a:endParaRPr sz="1500">
              <a:latin typeface="Times New Roman"/>
              <a:ea typeface="Times New Roman"/>
              <a:cs typeface="Times New Roman"/>
              <a:sym typeface="Times New Roman"/>
            </a:endParaRPr>
          </a:p>
        </p:txBody>
      </p:sp>
      <p:sp>
        <p:nvSpPr>
          <p:cNvPr id="80" name="Google Shape;80;p13"/>
          <p:cNvSpPr/>
          <p:nvPr/>
        </p:nvSpPr>
        <p:spPr>
          <a:xfrm>
            <a:off x="358525" y="3713500"/>
            <a:ext cx="11304900" cy="12252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Results</a:t>
            </a:r>
            <a:endParaRPr/>
          </a:p>
          <a:p>
            <a:pPr indent="-311150" lvl="0" marL="457200" marR="0" rtl="0" algn="l">
              <a:lnSpc>
                <a:spcPct val="100000"/>
              </a:lnSpc>
              <a:spcBef>
                <a:spcPts val="0"/>
              </a:spcBef>
              <a:spcAft>
                <a:spcPts val="0"/>
              </a:spcAft>
              <a:buClr>
                <a:srgbClr val="1A8109"/>
              </a:buClr>
              <a:buSzPts val="1300"/>
              <a:buChar char="•"/>
            </a:pPr>
            <a:r>
              <a:rPr lang="en-US" sz="1300">
                <a:latin typeface="Times New Roman"/>
                <a:ea typeface="Times New Roman"/>
                <a:cs typeface="Times New Roman"/>
                <a:sym typeface="Times New Roman"/>
              </a:rPr>
              <a:t>Rainout shelters did not simulate severe drought nor reduced biomass yields in 2018 yet led to </a:t>
            </a:r>
            <a:r>
              <a:rPr b="1" lang="en-US" sz="1300">
                <a:latin typeface="Times New Roman"/>
                <a:ea typeface="Times New Roman"/>
                <a:cs typeface="Times New Roman"/>
                <a:sym typeface="Times New Roman"/>
              </a:rPr>
              <a:t>reduced fermentability</a:t>
            </a:r>
            <a:r>
              <a:rPr lang="en-US" sz="1300">
                <a:latin typeface="Times New Roman"/>
                <a:ea typeface="Times New Roman"/>
                <a:cs typeface="Times New Roman"/>
                <a:sym typeface="Times New Roman"/>
              </a:rPr>
              <a:t> at the Hancock site with </a:t>
            </a:r>
            <a:r>
              <a:rPr b="1" lang="en-US" sz="1300">
                <a:latin typeface="Times New Roman"/>
                <a:ea typeface="Times New Roman"/>
                <a:cs typeface="Times New Roman"/>
                <a:sym typeface="Times New Roman"/>
              </a:rPr>
              <a:t>Entisol</a:t>
            </a:r>
            <a:r>
              <a:rPr lang="en-US" sz="1300">
                <a:latin typeface="Times New Roman"/>
                <a:ea typeface="Times New Roman"/>
                <a:cs typeface="Times New Roman"/>
                <a:sym typeface="Times New Roman"/>
              </a:rPr>
              <a:t> soil type. Complete rainfall exclusion further affected the biomass yields in 2019-2021 and fermentability. Structural modifications to the rainout shelters </a:t>
            </a:r>
            <a:r>
              <a:rPr b="1" lang="en-US" sz="1300">
                <a:latin typeface="Times New Roman"/>
                <a:ea typeface="Times New Roman"/>
                <a:cs typeface="Times New Roman"/>
                <a:sym typeface="Times New Roman"/>
              </a:rPr>
              <a:t>reduced biomass yields</a:t>
            </a:r>
            <a:r>
              <a:rPr lang="en-US" sz="1300">
                <a:latin typeface="Times New Roman"/>
                <a:ea typeface="Times New Roman"/>
                <a:cs typeface="Times New Roman"/>
                <a:sym typeface="Times New Roman"/>
              </a:rPr>
              <a:t> at sites with </a:t>
            </a:r>
            <a:r>
              <a:rPr b="1" lang="en-US" sz="1300">
                <a:latin typeface="Times New Roman"/>
                <a:ea typeface="Times New Roman"/>
                <a:cs typeface="Times New Roman"/>
                <a:sym typeface="Times New Roman"/>
              </a:rPr>
              <a:t>Alfisol and Entisol soils </a:t>
            </a:r>
            <a:r>
              <a:rPr lang="en-US" sz="1300">
                <a:latin typeface="Times New Roman"/>
                <a:ea typeface="Times New Roman"/>
                <a:cs typeface="Times New Roman"/>
                <a:sym typeface="Times New Roman"/>
              </a:rPr>
              <a:t>in later years. </a:t>
            </a:r>
            <a:r>
              <a:rPr b="1" lang="en-US" sz="1300">
                <a:latin typeface="Times New Roman"/>
                <a:ea typeface="Times New Roman"/>
                <a:cs typeface="Times New Roman"/>
                <a:sym typeface="Times New Roman"/>
              </a:rPr>
              <a:t>Water stress </a:t>
            </a:r>
            <a:r>
              <a:rPr lang="en-US" sz="1300">
                <a:latin typeface="Times New Roman"/>
                <a:ea typeface="Times New Roman"/>
                <a:cs typeface="Times New Roman"/>
                <a:sym typeface="Times New Roman"/>
              </a:rPr>
              <a:t>during switchgrass growth caused by the soil type may affect the yeast fermentability, which may not be evident through initial evaluation of upstream biomass metrics such as biomass yield, composition, and digestibility.</a:t>
            </a:r>
            <a:endParaRPr sz="1300">
              <a:latin typeface="Times New Roman"/>
              <a:ea typeface="Times New Roman"/>
              <a:cs typeface="Times New Roman"/>
              <a:sym typeface="Times New Roman"/>
            </a:endParaRPr>
          </a:p>
        </p:txBody>
      </p:sp>
      <p:sp>
        <p:nvSpPr>
          <p:cNvPr id="81" name="Google Shape;81;p13"/>
          <p:cNvSpPr txBox="1"/>
          <p:nvPr/>
        </p:nvSpPr>
        <p:spPr>
          <a:xfrm>
            <a:off x="358525" y="5983900"/>
            <a:ext cx="11454300" cy="246300"/>
          </a:xfrm>
          <a:prstGeom prst="rect">
            <a:avLst/>
          </a:prstGeom>
          <a:solidFill>
            <a:srgbClr val="FFFFFF"/>
          </a:solidFill>
          <a:ln>
            <a:noFill/>
          </a:ln>
        </p:spPr>
        <p:txBody>
          <a:bodyPr anchorCtr="0" anchor="t" bIns="45700" lIns="91425" spcFirstLastPara="1" rIns="91425" wrap="square" tIns="45700">
            <a:spAutoFit/>
          </a:bodyPr>
          <a:lstStyle/>
          <a:p>
            <a:pPr indent="0" lvl="0" marL="228600" rtl="0" algn="l">
              <a:lnSpc>
                <a:spcPct val="115000"/>
              </a:lnSpc>
              <a:spcBef>
                <a:spcPts val="0"/>
              </a:spcBef>
              <a:spcAft>
                <a:spcPts val="1000"/>
              </a:spcAft>
              <a:buSzPts val="1100"/>
              <a:buNone/>
            </a:pPr>
            <a:r>
              <a:rPr lang="en-US" sz="1000">
                <a:solidFill>
                  <a:schemeClr val="dk1"/>
                </a:solidFill>
                <a:latin typeface="Times New Roman"/>
                <a:ea typeface="Times New Roman"/>
                <a:cs typeface="Times New Roman"/>
                <a:sym typeface="Times New Roman"/>
              </a:rPr>
              <a:t>Chipkar, Sarvada, et al. </a:t>
            </a:r>
            <a:r>
              <a:rPr lang="en-US" sz="1000" u="sng">
                <a:solidFill>
                  <a:schemeClr val="hlink"/>
                </a:solidFill>
                <a:latin typeface="Times New Roman"/>
                <a:ea typeface="Times New Roman"/>
                <a:cs typeface="Times New Roman"/>
                <a:sym typeface="Times New Roman"/>
                <a:hlinkClick r:id="rId3"/>
              </a:rPr>
              <a:t>High temperatures and low soil moisture synergistically reduce switchgrass yields from marginal field sites and inhibit fermentation</a:t>
            </a:r>
            <a:r>
              <a:rPr lang="en-US" sz="1000">
                <a:solidFill>
                  <a:schemeClr val="dk1"/>
                </a:solidFill>
                <a:latin typeface="Times New Roman"/>
                <a:ea typeface="Times New Roman"/>
                <a:cs typeface="Times New Roman"/>
                <a:sym typeface="Times New Roman"/>
              </a:rPr>
              <a:t>. GCB Bioenergy, </a:t>
            </a:r>
            <a:r>
              <a:rPr b="1" lang="en-US" sz="1000">
                <a:solidFill>
                  <a:schemeClr val="dk1"/>
                </a:solidFill>
                <a:latin typeface="Times New Roman"/>
                <a:ea typeface="Times New Roman"/>
                <a:cs typeface="Times New Roman"/>
                <a:sym typeface="Times New Roman"/>
              </a:rPr>
              <a:t>16</a:t>
            </a:r>
            <a:r>
              <a:rPr lang="en-US" sz="1000">
                <a:solidFill>
                  <a:schemeClr val="dk1"/>
                </a:solidFill>
                <a:latin typeface="Times New Roman"/>
                <a:ea typeface="Times New Roman"/>
                <a:cs typeface="Times New Roman"/>
                <a:sym typeface="Times New Roman"/>
              </a:rPr>
              <a:t>. (2024) [DOI:</a:t>
            </a:r>
            <a:r>
              <a:rPr lang="en-US" sz="1000" u="sng">
                <a:solidFill>
                  <a:srgbClr val="1155CC"/>
                </a:solidFill>
                <a:latin typeface="Times New Roman"/>
                <a:ea typeface="Times New Roman"/>
                <a:cs typeface="Times New Roman"/>
                <a:sym typeface="Times New Roman"/>
                <a:hlinkClick r:id="rId4">
                  <a:extLst>
                    <a:ext uri="{A12FA001-AC4F-418D-AE19-62706E023703}">
                      <ahyp:hlinkClr val="tx"/>
                    </a:ext>
                  </a:extLst>
                </a:hlinkClick>
              </a:rPr>
              <a:t>10.1111/gcbb.13119</a:t>
            </a:r>
            <a:r>
              <a:rPr lang="en-US" sz="1000">
                <a:latin typeface="Times New Roman"/>
                <a:ea typeface="Times New Roman"/>
                <a:cs typeface="Times New Roman"/>
                <a:sym typeface="Times New Roman"/>
              </a:rPr>
              <a:t>]</a:t>
            </a:r>
            <a:endParaRPr sz="1000">
              <a:latin typeface="Times New Roman"/>
              <a:ea typeface="Times New Roman"/>
              <a:cs typeface="Times New Roman"/>
              <a:sym typeface="Times New Roman"/>
            </a:endParaRPr>
          </a:p>
        </p:txBody>
      </p:sp>
      <p:pic>
        <p:nvPicPr>
          <p:cNvPr id="82" name="Google Shape;82;p13"/>
          <p:cNvPicPr preferRelativeResize="0"/>
          <p:nvPr/>
        </p:nvPicPr>
        <p:blipFill rotWithShape="1">
          <a:blip r:embed="rId5">
            <a:alphaModFix/>
          </a:blip>
          <a:srcRect b="7927" l="0" r="0" t="7918"/>
          <a:stretch/>
        </p:blipFill>
        <p:spPr>
          <a:xfrm>
            <a:off x="405789" y="187053"/>
            <a:ext cx="2087890" cy="923330"/>
          </a:xfrm>
          <a:prstGeom prst="rect">
            <a:avLst/>
          </a:prstGeom>
          <a:noFill/>
          <a:ln>
            <a:noFill/>
          </a:ln>
        </p:spPr>
      </p:pic>
      <p:sp>
        <p:nvSpPr>
          <p:cNvPr id="83" name="Google Shape;83;p13"/>
          <p:cNvSpPr txBox="1"/>
          <p:nvPr/>
        </p:nvSpPr>
        <p:spPr>
          <a:xfrm>
            <a:off x="8017400" y="3416400"/>
            <a:ext cx="3059100" cy="261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000">
                <a:solidFill>
                  <a:schemeClr val="dk1"/>
                </a:solidFill>
                <a:latin typeface="Times New Roman"/>
                <a:ea typeface="Times New Roman"/>
                <a:cs typeface="Times New Roman"/>
                <a:sym typeface="Times New Roman"/>
              </a:rPr>
              <a:t>A rainout shelter used to simulate drought conditions</a:t>
            </a:r>
            <a:endParaRPr sz="1000">
              <a:solidFill>
                <a:schemeClr val="dk1"/>
              </a:solidFill>
              <a:latin typeface="Times New Roman"/>
              <a:ea typeface="Times New Roman"/>
              <a:cs typeface="Times New Roman"/>
              <a:sym typeface="Times New Roman"/>
            </a:endParaRPr>
          </a:p>
        </p:txBody>
      </p:sp>
      <p:pic>
        <p:nvPicPr>
          <p:cNvPr id="84" name="Google Shape;84;p13"/>
          <p:cNvPicPr preferRelativeResize="0"/>
          <p:nvPr/>
        </p:nvPicPr>
        <p:blipFill>
          <a:blip r:embed="rId6">
            <a:alphaModFix/>
          </a:blip>
          <a:stretch>
            <a:fillRect/>
          </a:stretch>
        </p:blipFill>
        <p:spPr>
          <a:xfrm>
            <a:off x="8086808" y="1431525"/>
            <a:ext cx="3623842" cy="1949075"/>
          </a:xfrm>
          <a:prstGeom prst="rect">
            <a:avLst/>
          </a:prstGeom>
          <a:noFill/>
          <a:ln>
            <a:noFill/>
          </a:ln>
        </p:spPr>
      </p:pic>
      <p:sp>
        <p:nvSpPr>
          <p:cNvPr id="85" name="Google Shape;85;p13"/>
          <p:cNvSpPr txBox="1"/>
          <p:nvPr/>
        </p:nvSpPr>
        <p:spPr>
          <a:xfrm>
            <a:off x="405800" y="4938825"/>
            <a:ext cx="10894200" cy="99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Font typeface="Arial"/>
              <a:buNone/>
            </a:pPr>
            <a:r>
              <a:rPr b="1" i="1" lang="en-US" sz="1800">
                <a:solidFill>
                  <a:srgbClr val="39738A"/>
                </a:solidFill>
                <a:latin typeface="Times New Roman"/>
                <a:ea typeface="Times New Roman"/>
                <a:cs typeface="Times New Roman"/>
                <a:sym typeface="Times New Roman"/>
              </a:rPr>
              <a:t>Significance/Impacts</a:t>
            </a:r>
            <a:endParaRPr>
              <a:solidFill>
                <a:schemeClr val="dk1"/>
              </a:solidFill>
            </a:endParaRPr>
          </a:p>
          <a:p>
            <a:pPr indent="-311150" lvl="0" marL="457200" rtl="0" algn="l">
              <a:spcBef>
                <a:spcPts val="0"/>
              </a:spcBef>
              <a:spcAft>
                <a:spcPts val="0"/>
              </a:spcAft>
              <a:buClr>
                <a:srgbClr val="1A8109"/>
              </a:buClr>
              <a:buSzPts val="1300"/>
              <a:buChar char="•"/>
            </a:pPr>
            <a:r>
              <a:rPr lang="en-US" sz="1300">
                <a:solidFill>
                  <a:schemeClr val="dk1"/>
                </a:solidFill>
                <a:latin typeface="Times New Roman"/>
                <a:ea typeface="Times New Roman"/>
                <a:cs typeface="Times New Roman"/>
                <a:sym typeface="Times New Roman"/>
              </a:rPr>
              <a:t>As bioenergy crops should not compete with arable land use for food production, these species are expected to be tolerant to conditions that render lands unsuitable or unprofitable for food crops, such as limited soil water availability during the growing season. These results expose some of the challenges associated with producing biofuels from lignocellulosic biomass grown under drought conditions.</a:t>
            </a:r>
            <a:endParaRPr sz="27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