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biblio/2294065" TargetMode="External"/><Relationship Id="rId4" Type="http://schemas.openxmlformats.org/officeDocument/2006/relationships/hyperlink" Target="https://pubs.acs.org/doi/10.1021/acs.jafc.3c04973" TargetMode="External"/><Relationship Id="rId5" Type="http://schemas.openxmlformats.org/officeDocument/2006/relationships/image" Target="../media/image13.png"/><Relationship Id="rId6"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868100" y="157700"/>
            <a:ext cx="8453400" cy="10317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None/>
            </a:pPr>
            <a:r>
              <a:rPr b="1" i="1" lang="en-US" sz="3200">
                <a:solidFill>
                  <a:srgbClr val="39738A"/>
                </a:solidFill>
                <a:latin typeface="Times New Roman"/>
                <a:ea typeface="Times New Roman"/>
                <a:cs typeface="Times New Roman"/>
                <a:sym typeface="Times New Roman"/>
              </a:rPr>
              <a:t>Study provides guidelines for selecting best lignin isolation techniques for research</a:t>
            </a:r>
            <a:endParaRPr sz="32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139650"/>
            <a:ext cx="7623600" cy="1589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Lignin, a complex heterogeneous polymer that forms plant biomass structures, is a promising candidate in the biofuel industry because of its aromatic constitution. Although milled wood, enzymatic, cellulolytic enzyme, </a:t>
            </a:r>
            <a:r>
              <a:rPr lang="en-US" sz="1300">
                <a:latin typeface="Times New Roman"/>
                <a:ea typeface="Times New Roman"/>
                <a:cs typeface="Times New Roman"/>
                <a:sym typeface="Times New Roman"/>
              </a:rPr>
              <a:t>and</a:t>
            </a:r>
            <a:r>
              <a:rPr lang="en-US" sz="1300">
                <a:solidFill>
                  <a:schemeClr val="dk1"/>
                </a:solidFill>
                <a:latin typeface="Times New Roman"/>
                <a:ea typeface="Times New Roman"/>
                <a:cs typeface="Times New Roman"/>
                <a:sym typeface="Times New Roman"/>
              </a:rPr>
              <a:t> enzymatic </a:t>
            </a:r>
            <a:r>
              <a:rPr lang="en-US" sz="1300">
                <a:latin typeface="Times New Roman"/>
                <a:ea typeface="Times New Roman"/>
                <a:cs typeface="Times New Roman"/>
                <a:sym typeface="Times New Roman"/>
              </a:rPr>
              <a:t>mild</a:t>
            </a:r>
            <a:r>
              <a:rPr lang="en-US" sz="1300">
                <a:solidFill>
                  <a:schemeClr val="dk1"/>
                </a:solidFill>
                <a:latin typeface="Times New Roman"/>
                <a:ea typeface="Times New Roman"/>
                <a:cs typeface="Times New Roman"/>
                <a:sym typeface="Times New Roman"/>
              </a:rPr>
              <a:t>-acidosis lignins have all been studied on behalf of native lignin, they are all the result of different separation strategies and therefore may have differing structures. This study aimed to compare these separation strategies and determine their effects on lignin structure in softwoods, hardwoods, and grasses.</a:t>
            </a:r>
            <a:endParaRPr/>
          </a:p>
        </p:txBody>
      </p:sp>
      <p:sp>
        <p:nvSpPr>
          <p:cNvPr id="79" name="Google Shape;79;p13"/>
          <p:cNvSpPr/>
          <p:nvPr/>
        </p:nvSpPr>
        <p:spPr>
          <a:xfrm>
            <a:off x="439150" y="2729350"/>
            <a:ext cx="76236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Milled wood, enzymatic, cellulolytic enzyme, and enzymatic mild-acidosis lignins were all extracted from pine, birch, and corn stover, then analyzed via </a:t>
            </a:r>
            <a:r>
              <a:rPr lang="en-US" sz="1300">
                <a:solidFill>
                  <a:schemeClr val="dk1"/>
                </a:solidFill>
                <a:highlight>
                  <a:srgbClr val="FFFFFF"/>
                </a:highlight>
                <a:latin typeface="Times New Roman"/>
                <a:ea typeface="Times New Roman"/>
                <a:cs typeface="Times New Roman"/>
                <a:sym typeface="Times New Roman"/>
              </a:rPr>
              <a:t>carbohydrate content analysis, saponification, gel-</a:t>
            </a:r>
            <a:r>
              <a:rPr lang="en-US" sz="1300">
                <a:solidFill>
                  <a:schemeClr val="dk1"/>
                </a:solidFill>
                <a:latin typeface="Times New Roman"/>
                <a:ea typeface="Times New Roman"/>
                <a:cs typeface="Times New Roman"/>
                <a:sym typeface="Times New Roman"/>
              </a:rPr>
              <a:t>permeation</a:t>
            </a:r>
            <a:r>
              <a:rPr lang="en-US" sz="1300">
                <a:solidFill>
                  <a:schemeClr val="dk1"/>
                </a:solidFill>
                <a:highlight>
                  <a:srgbClr val="FFFFFF"/>
                </a:highlight>
                <a:latin typeface="Times New Roman"/>
                <a:ea typeface="Times New Roman"/>
                <a:cs typeface="Times New Roman"/>
                <a:sym typeface="Times New Roman"/>
              </a:rPr>
              <a:t> chromatography, two-dimensional nuclear magnetic resonance spectroscopy, derivatization followed by reductive cleavage, and hydrogenolysis and compared with the original biomass whole-cell-wall material.</a:t>
            </a:r>
            <a:endParaRPr/>
          </a:p>
        </p:txBody>
      </p:sp>
      <p:sp>
        <p:nvSpPr>
          <p:cNvPr id="80" name="Google Shape;80;p13"/>
          <p:cNvSpPr/>
          <p:nvPr/>
        </p:nvSpPr>
        <p:spPr>
          <a:xfrm>
            <a:off x="455800" y="4001475"/>
            <a:ext cx="7590300" cy="1031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Though milled-wood lignin is an attractive candidate in studies due to its solubility and other properties, it is the </a:t>
            </a:r>
            <a:r>
              <a:rPr lang="en-US" sz="1300">
                <a:solidFill>
                  <a:schemeClr val="dk1"/>
                </a:solidFill>
                <a:highlight>
                  <a:srgbClr val="FFFFFF"/>
                </a:highlight>
                <a:latin typeface="Times New Roman"/>
                <a:ea typeface="Times New Roman"/>
                <a:cs typeface="Times New Roman"/>
                <a:sym typeface="Times New Roman"/>
              </a:rPr>
              <a:t>least</a:t>
            </a:r>
            <a:r>
              <a:rPr lang="en-US" sz="1300">
                <a:latin typeface="Times New Roman"/>
                <a:ea typeface="Times New Roman"/>
                <a:cs typeface="Times New Roman"/>
                <a:sym typeface="Times New Roman"/>
              </a:rPr>
              <a:t> </a:t>
            </a:r>
            <a:r>
              <a:rPr lang="en-US" sz="1300">
                <a:solidFill>
                  <a:schemeClr val="dk1"/>
                </a:solidFill>
                <a:latin typeface="Times New Roman"/>
                <a:ea typeface="Times New Roman"/>
                <a:cs typeface="Times New Roman"/>
                <a:sym typeface="Times New Roman"/>
              </a:rPr>
              <a:t>representative</a:t>
            </a:r>
            <a:r>
              <a:rPr lang="en-US" sz="1300">
                <a:latin typeface="Times New Roman"/>
                <a:ea typeface="Times New Roman"/>
                <a:cs typeface="Times New Roman"/>
                <a:sym typeface="Times New Roman"/>
              </a:rPr>
              <a:t> of native lignin across wood types. Although imperfect, enzyme lignin and cellulolytic enzyme lignin were shown to be most representative of native softwood and hardwood lignin.</a:t>
            </a:r>
            <a:endParaRPr sz="1300"/>
          </a:p>
        </p:txBody>
      </p:sp>
      <p:sp>
        <p:nvSpPr>
          <p:cNvPr id="81" name="Google Shape;81;p13"/>
          <p:cNvSpPr txBox="1"/>
          <p:nvPr/>
        </p:nvSpPr>
        <p:spPr>
          <a:xfrm>
            <a:off x="455800" y="5117375"/>
            <a:ext cx="11282700" cy="769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Understanding the structure of lignin is crucial to the development of this renewable energy source. This analysis may assist future researchers in the field determine which extraction technique is most effective in preserving the native lignin characteristics for their studies.</a:t>
            </a:r>
            <a:endParaRPr>
              <a:latin typeface="Times New Roman"/>
              <a:ea typeface="Times New Roman"/>
              <a:cs typeface="Times New Roman"/>
              <a:sym typeface="Times New Roman"/>
            </a:endParaRPr>
          </a:p>
        </p:txBody>
      </p:sp>
      <p:sp>
        <p:nvSpPr>
          <p:cNvPr id="82" name="Google Shape;82;p13"/>
          <p:cNvSpPr txBox="1"/>
          <p:nvPr/>
        </p:nvSpPr>
        <p:spPr>
          <a:xfrm>
            <a:off x="439150" y="5971050"/>
            <a:ext cx="11059200" cy="2616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SzPts val="1100"/>
              <a:buNone/>
            </a:pPr>
            <a:r>
              <a:rPr lang="en-US" sz="1100">
                <a:solidFill>
                  <a:schemeClr val="dk1"/>
                </a:solidFill>
                <a:latin typeface="Times New Roman"/>
                <a:ea typeface="Times New Roman"/>
                <a:cs typeface="Times New Roman"/>
                <a:sym typeface="Times New Roman"/>
              </a:rPr>
              <a:t>Chen, Mingjie, et al., </a:t>
            </a:r>
            <a:r>
              <a:rPr lang="en-US" sz="1100" u="sng">
                <a:solidFill>
                  <a:schemeClr val="hlink"/>
                </a:solidFill>
                <a:latin typeface="Times New Roman"/>
                <a:ea typeface="Times New Roman"/>
                <a:cs typeface="Times New Roman"/>
                <a:sym typeface="Times New Roman"/>
                <a:hlinkClick r:id="rId3"/>
              </a:rPr>
              <a:t>Selecting Suitable Near-Native Lignins for Research</a:t>
            </a:r>
            <a:r>
              <a:rPr lang="en-US" sz="1100">
                <a:solidFill>
                  <a:schemeClr val="dk1"/>
                </a:solidFill>
                <a:latin typeface="Times New Roman"/>
                <a:ea typeface="Times New Roman"/>
                <a:cs typeface="Times New Roman"/>
                <a:sym typeface="Times New Roman"/>
              </a:rPr>
              <a:t>, Journal of Agricultural and Food Chemistry, </a:t>
            </a:r>
            <a:r>
              <a:rPr b="1" lang="en-US" sz="1100">
                <a:solidFill>
                  <a:schemeClr val="dk1"/>
                </a:solidFill>
                <a:latin typeface="Times New Roman"/>
                <a:ea typeface="Times New Roman"/>
                <a:cs typeface="Times New Roman"/>
                <a:sym typeface="Times New Roman"/>
              </a:rPr>
              <a:t>71</a:t>
            </a:r>
            <a:r>
              <a:rPr lang="en-US" sz="1100">
                <a:solidFill>
                  <a:schemeClr val="dk1"/>
                </a:solidFill>
                <a:latin typeface="Times New Roman"/>
                <a:ea typeface="Times New Roman"/>
                <a:cs typeface="Times New Roman"/>
                <a:sym typeface="Times New Roman"/>
              </a:rPr>
              <a:t>, 20751–20761, (2023). [DOI:</a:t>
            </a:r>
            <a:r>
              <a:rPr lang="en-US" sz="1100" u="sng">
                <a:solidFill>
                  <a:schemeClr val="hlink"/>
                </a:solidFill>
                <a:latin typeface="Times New Roman"/>
                <a:ea typeface="Times New Roman"/>
                <a:cs typeface="Times New Roman"/>
                <a:sym typeface="Times New Roman"/>
                <a:hlinkClick r:id="rId4"/>
              </a:rPr>
              <a:t>10.1021/acs.jafc.3c04973</a:t>
            </a:r>
            <a:r>
              <a:rPr lang="en-US" sz="1100">
                <a:solidFill>
                  <a:schemeClr val="dk1"/>
                </a:solidFill>
                <a:latin typeface="Times New Roman"/>
                <a:ea typeface="Times New Roman"/>
                <a:cs typeface="Times New Roman"/>
                <a:sym typeface="Times New Roman"/>
              </a:rPr>
              <a:t>]</a:t>
            </a:r>
            <a:endParaRPr sz="1100">
              <a:solidFill>
                <a:schemeClr val="dk1"/>
              </a:solidFill>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sp>
        <p:nvSpPr>
          <p:cNvPr id="84" name="Google Shape;84;p13"/>
          <p:cNvSpPr txBox="1"/>
          <p:nvPr/>
        </p:nvSpPr>
        <p:spPr>
          <a:xfrm>
            <a:off x="8278550" y="4774975"/>
            <a:ext cx="3578400" cy="458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Lignin was isolated from softwood (pine) hardwood (birch) and grass (corn stover) through several different extraction techniques.</a:t>
            </a:r>
            <a:endParaRPr sz="1000">
              <a:solidFill>
                <a:schemeClr val="dk1"/>
              </a:solidFill>
              <a:latin typeface="Times New Roman"/>
              <a:ea typeface="Times New Roman"/>
              <a:cs typeface="Times New Roman"/>
              <a:sym typeface="Times New Roman"/>
            </a:endParaRPr>
          </a:p>
        </p:txBody>
      </p:sp>
      <p:grpSp>
        <p:nvGrpSpPr>
          <p:cNvPr id="85" name="Google Shape;85;p13"/>
          <p:cNvGrpSpPr/>
          <p:nvPr/>
        </p:nvGrpSpPr>
        <p:grpSpPr>
          <a:xfrm>
            <a:off x="8278583" y="1324675"/>
            <a:ext cx="3578336" cy="3450301"/>
            <a:chOff x="8278558" y="1139650"/>
            <a:chExt cx="3578336" cy="3450301"/>
          </a:xfrm>
        </p:grpSpPr>
        <p:sp>
          <p:nvSpPr>
            <p:cNvPr id="86" name="Google Shape;86;p13"/>
            <p:cNvSpPr/>
            <p:nvPr/>
          </p:nvSpPr>
          <p:spPr>
            <a:xfrm>
              <a:off x="8278558" y="1139650"/>
              <a:ext cx="3578336" cy="3450301"/>
            </a:xfrm>
            <a:prstGeom prst="roundRect">
              <a:avLst>
                <a:gd fmla="val 16667" name="adj"/>
              </a:avLst>
            </a:prstGeom>
            <a:solidFill>
              <a:schemeClr val="lt1"/>
            </a:solidFill>
            <a:ln cap="flat" cmpd="sng" w="38100">
              <a:solidFill>
                <a:srgbClr val="0B2C4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pic>
          <p:nvPicPr>
            <p:cNvPr descr="Flow chart depicting lignin isolation techniques from different biomass sources. The chart starts with three types of biomass: Softwood, Hardwood, and Grass. It then focuses on Hardwood, showing two initial processing methods: Pre-grind and Ball Mill.&#10;Pre-grind leads to WCW (Whole Cell-Wall Biomass). Ball Mill produces Milled-Wood Powder, which branches into two paths:&#10;&#10;Cellulolytic Enzyme Treatment, resulting in MWL (Milled-Wood Lignin).&#10;Dioxane/Water at R.T., yielding EL (Enzyme Lignin).&#10;&#10;EL further branches into two final products:&#10;&#10;CEL (Cellulolytic Enzyme Lignin) via Dioxane/Water at R.T.&#10;EMAL (Enzymatic Mild Acidolysis Lignin) via Dioxane/Water, 0.01M HCL at 80°C." id="87" name="Google Shape;87;p13"/>
            <p:cNvPicPr preferRelativeResize="0"/>
            <p:nvPr/>
          </p:nvPicPr>
          <p:blipFill>
            <a:blip r:embed="rId6">
              <a:alphaModFix/>
            </a:blip>
            <a:stretch>
              <a:fillRect/>
            </a:stretch>
          </p:blipFill>
          <p:spPr>
            <a:xfrm>
              <a:off x="8606714" y="1253187"/>
              <a:ext cx="2891634" cy="3179812"/>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