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4" name="Google Shape;74;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18" name="Google Shape;18;p2"/>
          <p:cNvPicPr preferRelativeResize="0"/>
          <p:nvPr/>
        </p:nvPicPr>
        <p:blipFill rotWithShape="1">
          <a:blip r:embed="rId2">
            <a:alphaModFix/>
          </a:blip>
          <a:srcRect b="0" l="0" r="0" t="0"/>
          <a:stretch/>
        </p:blipFill>
        <p:spPr>
          <a:xfrm>
            <a:off x="0" y="6356350"/>
            <a:ext cx="12192000" cy="508000"/>
          </a:xfrm>
          <a:prstGeom prst="rect">
            <a:avLst/>
          </a:prstGeom>
          <a:noFill/>
          <a:ln>
            <a:noFill/>
          </a:ln>
        </p:spPr>
      </p:pic>
      <p:sp>
        <p:nvSpPr>
          <p:cNvPr id="19" name="Google Shape;19;p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400" u="none" cap="none" strike="noStrike">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2" name="Shape 62"/>
        <p:cNvGrpSpPr/>
        <p:nvPr/>
      </p:nvGrpSpPr>
      <p:grpSpPr>
        <a:xfrm>
          <a:off x="0" y="0"/>
          <a:ext cx="0" cy="0"/>
          <a:chOff x="0" y="0"/>
          <a:chExt cx="0" cy="0"/>
        </a:xfrm>
      </p:grpSpPr>
      <p:sp>
        <p:nvSpPr>
          <p:cNvPr id="63" name="Google Shape;63;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4" name="Google Shape;64;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5" name="Google Shape;65;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6" name="Google Shape;66;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7" name="Shape 67"/>
        <p:cNvGrpSpPr/>
        <p:nvPr/>
      </p:nvGrpSpPr>
      <p:grpSpPr>
        <a:xfrm>
          <a:off x="0" y="0"/>
          <a:ext cx="0" cy="0"/>
          <a:chOff x="0" y="0"/>
          <a:chExt cx="0" cy="0"/>
        </a:xfrm>
      </p:grpSpPr>
      <p:sp>
        <p:nvSpPr>
          <p:cNvPr id="68" name="Google Shape;68;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0" name="Google Shape;70;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1" name="Google Shape;71;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0" name="Shape 20"/>
        <p:cNvGrpSpPr/>
        <p:nvPr/>
      </p:nvGrpSpPr>
      <p:grpSpPr>
        <a:xfrm>
          <a:off x="0" y="0"/>
          <a:ext cx="0" cy="0"/>
          <a:chOff x="0" y="0"/>
          <a:chExt cx="0" cy="0"/>
        </a:xfrm>
      </p:grpSpPr>
      <p:pic>
        <p:nvPicPr>
          <p:cNvPr id="21" name="Google Shape;21;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2" name="Google Shape;22;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4" name="Shape 24"/>
        <p:cNvGrpSpPr/>
        <p:nvPr/>
      </p:nvGrpSpPr>
      <p:grpSpPr>
        <a:xfrm>
          <a:off x="0" y="0"/>
          <a:ext cx="0" cy="0"/>
          <a:chOff x="0" y="0"/>
          <a:chExt cx="0" cy="0"/>
        </a:xfrm>
      </p:grpSpPr>
      <p:sp>
        <p:nvSpPr>
          <p:cNvPr id="25" name="Google Shape;25;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7" name="Google Shape;27;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8" name="Google Shape;28;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3" name="Google Shape;33;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4" name="Google Shape;34;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5" name="Shape 35"/>
        <p:cNvGrpSpPr/>
        <p:nvPr/>
      </p:nvGrpSpPr>
      <p:grpSpPr>
        <a:xfrm>
          <a:off x="0" y="0"/>
          <a:ext cx="0" cy="0"/>
          <a:chOff x="0" y="0"/>
          <a:chExt cx="0" cy="0"/>
        </a:xfrm>
      </p:grpSpPr>
      <p:sp>
        <p:nvSpPr>
          <p:cNvPr id="36" name="Google Shape;36;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 name="Google Shape;37;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8" name="Google Shape;38;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 name="Google Shape;39;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0" name="Google Shape;40;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1" name="Google Shape;41;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2" name="Google Shape;42;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5" name="Google Shape;45;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6" name="Google Shape;46;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7" name="Shape 47"/>
        <p:cNvGrpSpPr/>
        <p:nvPr/>
      </p:nvGrpSpPr>
      <p:grpSpPr>
        <a:xfrm>
          <a:off x="0" y="0"/>
          <a:ext cx="0" cy="0"/>
          <a:chOff x="0" y="0"/>
          <a:chExt cx="0" cy="0"/>
        </a:xfrm>
      </p:grpSpPr>
      <p:pic>
        <p:nvPicPr>
          <p:cNvPr id="48" name="Google Shape;48;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9" name="Google Shape;49;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0" name="Shape 50"/>
        <p:cNvGrpSpPr/>
        <p:nvPr/>
      </p:nvGrpSpPr>
      <p:grpSpPr>
        <a:xfrm>
          <a:off x="0" y="0"/>
          <a:ext cx="0" cy="0"/>
          <a:chOff x="0" y="0"/>
          <a:chExt cx="0" cy="0"/>
        </a:xfrm>
      </p:grpSpPr>
      <p:sp>
        <p:nvSpPr>
          <p:cNvPr id="51" name="Google Shape;51;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2" name="Google Shape;52;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3" name="Google Shape;53;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4" name="Google Shape;54;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5" name="Google Shape;55;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6" name="Shape 56"/>
        <p:cNvGrpSpPr/>
        <p:nvPr/>
      </p:nvGrpSpPr>
      <p:grpSpPr>
        <a:xfrm>
          <a:off x="0" y="0"/>
          <a:ext cx="0" cy="0"/>
          <a:chOff x="0" y="0"/>
          <a:chExt cx="0" cy="0"/>
        </a:xfrm>
      </p:grpSpPr>
      <p:sp>
        <p:nvSpPr>
          <p:cNvPr id="57" name="Google Shape;57;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8" name="Google Shape;58;p10"/>
          <p:cNvSpPr/>
          <p:nvPr>
            <p:ph idx="2" type="pic"/>
          </p:nvPr>
        </p:nvSpPr>
        <p:spPr>
          <a:xfrm>
            <a:off x="5183188" y="987425"/>
            <a:ext cx="6172200" cy="4873625"/>
          </a:xfrm>
          <a:prstGeom prst="rect">
            <a:avLst/>
          </a:prstGeom>
          <a:noFill/>
          <a:ln>
            <a:noFill/>
          </a:ln>
        </p:spPr>
      </p:sp>
      <p:sp>
        <p:nvSpPr>
          <p:cNvPr id="59" name="Google Shape;59;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0" name="Google Shape;60;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1" name="Google Shape;61;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osti.gov/pages/biblio/2007110-terpenes-modulate-bacterial-fungal-growth-sorghum-rhizobiome-communities" TargetMode="External"/><Relationship Id="rId4" Type="http://schemas.openxmlformats.org/officeDocument/2006/relationships/hyperlink" Target="https://journals.asm.org/doi/10.1128/spectrum.01332-23" TargetMode="External"/><Relationship Id="rId5" Type="http://schemas.openxmlformats.org/officeDocument/2006/relationships/hyperlink" Target="https://www.osti.gov/pages/biblio/1998976-anti-fungal-bioactive-terpenoids-bioenergy-crop-switchgrass-panicum-virgatum-may-contribute-ecotype-specific-microbiome-composition" TargetMode="External"/><Relationship Id="rId6" Type="http://schemas.openxmlformats.org/officeDocument/2006/relationships/hyperlink" Target="https://www.nature.com/articles/s42003-023-05290-3" TargetMode="External"/><Relationship Id="rId7" Type="http://schemas.openxmlformats.org/officeDocument/2006/relationships/image" Target="../media/image1.png"/><Relationship Id="rId8"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3"/>
          <p:cNvSpPr txBox="1"/>
          <p:nvPr>
            <p:ph type="title"/>
          </p:nvPr>
        </p:nvSpPr>
        <p:spPr>
          <a:xfrm>
            <a:off x="2293530" y="157176"/>
            <a:ext cx="9037828" cy="1320727"/>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rgbClr val="39738A"/>
              </a:buClr>
              <a:buSzPts val="3600"/>
              <a:buFont typeface="Times New Roman"/>
              <a:buNone/>
            </a:pPr>
            <a:r>
              <a:rPr b="1" i="1" lang="en-US" sz="3600">
                <a:solidFill>
                  <a:srgbClr val="39738A"/>
                </a:solidFill>
                <a:latin typeface="Times New Roman"/>
                <a:ea typeface="Times New Roman"/>
                <a:cs typeface="Times New Roman"/>
                <a:sym typeface="Times New Roman"/>
              </a:rPr>
              <a:t>Plant chemicals have varied effects on root system microbes</a:t>
            </a:r>
            <a:endParaRPr sz="3600">
              <a:solidFill>
                <a:srgbClr val="39738A"/>
              </a:solidFill>
              <a:latin typeface="Times New Roman"/>
              <a:ea typeface="Times New Roman"/>
              <a:cs typeface="Times New Roman"/>
              <a:sym typeface="Times New Roman"/>
            </a:endParaRPr>
          </a:p>
        </p:txBody>
      </p:sp>
      <p:sp>
        <p:nvSpPr>
          <p:cNvPr id="77" name="Google Shape;77;p13"/>
          <p:cNvSpPr/>
          <p:nvPr/>
        </p:nvSpPr>
        <p:spPr>
          <a:xfrm>
            <a:off x="566375" y="1477900"/>
            <a:ext cx="7656300" cy="923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Background/Objective</a:t>
            </a:r>
            <a:endParaRPr/>
          </a:p>
          <a:p>
            <a:pPr indent="-285750" lvl="0" marL="285750" marR="0" rtl="0" algn="l">
              <a:lnSpc>
                <a:spcPct val="100000"/>
              </a:lnSpc>
              <a:spcBef>
                <a:spcPts val="0"/>
              </a:spcBef>
              <a:spcAft>
                <a:spcPts val="0"/>
              </a:spcAft>
              <a:buClr>
                <a:srgbClr val="1A8109"/>
              </a:buClr>
              <a:buSzPts val="1800"/>
              <a:buChar char="•"/>
            </a:pPr>
            <a:r>
              <a:rPr lang="en-US" sz="1800">
                <a:latin typeface="Times New Roman"/>
                <a:ea typeface="Times New Roman"/>
                <a:cs typeface="Times New Roman"/>
                <a:sym typeface="Times New Roman"/>
              </a:rPr>
              <a:t>To understand how terpenes and terpenoids affect the bacteria and fungi that live around the roots of two plant species, switchgrass and sorghum.</a:t>
            </a:r>
            <a:endParaRPr/>
          </a:p>
        </p:txBody>
      </p:sp>
      <p:sp>
        <p:nvSpPr>
          <p:cNvPr id="78" name="Google Shape;78;p13"/>
          <p:cNvSpPr/>
          <p:nvPr/>
        </p:nvSpPr>
        <p:spPr>
          <a:xfrm>
            <a:off x="533026" y="2413900"/>
            <a:ext cx="7883100" cy="1200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Approach</a:t>
            </a:r>
            <a:endParaRPr/>
          </a:p>
          <a:p>
            <a:pPr indent="-285750" lvl="0" marL="285750" marR="0" rtl="0" algn="l">
              <a:lnSpc>
                <a:spcPct val="100000"/>
              </a:lnSpc>
              <a:spcBef>
                <a:spcPts val="0"/>
              </a:spcBef>
              <a:spcAft>
                <a:spcPts val="0"/>
              </a:spcAft>
              <a:buClr>
                <a:srgbClr val="1A8109"/>
              </a:buClr>
              <a:buSzPts val="1800"/>
              <a:buChar char="•"/>
            </a:pPr>
            <a:r>
              <a:rPr lang="en-US" sz="1800">
                <a:latin typeface="Times New Roman"/>
                <a:ea typeface="Times New Roman"/>
                <a:cs typeface="Times New Roman"/>
                <a:sym typeface="Times New Roman"/>
              </a:rPr>
              <a:t>In a pair of studies, scientists assessed the impact of terpenes and terpenoids on bacterial and fungal isolates and communities in the area around the root systems of switchgrass and sorghum. </a:t>
            </a:r>
            <a:endParaRPr sz="1800">
              <a:latin typeface="Times New Roman"/>
              <a:ea typeface="Times New Roman"/>
              <a:cs typeface="Times New Roman"/>
              <a:sym typeface="Times New Roman"/>
            </a:endParaRPr>
          </a:p>
        </p:txBody>
      </p:sp>
      <p:sp>
        <p:nvSpPr>
          <p:cNvPr id="79" name="Google Shape;79;p13"/>
          <p:cNvSpPr/>
          <p:nvPr/>
        </p:nvSpPr>
        <p:spPr>
          <a:xfrm>
            <a:off x="566378" y="3694015"/>
            <a:ext cx="11059244" cy="92333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Results</a:t>
            </a:r>
            <a:endParaRPr/>
          </a:p>
          <a:p>
            <a:pPr indent="-285750" lvl="0" marL="285750" marR="0" rtl="0" algn="l">
              <a:lnSpc>
                <a:spcPct val="100000"/>
              </a:lnSpc>
              <a:spcBef>
                <a:spcPts val="0"/>
              </a:spcBef>
              <a:spcAft>
                <a:spcPts val="0"/>
              </a:spcAft>
              <a:buClr>
                <a:srgbClr val="1A8109"/>
              </a:buClr>
              <a:buSzPts val="1800"/>
              <a:buChar char="•"/>
            </a:pPr>
            <a:r>
              <a:rPr lang="en-US" sz="1800">
                <a:latin typeface="Times New Roman"/>
                <a:ea typeface="Times New Roman"/>
                <a:cs typeface="Times New Roman"/>
                <a:sym typeface="Times New Roman"/>
              </a:rPr>
              <a:t>The results showed terpenes and terpenoids have variable effects on specific microbes depending on the compound, location, and timing.</a:t>
            </a:r>
            <a:endParaRPr sz="1800">
              <a:latin typeface="Times New Roman"/>
              <a:ea typeface="Times New Roman"/>
              <a:cs typeface="Times New Roman"/>
              <a:sym typeface="Times New Roman"/>
            </a:endParaRPr>
          </a:p>
        </p:txBody>
      </p:sp>
      <p:sp>
        <p:nvSpPr>
          <p:cNvPr id="80" name="Google Shape;80;p13"/>
          <p:cNvSpPr txBox="1"/>
          <p:nvPr/>
        </p:nvSpPr>
        <p:spPr>
          <a:xfrm>
            <a:off x="566378" y="4734910"/>
            <a:ext cx="11059200" cy="9234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Significance/Impacts</a:t>
            </a:r>
            <a:endParaRPr/>
          </a:p>
          <a:p>
            <a:pPr indent="-285750" lvl="0" marL="285750" marR="0" rtl="0" algn="l">
              <a:spcBef>
                <a:spcPts val="0"/>
              </a:spcBef>
              <a:spcAft>
                <a:spcPts val="0"/>
              </a:spcAft>
              <a:buClr>
                <a:srgbClr val="1A8109"/>
              </a:buClr>
              <a:buSzPts val="1800"/>
              <a:buFont typeface="Arial"/>
              <a:buChar char="•"/>
            </a:pPr>
            <a:r>
              <a:rPr lang="en-US" sz="1800">
                <a:latin typeface="Times New Roman"/>
                <a:ea typeface="Times New Roman"/>
                <a:cs typeface="Times New Roman"/>
                <a:sym typeface="Times New Roman"/>
              </a:rPr>
              <a:t>Understanding the role of terpenes and terpenoids could help scientists breed or engineer crops that grow bigger and that attract helpful microbes while resisting diseases brought about by climate change with fewer pesticides.</a:t>
            </a:r>
            <a:endParaRPr/>
          </a:p>
        </p:txBody>
      </p:sp>
      <p:sp>
        <p:nvSpPr>
          <p:cNvPr id="81" name="Google Shape;81;p13"/>
          <p:cNvSpPr txBox="1"/>
          <p:nvPr/>
        </p:nvSpPr>
        <p:spPr>
          <a:xfrm>
            <a:off x="450172" y="257066"/>
            <a:ext cx="1415772"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chemeClr val="dk1"/>
                </a:solidFill>
                <a:latin typeface="Times New Roman"/>
                <a:ea typeface="Times New Roman"/>
                <a:cs typeface="Times New Roman"/>
                <a:sym typeface="Times New Roman"/>
              </a:rPr>
              <a:t>BRC logo here</a:t>
            </a:r>
            <a:endParaRPr/>
          </a:p>
        </p:txBody>
      </p:sp>
      <p:sp>
        <p:nvSpPr>
          <p:cNvPr id="82" name="Google Shape;82;p13"/>
          <p:cNvSpPr txBox="1"/>
          <p:nvPr/>
        </p:nvSpPr>
        <p:spPr>
          <a:xfrm>
            <a:off x="566378" y="5775799"/>
            <a:ext cx="10409400" cy="554100"/>
          </a:xfrm>
          <a:prstGeom prst="rect">
            <a:avLst/>
          </a:prstGeom>
          <a:solidFill>
            <a:schemeClr val="lt1"/>
          </a:solidFill>
          <a:ln>
            <a:noFill/>
          </a:ln>
        </p:spPr>
        <p:txBody>
          <a:bodyPr anchorCtr="0" anchor="t" bIns="45700" lIns="91425" spcFirstLastPara="1" rIns="91425" wrap="square" tIns="45700">
            <a:spAutoFit/>
          </a:bodyPr>
          <a:lstStyle/>
          <a:p>
            <a:pPr indent="0" lvl="0" marL="0" rtl="0" algn="l">
              <a:spcBef>
                <a:spcPts val="0"/>
              </a:spcBef>
              <a:spcAft>
                <a:spcPts val="0"/>
              </a:spcAft>
              <a:buClr>
                <a:schemeClr val="dk1"/>
              </a:buClr>
              <a:buSzPts val="1100"/>
              <a:buFont typeface="Arial"/>
              <a:buNone/>
            </a:pPr>
            <a:r>
              <a:rPr lang="en-US" sz="1000">
                <a:latin typeface="Times New Roman"/>
                <a:ea typeface="Times New Roman"/>
                <a:cs typeface="Times New Roman"/>
                <a:sym typeface="Times New Roman"/>
              </a:rPr>
              <a:t>Chou MY, et al. </a:t>
            </a:r>
            <a:r>
              <a:rPr lang="en-US" sz="1000" u="sng">
                <a:solidFill>
                  <a:schemeClr val="hlink"/>
                </a:solidFill>
                <a:latin typeface="Times New Roman"/>
                <a:ea typeface="Times New Roman"/>
                <a:cs typeface="Times New Roman"/>
                <a:sym typeface="Times New Roman"/>
                <a:hlinkClick r:id="rId3"/>
              </a:rPr>
              <a:t>Terpenes modulate bacterial and fungal growth and sorghum rhizobiome communities</a:t>
            </a:r>
            <a:r>
              <a:rPr lang="en-US" sz="1000">
                <a:latin typeface="Times New Roman"/>
                <a:ea typeface="Times New Roman"/>
                <a:cs typeface="Times New Roman"/>
                <a:sym typeface="Times New Roman"/>
              </a:rPr>
              <a:t>. Microbiology Spectrum 11, e01332-23 (2023). [DOI:</a:t>
            </a:r>
            <a:r>
              <a:rPr lang="en-US" sz="1000" u="sng">
                <a:solidFill>
                  <a:schemeClr val="hlink"/>
                </a:solidFill>
                <a:latin typeface="Times New Roman"/>
                <a:ea typeface="Times New Roman"/>
                <a:cs typeface="Times New Roman"/>
                <a:sym typeface="Times New Roman"/>
                <a:hlinkClick r:id="rId4"/>
              </a:rPr>
              <a:t>10.1128/spectrum.01332-23</a:t>
            </a:r>
            <a:r>
              <a:rPr lang="en-US" sz="1000">
                <a:latin typeface="Times New Roman"/>
                <a:ea typeface="Times New Roman"/>
                <a:cs typeface="Times New Roman"/>
                <a:sym typeface="Times New Roman"/>
              </a:rPr>
              <a:t>]</a:t>
            </a:r>
            <a:endParaRPr sz="1000">
              <a:latin typeface="Times New Roman"/>
              <a:ea typeface="Times New Roman"/>
              <a:cs typeface="Times New Roman"/>
              <a:sym typeface="Times New Roman"/>
            </a:endParaRPr>
          </a:p>
          <a:p>
            <a:pPr indent="0" lvl="0" marL="0" rtl="0" algn="l">
              <a:spcBef>
                <a:spcPts val="0"/>
              </a:spcBef>
              <a:spcAft>
                <a:spcPts val="0"/>
              </a:spcAft>
              <a:buSzPts val="1100"/>
              <a:buNone/>
            </a:pPr>
            <a:r>
              <a:rPr lang="en-US" sz="1000">
                <a:latin typeface="Times New Roman"/>
                <a:ea typeface="Times New Roman"/>
                <a:cs typeface="Times New Roman"/>
                <a:sym typeface="Times New Roman"/>
              </a:rPr>
              <a:t>Li, X., et al. </a:t>
            </a:r>
            <a:r>
              <a:rPr lang="en-US" sz="1000" u="sng">
                <a:solidFill>
                  <a:schemeClr val="hlink"/>
                </a:solidFill>
                <a:latin typeface="Times New Roman"/>
                <a:ea typeface="Times New Roman"/>
                <a:cs typeface="Times New Roman"/>
                <a:sym typeface="Times New Roman"/>
                <a:hlinkClick r:id="rId5"/>
              </a:rPr>
              <a:t>Anti-fungal bioactive terpenoids in the bioenergy crop switchgrass (Panicum virgatum) may contribute to ecotype-specific microbiome composition</a:t>
            </a:r>
            <a:r>
              <a:rPr lang="en-US" sz="1000">
                <a:latin typeface="Times New Roman"/>
                <a:ea typeface="Times New Roman"/>
                <a:cs typeface="Times New Roman"/>
                <a:sym typeface="Times New Roman"/>
              </a:rPr>
              <a:t>. Communications Biology 6, 917 (2023). [DOI:</a:t>
            </a:r>
            <a:r>
              <a:rPr lang="en-US" sz="1000" u="sng">
                <a:solidFill>
                  <a:schemeClr val="hlink"/>
                </a:solidFill>
                <a:latin typeface="Times New Roman"/>
                <a:ea typeface="Times New Roman"/>
                <a:cs typeface="Times New Roman"/>
                <a:sym typeface="Times New Roman"/>
                <a:hlinkClick r:id="rId6"/>
              </a:rPr>
              <a:t>10.1038/s42003-023-05290-3</a:t>
            </a:r>
            <a:r>
              <a:rPr lang="en-US" sz="1000">
                <a:latin typeface="Times New Roman"/>
                <a:ea typeface="Times New Roman"/>
                <a:cs typeface="Times New Roman"/>
                <a:sym typeface="Times New Roman"/>
              </a:rPr>
              <a:t>]</a:t>
            </a:r>
            <a:endParaRPr sz="1000">
              <a:latin typeface="Times New Roman"/>
              <a:ea typeface="Times New Roman"/>
              <a:cs typeface="Times New Roman"/>
              <a:sym typeface="Times New Roman"/>
            </a:endParaRPr>
          </a:p>
        </p:txBody>
      </p:sp>
      <p:pic>
        <p:nvPicPr>
          <p:cNvPr id="83" name="Google Shape;83;p13"/>
          <p:cNvPicPr preferRelativeResize="0"/>
          <p:nvPr/>
        </p:nvPicPr>
        <p:blipFill rotWithShape="1">
          <a:blip r:embed="rId7">
            <a:alphaModFix/>
          </a:blip>
          <a:srcRect b="0" l="0" r="0" t="0"/>
          <a:stretch/>
        </p:blipFill>
        <p:spPr>
          <a:xfrm>
            <a:off x="205639" y="146428"/>
            <a:ext cx="2087891" cy="923330"/>
          </a:xfrm>
          <a:prstGeom prst="rect">
            <a:avLst/>
          </a:prstGeom>
          <a:noFill/>
          <a:ln>
            <a:noFill/>
          </a:ln>
        </p:spPr>
      </p:pic>
      <p:sp>
        <p:nvSpPr>
          <p:cNvPr id="84" name="Google Shape;84;p13"/>
          <p:cNvSpPr txBox="1"/>
          <p:nvPr/>
        </p:nvSpPr>
        <p:spPr>
          <a:xfrm>
            <a:off x="8320750" y="3532000"/>
            <a:ext cx="3189000" cy="5541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chemeClr val="dk1"/>
              </a:buClr>
              <a:buSzPts val="1100"/>
              <a:buFont typeface="Arial"/>
              <a:buNone/>
            </a:pPr>
            <a:r>
              <a:rPr lang="en-US" sz="1000">
                <a:solidFill>
                  <a:schemeClr val="dk1"/>
                </a:solidFill>
                <a:latin typeface="Times New Roman"/>
                <a:ea typeface="Times New Roman"/>
                <a:cs typeface="Times New Roman"/>
                <a:sym typeface="Times New Roman"/>
              </a:rPr>
              <a:t>Terpenes were delivered through artificial roots in this “rhizobox” to test the impact on soil bacteria and fungi.</a:t>
            </a:r>
            <a:endParaRPr sz="10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000">
              <a:solidFill>
                <a:schemeClr val="dk1"/>
              </a:solidFill>
              <a:latin typeface="Times New Roman"/>
              <a:ea typeface="Times New Roman"/>
              <a:cs typeface="Times New Roman"/>
              <a:sym typeface="Times New Roman"/>
            </a:endParaRPr>
          </a:p>
        </p:txBody>
      </p:sp>
      <p:pic>
        <p:nvPicPr>
          <p:cNvPr descr="Cross-section photo of soil box divided into three compartments, each containing one plant and an artificial root." id="85" name="Google Shape;85;p13"/>
          <p:cNvPicPr preferRelativeResize="0"/>
          <p:nvPr/>
        </p:nvPicPr>
        <p:blipFill>
          <a:blip r:embed="rId8">
            <a:alphaModFix/>
          </a:blip>
          <a:stretch>
            <a:fillRect/>
          </a:stretch>
        </p:blipFill>
        <p:spPr>
          <a:xfrm>
            <a:off x="8416125" y="1503424"/>
            <a:ext cx="2867149" cy="20285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