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3"/>
    <p:sldMasterId id="2147483671" r:id="rId4"/>
  </p:sldMasterIdLst>
  <p:notesMasterIdLst>
    <p:notesMasterId r:id="rId5"/>
  </p:notesMasterIdLst>
  <p:sldIdLst>
    <p:sldId id="256" r:id="rId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fc7bf85496_2_9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g2fc7bf85496_2_9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5.jp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7" name="Shape 77"/>
        <p:cNvGrpSpPr/>
        <p:nvPr/>
      </p:nvGrpSpPr>
      <p:grpSpPr>
        <a:xfrm>
          <a:off x="0" y="0"/>
          <a:ext cx="0" cy="0"/>
          <a:chOff x="0" y="0"/>
          <a:chExt cx="0" cy="0"/>
        </a:xfrm>
      </p:grpSpPr>
      <p:sp>
        <p:nvSpPr>
          <p:cNvPr id="78" name="Google Shape;78;p14"/>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4"/>
          <p:cNvSpPr txBox="1"/>
          <p:nvPr/>
        </p:nvSpPr>
        <p:spPr>
          <a:xfrm>
            <a:off x="8417169" y="6398798"/>
            <a:ext cx="3774831"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600" u="none" cap="none" strike="noStrike">
                <a:solidFill>
                  <a:schemeClr val="lt1"/>
                </a:solidFill>
                <a:latin typeface="Avenir"/>
                <a:ea typeface="Avenir"/>
                <a:cs typeface="Avenir"/>
                <a:sym typeface="Avenir"/>
              </a:rPr>
              <a:t>Biological and Environmental Research</a:t>
            </a:r>
            <a:endParaRPr/>
          </a:p>
        </p:txBody>
      </p:sp>
      <p:pic>
        <p:nvPicPr>
          <p:cNvPr id="80" name="Google Shape;80;p14"/>
          <p:cNvPicPr preferRelativeResize="0"/>
          <p:nvPr/>
        </p:nvPicPr>
        <p:blipFill>
          <a:blip r:embed="rId2">
            <a:alphaModFix/>
          </a:blip>
          <a:stretch>
            <a:fillRect/>
          </a:stretch>
        </p:blipFill>
        <p:spPr>
          <a:xfrm>
            <a:off x="0" y="6384250"/>
            <a:ext cx="12192000" cy="520075"/>
          </a:xfrm>
          <a:prstGeom prst="rect">
            <a:avLst/>
          </a:prstGeom>
          <a:noFill/>
          <a:ln>
            <a:noFill/>
          </a:ln>
        </p:spPr>
      </p:pic>
      <p:pic>
        <p:nvPicPr>
          <p:cNvPr id="81" name="Google Shape;81;p14"/>
          <p:cNvPicPr preferRelativeResize="0"/>
          <p:nvPr/>
        </p:nvPicPr>
        <p:blipFill>
          <a:blip r:embed="rId3">
            <a:alphaModFix/>
          </a:blip>
          <a:stretch>
            <a:fillRect/>
          </a:stretch>
        </p:blipFill>
        <p:spPr>
          <a:xfrm>
            <a:off x="152388" y="6384259"/>
            <a:ext cx="11887200" cy="52006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B324F"/>
        </a:solidFill>
      </p:bgPr>
    </p:bg>
    <p:spTree>
      <p:nvGrpSpPr>
        <p:cNvPr id="82" name="Shape 82"/>
        <p:cNvGrpSpPr/>
        <p:nvPr/>
      </p:nvGrpSpPr>
      <p:grpSpPr>
        <a:xfrm>
          <a:off x="0" y="0"/>
          <a:ext cx="0" cy="0"/>
          <a:chOff x="0" y="0"/>
          <a:chExt cx="0" cy="0"/>
        </a:xfrm>
      </p:grpSpPr>
      <p:sp>
        <p:nvSpPr>
          <p:cNvPr id="83" name="Google Shape;83;p1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6000"/>
              <a:buFont typeface="Avenir"/>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1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Font typeface="Avenir"/>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85" name="Google Shape;85;p15"/>
          <p:cNvSpPr txBox="1"/>
          <p:nvPr>
            <p:ph idx="10" type="dt"/>
          </p:nvPr>
        </p:nvSpPr>
        <p:spPr>
          <a:xfrm>
            <a:off x="2928257" y="6413161"/>
            <a:ext cx="968829" cy="365125"/>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6" name="Google Shape;86;p15"/>
          <p:cNvSpPr txBox="1"/>
          <p:nvPr>
            <p:ph idx="11" type="ftr"/>
          </p:nvPr>
        </p:nvSpPr>
        <p:spPr>
          <a:xfrm>
            <a:off x="4038600" y="641316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7" name="Google Shape;87;p15"/>
          <p:cNvSpPr/>
          <p:nvPr/>
        </p:nvSpPr>
        <p:spPr>
          <a:xfrm>
            <a:off x="0" y="5622878"/>
            <a:ext cx="12192000" cy="1235122"/>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88" name="Google Shape;88;p15"/>
          <p:cNvPicPr preferRelativeResize="0"/>
          <p:nvPr/>
        </p:nvPicPr>
        <p:blipFill rotWithShape="1">
          <a:blip r:embed="rId2">
            <a:alphaModFix/>
          </a:blip>
          <a:srcRect b="0" l="0" r="0" t="0"/>
          <a:stretch/>
        </p:blipFill>
        <p:spPr>
          <a:xfrm>
            <a:off x="132289" y="5815220"/>
            <a:ext cx="4894439" cy="901108"/>
          </a:xfrm>
          <a:prstGeom prst="rect">
            <a:avLst/>
          </a:prstGeom>
          <a:noFill/>
          <a:ln>
            <a:noFill/>
          </a:ln>
        </p:spPr>
      </p:pic>
      <p:sp>
        <p:nvSpPr>
          <p:cNvPr id="89" name="Google Shape;89;p15"/>
          <p:cNvSpPr txBox="1"/>
          <p:nvPr/>
        </p:nvSpPr>
        <p:spPr>
          <a:xfrm>
            <a:off x="7162800" y="5917273"/>
            <a:ext cx="5029200"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600">
                <a:solidFill>
                  <a:schemeClr val="accent1"/>
                </a:solidFill>
                <a:latin typeface="Avenir"/>
                <a:ea typeface="Avenir"/>
                <a:cs typeface="Avenir"/>
                <a:sym typeface="Avenir"/>
              </a:rPr>
              <a:t>Energy.gov/science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0" name="Shape 90"/>
        <p:cNvGrpSpPr/>
        <p:nvPr/>
      </p:nvGrpSpPr>
      <p:grpSpPr>
        <a:xfrm>
          <a:off x="0" y="0"/>
          <a:ext cx="0" cy="0"/>
          <a:chOff x="0" y="0"/>
          <a:chExt cx="0" cy="0"/>
        </a:xfrm>
      </p:grpSpPr>
      <p:sp>
        <p:nvSpPr>
          <p:cNvPr id="91" name="Google Shape;91;p16"/>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2" name="Google Shape;92;p16"/>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dk1"/>
              </a:buClr>
              <a:buSzPts val="2400"/>
              <a:buFont typeface="Arial"/>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3" name="Google Shape;93;p16"/>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94" name="Google Shape;94;p16"/>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95" name="Google Shape;95;p16"/>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96" name="Google Shape;96;p16"/>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2">
  <p:cSld name="Title with content 2">
    <p:spTree>
      <p:nvGrpSpPr>
        <p:cNvPr id="97" name="Shape 97"/>
        <p:cNvGrpSpPr/>
        <p:nvPr/>
      </p:nvGrpSpPr>
      <p:grpSpPr>
        <a:xfrm>
          <a:off x="0" y="0"/>
          <a:ext cx="0" cy="0"/>
          <a:chOff x="0" y="0"/>
          <a:chExt cx="0" cy="0"/>
        </a:xfrm>
      </p:grpSpPr>
      <p:sp>
        <p:nvSpPr>
          <p:cNvPr id="98" name="Google Shape;98;p17"/>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99" name="Google Shape;99;p17"/>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0" name="Google Shape;100;p17"/>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1" name="Google Shape;101;p17"/>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2" name="Google Shape;102;p17"/>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03" name="Google Shape;103;p17"/>
          <p:cNvSpPr txBox="1"/>
          <p:nvPr>
            <p:ph idx="1" type="body"/>
          </p:nvPr>
        </p:nvSpPr>
        <p:spPr>
          <a:xfrm>
            <a:off x="439738" y="1681163"/>
            <a:ext cx="5430484"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4" name="Google Shape;104;p17"/>
          <p:cNvSpPr txBox="1"/>
          <p:nvPr>
            <p:ph idx="2" type="body"/>
          </p:nvPr>
        </p:nvSpPr>
        <p:spPr>
          <a:xfrm>
            <a:off x="6333067" y="1681163"/>
            <a:ext cx="5454121"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3">
  <p:cSld name="Title with content 3">
    <p:spTree>
      <p:nvGrpSpPr>
        <p:cNvPr id="105" name="Shape 105"/>
        <p:cNvGrpSpPr/>
        <p:nvPr/>
      </p:nvGrpSpPr>
      <p:grpSpPr>
        <a:xfrm>
          <a:off x="0" y="0"/>
          <a:ext cx="0" cy="0"/>
          <a:chOff x="0" y="0"/>
          <a:chExt cx="0" cy="0"/>
        </a:xfrm>
      </p:grpSpPr>
      <p:sp>
        <p:nvSpPr>
          <p:cNvPr id="106" name="Google Shape;106;p18"/>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107" name="Google Shape;107;p18"/>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8" name="Google Shape;108;p18"/>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9" name="Google Shape;109;p18"/>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18"/>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11" name="Google Shape;111;p18"/>
          <p:cNvSpPr txBox="1"/>
          <p:nvPr>
            <p:ph idx="1" type="body"/>
          </p:nvPr>
        </p:nvSpPr>
        <p:spPr>
          <a:xfrm>
            <a:off x="439738" y="1681163"/>
            <a:ext cx="3578225"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2" name="Google Shape;112;p18"/>
          <p:cNvSpPr txBox="1"/>
          <p:nvPr>
            <p:ph idx="2" type="body"/>
          </p:nvPr>
        </p:nvSpPr>
        <p:spPr>
          <a:xfrm>
            <a:off x="4327525" y="1681163"/>
            <a:ext cx="3576638" cy="4143375"/>
          </a:xfrm>
          <a:prstGeom prst="rect">
            <a:avLst/>
          </a:prstGeom>
          <a:solidFill>
            <a:schemeClr val="accent4"/>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3" name="Google Shape;113;p18"/>
          <p:cNvSpPr txBox="1"/>
          <p:nvPr>
            <p:ph idx="3" type="body"/>
          </p:nvPr>
        </p:nvSpPr>
        <p:spPr>
          <a:xfrm>
            <a:off x="8212138" y="1681163"/>
            <a:ext cx="3575050"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round)">
  <p:cSld name="Text with picture (round)">
    <p:spTree>
      <p:nvGrpSpPr>
        <p:cNvPr id="114" name="Shape 114"/>
        <p:cNvGrpSpPr/>
        <p:nvPr/>
      </p:nvGrpSpPr>
      <p:grpSpPr>
        <a:xfrm>
          <a:off x="0" y="0"/>
          <a:ext cx="0" cy="0"/>
          <a:chOff x="0" y="0"/>
          <a:chExt cx="0" cy="0"/>
        </a:xfrm>
      </p:grpSpPr>
      <p:sp>
        <p:nvSpPr>
          <p:cNvPr id="115" name="Google Shape;115;p19"/>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6" name="Google Shape;116;p19"/>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17" name="Google Shape;117;p19"/>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18" name="Google Shape;118;p19"/>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19" name="Google Shape;119;p19"/>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0" name="Google Shape;120;p19"/>
          <p:cNvSpPr/>
          <p:nvPr>
            <p:ph idx="2" type="pic"/>
          </p:nvPr>
        </p:nvSpPr>
        <p:spPr>
          <a:xfrm>
            <a:off x="6920089" y="1045804"/>
            <a:ext cx="5271912" cy="5274034"/>
          </a:xfrm>
          <a:prstGeom prst="rect">
            <a:avLst/>
          </a:prstGeom>
          <a:noFill/>
          <a:ln>
            <a:noFill/>
          </a:ln>
        </p:spPr>
      </p:sp>
      <p:sp>
        <p:nvSpPr>
          <p:cNvPr id="121" name="Google Shape;121;p19"/>
          <p:cNvSpPr txBox="1"/>
          <p:nvPr>
            <p:ph idx="1" type="body"/>
          </p:nvPr>
        </p:nvSpPr>
        <p:spPr>
          <a:xfrm>
            <a:off x="409575" y="1389063"/>
            <a:ext cx="6227763"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circles)">
  <p:cSld name="Text with picture (circles)">
    <p:spTree>
      <p:nvGrpSpPr>
        <p:cNvPr id="122" name="Shape 122"/>
        <p:cNvGrpSpPr/>
        <p:nvPr/>
      </p:nvGrpSpPr>
      <p:grpSpPr>
        <a:xfrm>
          <a:off x="0" y="0"/>
          <a:ext cx="0" cy="0"/>
          <a:chOff x="0" y="0"/>
          <a:chExt cx="0" cy="0"/>
        </a:xfrm>
      </p:grpSpPr>
      <p:sp>
        <p:nvSpPr>
          <p:cNvPr id="123" name="Google Shape;123;p20"/>
          <p:cNvSpPr txBox="1"/>
          <p:nvPr>
            <p:ph type="title"/>
          </p:nvPr>
        </p:nvSpPr>
        <p:spPr>
          <a:xfrm>
            <a:off x="408791" y="177283"/>
            <a:ext cx="8668421"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4" name="Google Shape;124;p20"/>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25" name="Google Shape;125;p20"/>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26" name="Google Shape;126;p20"/>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27" name="Google Shape;127;p20"/>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8" name="Google Shape;128;p20"/>
          <p:cNvSpPr txBox="1"/>
          <p:nvPr>
            <p:ph idx="1" type="body"/>
          </p:nvPr>
        </p:nvSpPr>
        <p:spPr>
          <a:xfrm>
            <a:off x="409575" y="1389063"/>
            <a:ext cx="4580089"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9" name="Google Shape;129;p20"/>
          <p:cNvSpPr/>
          <p:nvPr>
            <p:ph idx="2" type="pic"/>
          </p:nvPr>
        </p:nvSpPr>
        <p:spPr>
          <a:xfrm>
            <a:off x="6164263" y="1320659"/>
            <a:ext cx="1543050" cy="1543191"/>
          </a:xfrm>
          <a:prstGeom prst="ellipse">
            <a:avLst/>
          </a:prstGeom>
          <a:noFill/>
          <a:ln>
            <a:noFill/>
          </a:ln>
        </p:spPr>
      </p:sp>
      <p:sp>
        <p:nvSpPr>
          <p:cNvPr id="130" name="Google Shape;130;p20"/>
          <p:cNvSpPr/>
          <p:nvPr>
            <p:ph idx="3" type="pic"/>
          </p:nvPr>
        </p:nvSpPr>
        <p:spPr>
          <a:xfrm>
            <a:off x="8918700" y="529330"/>
            <a:ext cx="2835150" cy="2834583"/>
          </a:xfrm>
          <a:prstGeom prst="ellipse">
            <a:avLst/>
          </a:prstGeom>
          <a:noFill/>
          <a:ln>
            <a:noFill/>
          </a:ln>
        </p:spPr>
      </p:sp>
      <p:sp>
        <p:nvSpPr>
          <p:cNvPr id="131" name="Google Shape;131;p20"/>
          <p:cNvSpPr/>
          <p:nvPr>
            <p:ph idx="4" type="pic"/>
          </p:nvPr>
        </p:nvSpPr>
        <p:spPr>
          <a:xfrm>
            <a:off x="7245351" y="2667000"/>
            <a:ext cx="1831861" cy="1833563"/>
          </a:xfrm>
          <a:prstGeom prst="ellipse">
            <a:avLst/>
          </a:prstGeom>
          <a:noFill/>
          <a:ln>
            <a:noFill/>
          </a:ln>
        </p:spPr>
      </p:sp>
      <p:sp>
        <p:nvSpPr>
          <p:cNvPr id="132" name="Google Shape;132;p20"/>
          <p:cNvSpPr/>
          <p:nvPr>
            <p:ph idx="5" type="pic"/>
          </p:nvPr>
        </p:nvSpPr>
        <p:spPr>
          <a:xfrm>
            <a:off x="5463822" y="4007983"/>
            <a:ext cx="2210192" cy="2210466"/>
          </a:xfrm>
          <a:prstGeom prst="ellipse">
            <a:avLst/>
          </a:prstGeom>
          <a:noFill/>
          <a:ln>
            <a:noFill/>
          </a:ln>
        </p:spPr>
      </p:sp>
      <p:sp>
        <p:nvSpPr>
          <p:cNvPr id="133" name="Google Shape;133;p20"/>
          <p:cNvSpPr/>
          <p:nvPr>
            <p:ph idx="6" type="pic"/>
          </p:nvPr>
        </p:nvSpPr>
        <p:spPr>
          <a:xfrm>
            <a:off x="9218855" y="3630613"/>
            <a:ext cx="2392119" cy="2392362"/>
          </a:xfrm>
          <a:prstGeom prst="ellipse">
            <a:avLst/>
          </a:prstGeom>
          <a:noFill/>
          <a:ln>
            <a:noFill/>
          </a:ln>
        </p:spPr>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stripe)">
  <p:cSld name="Text with picture (stripe)">
    <p:spTree>
      <p:nvGrpSpPr>
        <p:cNvPr id="134" name="Shape 134"/>
        <p:cNvGrpSpPr/>
        <p:nvPr/>
      </p:nvGrpSpPr>
      <p:grpSpPr>
        <a:xfrm>
          <a:off x="0" y="0"/>
          <a:ext cx="0" cy="0"/>
          <a:chOff x="0" y="0"/>
          <a:chExt cx="0" cy="0"/>
        </a:xfrm>
      </p:grpSpPr>
      <p:sp>
        <p:nvSpPr>
          <p:cNvPr id="135" name="Google Shape;135;p21"/>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6" name="Google Shape;136;p21"/>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37" name="Google Shape;137;p21"/>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38" name="Google Shape;138;p21"/>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39" name="Google Shape;139;p21"/>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0" name="Google Shape;140;p21"/>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1" name="Google Shape;141;p21"/>
          <p:cNvSpPr/>
          <p:nvPr>
            <p:ph idx="2" type="pic"/>
          </p:nvPr>
        </p:nvSpPr>
        <p:spPr>
          <a:xfrm>
            <a:off x="5947085" y="1446839"/>
            <a:ext cx="6244914" cy="4481287"/>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ext with picture (stripe)">
  <p:cSld name="1_Text with picture (stripe)">
    <p:spTree>
      <p:nvGrpSpPr>
        <p:cNvPr id="142" name="Shape 142"/>
        <p:cNvGrpSpPr/>
        <p:nvPr/>
      </p:nvGrpSpPr>
      <p:grpSpPr>
        <a:xfrm>
          <a:off x="0" y="0"/>
          <a:ext cx="0" cy="0"/>
          <a:chOff x="0" y="0"/>
          <a:chExt cx="0" cy="0"/>
        </a:xfrm>
      </p:grpSpPr>
      <p:sp>
        <p:nvSpPr>
          <p:cNvPr id="143" name="Google Shape;143;p22"/>
          <p:cNvSpPr txBox="1"/>
          <p:nvPr>
            <p:ph type="title"/>
          </p:nvPr>
        </p:nvSpPr>
        <p:spPr>
          <a:xfrm>
            <a:off x="408791" y="177283"/>
            <a:ext cx="8723920"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4" name="Google Shape;144;p22"/>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45" name="Google Shape;145;p22"/>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46" name="Google Shape;146;p2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47" name="Google Shape;147;p22"/>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8" name="Google Shape;148;p22"/>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9" name="Google Shape;149;p22"/>
          <p:cNvSpPr/>
          <p:nvPr>
            <p:ph idx="2" type="pic"/>
          </p:nvPr>
        </p:nvSpPr>
        <p:spPr>
          <a:xfrm>
            <a:off x="5856088" y="1"/>
            <a:ext cx="6335912" cy="6263859"/>
          </a:xfrm>
          <a:prstGeom prst="rect">
            <a:avLst/>
          </a:prstGeom>
          <a:noFill/>
          <a:ln>
            <a:noFill/>
          </a:ln>
        </p:spPr>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50" name="Shape 150"/>
        <p:cNvGrpSpPr/>
        <p:nvPr/>
      </p:nvGrpSpPr>
      <p:grpSpPr>
        <a:xfrm>
          <a:off x="0" y="0"/>
          <a:ext cx="0" cy="0"/>
          <a:chOff x="0" y="0"/>
          <a:chExt cx="0" cy="0"/>
        </a:xfrm>
      </p:grpSpPr>
      <p:sp>
        <p:nvSpPr>
          <p:cNvPr id="151" name="Google Shape;151;p23"/>
          <p:cNvSpPr/>
          <p:nvPr>
            <p:ph idx="2" type="pic"/>
          </p:nvPr>
        </p:nvSpPr>
        <p:spPr>
          <a:xfrm>
            <a:off x="6096000" y="1"/>
            <a:ext cx="6095999" cy="6324600"/>
          </a:xfrm>
          <a:prstGeom prst="rect">
            <a:avLst/>
          </a:prstGeom>
          <a:noFill/>
          <a:ln>
            <a:noFill/>
          </a:ln>
        </p:spPr>
      </p:sp>
      <p:sp>
        <p:nvSpPr>
          <p:cNvPr id="152" name="Google Shape;152;p23"/>
          <p:cNvSpPr txBox="1"/>
          <p:nvPr>
            <p:ph type="title"/>
          </p:nvPr>
        </p:nvSpPr>
        <p:spPr>
          <a:xfrm>
            <a:off x="361950" y="352977"/>
            <a:ext cx="5448300" cy="1418889"/>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3200"/>
              <a:buFont typeface="Avenir"/>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3" name="Google Shape;153;p23"/>
          <p:cNvSpPr txBox="1"/>
          <p:nvPr>
            <p:ph idx="1" type="body"/>
          </p:nvPr>
        </p:nvSpPr>
        <p:spPr>
          <a:xfrm>
            <a:off x="361950" y="2043953"/>
            <a:ext cx="5448300" cy="382503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Font typeface="Avenir"/>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54" name="Google Shape;154;p23"/>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55" name="Google Shape;155;p2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56" name="Google Shape;156;p23"/>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57" name="Google Shape;157;p23"/>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8" name="Shape 158"/>
        <p:cNvGrpSpPr/>
        <p:nvPr/>
      </p:nvGrpSpPr>
      <p:grpSpPr>
        <a:xfrm>
          <a:off x="0" y="0"/>
          <a:ext cx="0" cy="0"/>
          <a:chOff x="0" y="0"/>
          <a:chExt cx="0" cy="0"/>
        </a:xfrm>
      </p:grpSpPr>
      <p:sp>
        <p:nvSpPr>
          <p:cNvPr id="159" name="Google Shape;159;p24"/>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60" name="Google Shape;160;p24"/>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61" name="Google Shape;161;p24"/>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62" name="Google Shape;162;p24"/>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3" name="Shape 73"/>
        <p:cNvGrpSpPr/>
        <p:nvPr/>
      </p:nvGrpSpPr>
      <p:grpSpPr>
        <a:xfrm>
          <a:off x="0" y="0"/>
          <a:ext cx="0" cy="0"/>
          <a:chOff x="0" y="0"/>
          <a:chExt cx="0" cy="0"/>
        </a:xfrm>
      </p:grpSpPr>
      <p:sp>
        <p:nvSpPr>
          <p:cNvPr id="74" name="Google Shape;74;p13"/>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000"/>
              <a:buFont typeface="Avenir"/>
              <a:buNone/>
              <a:defRPr b="1" i="0" sz="4000" u="none" cap="none" strike="noStrike">
                <a:solidFill>
                  <a:schemeClr val="dk1"/>
                </a:solidFill>
                <a:latin typeface="Avenir"/>
                <a:ea typeface="Avenir"/>
                <a:cs typeface="Avenir"/>
                <a:sym typeface="Avenir"/>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5" name="Google Shape;75;p13"/>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marR="0" rtl="0" algn="l">
              <a:lnSpc>
                <a:spcPct val="90000"/>
              </a:lnSpc>
              <a:spcBef>
                <a:spcPts val="1000"/>
              </a:spcBef>
              <a:spcAft>
                <a:spcPts val="0"/>
              </a:spcAft>
              <a:buClr>
                <a:schemeClr val="dk1"/>
              </a:buClr>
              <a:buSzPts val="2400"/>
              <a:buFont typeface="Arial"/>
              <a:buChar char="•"/>
              <a:defRPr b="0" i="0" sz="2400" u="none" cap="none" strike="noStrike">
                <a:solidFill>
                  <a:schemeClr val="dk1"/>
                </a:solidFill>
                <a:latin typeface="Avenir"/>
                <a:ea typeface="Avenir"/>
                <a:cs typeface="Avenir"/>
                <a:sym typeface="Avenir"/>
              </a:defRPr>
            </a:lvl1pPr>
            <a:lvl2pPr indent="-355600" lvl="1" marL="914400" marR="0" rtl="0" algn="l">
              <a:lnSpc>
                <a:spcPct val="90000"/>
              </a:lnSpc>
              <a:spcBef>
                <a:spcPts val="500"/>
              </a:spcBef>
              <a:spcAft>
                <a:spcPts val="0"/>
              </a:spcAft>
              <a:buClr>
                <a:schemeClr val="dk1"/>
              </a:buClr>
              <a:buSzPts val="2000"/>
              <a:buFont typeface="Avenir"/>
              <a:buChar char="◦"/>
              <a:defRPr b="0" i="0" sz="2000" u="none" cap="none" strike="noStrike">
                <a:solidFill>
                  <a:schemeClr val="dk1"/>
                </a:solidFill>
                <a:latin typeface="Avenir"/>
                <a:ea typeface="Avenir"/>
                <a:cs typeface="Avenir"/>
                <a:sym typeface="Avenir"/>
              </a:defRPr>
            </a:lvl2pPr>
            <a:lvl3pPr indent="-342900" lvl="2" marL="1371600" marR="0" rtl="0" algn="l">
              <a:lnSpc>
                <a:spcPct val="90000"/>
              </a:lnSpc>
              <a:spcBef>
                <a:spcPts val="500"/>
              </a:spcBef>
              <a:spcAft>
                <a:spcPts val="0"/>
              </a:spcAft>
              <a:buClr>
                <a:schemeClr val="dk1"/>
              </a:buClr>
              <a:buSzPts val="1800"/>
              <a:buFont typeface="Noto Sans Symbols"/>
              <a:buChar char="▪"/>
              <a:defRPr b="0" i="0" sz="1800" u="none" cap="none" strike="noStrike">
                <a:solidFill>
                  <a:schemeClr val="dk1"/>
                </a:solidFill>
                <a:latin typeface="Avenir"/>
                <a:ea typeface="Avenir"/>
                <a:cs typeface="Avenir"/>
                <a:sym typeface="Avenir"/>
              </a:defRPr>
            </a:lvl3pPr>
            <a:lvl4pPr indent="-330200" lvl="3" marL="18288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4pPr>
            <a:lvl5pPr indent="-330200" lvl="4" marL="22860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9pPr>
          </a:lstStyle>
          <a:p/>
        </p:txBody>
      </p:sp>
      <p:sp>
        <p:nvSpPr>
          <p:cNvPr id="76" name="Google Shape;76;p1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0" i="0" sz="1400" u="none" cap="none" strike="noStrike">
                <a:solidFill>
                  <a:schemeClr val="lt1"/>
                </a:solidFill>
                <a:latin typeface="Avenir"/>
                <a:ea typeface="Avenir"/>
                <a:cs typeface="Avenir"/>
                <a:sym typeface="Avenir"/>
              </a:defRPr>
            </a:lvl1pPr>
            <a:lvl2pPr indent="0" lvl="1" marL="0" marR="0" rtl="0" algn="ctr">
              <a:spcBef>
                <a:spcPts val="0"/>
              </a:spcBef>
              <a:buNone/>
              <a:defRPr b="0" i="0" sz="1400" u="none" cap="none" strike="noStrike">
                <a:solidFill>
                  <a:schemeClr val="lt1"/>
                </a:solidFill>
                <a:latin typeface="Avenir"/>
                <a:ea typeface="Avenir"/>
                <a:cs typeface="Avenir"/>
                <a:sym typeface="Avenir"/>
              </a:defRPr>
            </a:lvl2pPr>
            <a:lvl3pPr indent="0" lvl="2" marL="0" marR="0" rtl="0" algn="ctr">
              <a:spcBef>
                <a:spcPts val="0"/>
              </a:spcBef>
              <a:buNone/>
              <a:defRPr b="0" i="0" sz="1400" u="none" cap="none" strike="noStrike">
                <a:solidFill>
                  <a:schemeClr val="lt1"/>
                </a:solidFill>
                <a:latin typeface="Avenir"/>
                <a:ea typeface="Avenir"/>
                <a:cs typeface="Avenir"/>
                <a:sym typeface="Avenir"/>
              </a:defRPr>
            </a:lvl3pPr>
            <a:lvl4pPr indent="0" lvl="3" marL="0" marR="0" rtl="0" algn="ctr">
              <a:spcBef>
                <a:spcPts val="0"/>
              </a:spcBef>
              <a:buNone/>
              <a:defRPr b="0" i="0" sz="1400" u="none" cap="none" strike="noStrike">
                <a:solidFill>
                  <a:schemeClr val="lt1"/>
                </a:solidFill>
                <a:latin typeface="Avenir"/>
                <a:ea typeface="Avenir"/>
                <a:cs typeface="Avenir"/>
                <a:sym typeface="Avenir"/>
              </a:defRPr>
            </a:lvl4pPr>
            <a:lvl5pPr indent="0" lvl="4" marL="0" marR="0" rtl="0" algn="ctr">
              <a:spcBef>
                <a:spcPts val="0"/>
              </a:spcBef>
              <a:buNone/>
              <a:defRPr b="0" i="0" sz="1400" u="none" cap="none" strike="noStrike">
                <a:solidFill>
                  <a:schemeClr val="lt1"/>
                </a:solidFill>
                <a:latin typeface="Avenir"/>
                <a:ea typeface="Avenir"/>
                <a:cs typeface="Avenir"/>
                <a:sym typeface="Avenir"/>
              </a:defRPr>
            </a:lvl5pPr>
            <a:lvl6pPr indent="0" lvl="5" marL="0" marR="0" rtl="0" algn="ctr">
              <a:spcBef>
                <a:spcPts val="0"/>
              </a:spcBef>
              <a:buNone/>
              <a:defRPr b="0" i="0" sz="1400" u="none" cap="none" strike="noStrike">
                <a:solidFill>
                  <a:schemeClr val="lt1"/>
                </a:solidFill>
                <a:latin typeface="Avenir"/>
                <a:ea typeface="Avenir"/>
                <a:cs typeface="Avenir"/>
                <a:sym typeface="Avenir"/>
              </a:defRPr>
            </a:lvl6pPr>
            <a:lvl7pPr indent="0" lvl="6" marL="0" marR="0" rtl="0" algn="ctr">
              <a:spcBef>
                <a:spcPts val="0"/>
              </a:spcBef>
              <a:buNone/>
              <a:defRPr b="0" i="0" sz="1400" u="none" cap="none" strike="noStrike">
                <a:solidFill>
                  <a:schemeClr val="lt1"/>
                </a:solidFill>
                <a:latin typeface="Avenir"/>
                <a:ea typeface="Avenir"/>
                <a:cs typeface="Avenir"/>
                <a:sym typeface="Avenir"/>
              </a:defRPr>
            </a:lvl7pPr>
            <a:lvl8pPr indent="0" lvl="7" marL="0" marR="0" rtl="0" algn="ctr">
              <a:spcBef>
                <a:spcPts val="0"/>
              </a:spcBef>
              <a:buNone/>
              <a:defRPr b="0" i="0" sz="1400" u="none" cap="none" strike="noStrike">
                <a:solidFill>
                  <a:schemeClr val="lt1"/>
                </a:solidFill>
                <a:latin typeface="Avenir"/>
                <a:ea typeface="Avenir"/>
                <a:cs typeface="Avenir"/>
                <a:sym typeface="Avenir"/>
              </a:defRPr>
            </a:lvl8pPr>
            <a:lvl9pPr indent="0" lvl="8" marL="0" marR="0" rtl="0" algn="ctr">
              <a:spcBef>
                <a:spcPts val="0"/>
              </a:spcBef>
              <a:buNone/>
              <a:defRPr b="0" i="0" sz="1400" u="none" cap="none" strike="noStrike">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https://www.osti.gov/biblio/2569890" TargetMode="External"/><Relationship Id="rId4" Type="http://schemas.openxmlformats.org/officeDocument/2006/relationships/hyperlink" Target="https://doi.org/10.1186/s13068-025-02659-w" TargetMode="External"/><Relationship Id="rId5" Type="http://schemas.openxmlformats.org/officeDocument/2006/relationships/image" Target="../media/image17.png"/><Relationship Id="rId6" Type="http://schemas.openxmlformats.org/officeDocument/2006/relationships/image" Target="../media/image1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5"/>
          <p:cNvSpPr txBox="1"/>
          <p:nvPr/>
        </p:nvSpPr>
        <p:spPr>
          <a:xfrm>
            <a:off x="2426500" y="110925"/>
            <a:ext cx="87777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600">
                <a:solidFill>
                  <a:schemeClr val="accent1"/>
                </a:solidFill>
                <a:latin typeface="Times New Roman"/>
                <a:ea typeface="Times New Roman"/>
                <a:cs typeface="Times New Roman"/>
                <a:sym typeface="Times New Roman"/>
              </a:rPr>
              <a:t>Analysis reveals causes of threefold increase in bioenergy sorghum stem density</a:t>
            </a:r>
            <a:endParaRPr i="1" sz="3600">
              <a:solidFill>
                <a:schemeClr val="accent1"/>
              </a:solidFill>
              <a:latin typeface="Times New Roman"/>
              <a:ea typeface="Times New Roman"/>
              <a:cs typeface="Times New Roman"/>
              <a:sym typeface="Times New Roman"/>
            </a:endParaRPr>
          </a:p>
        </p:txBody>
      </p:sp>
      <p:sp>
        <p:nvSpPr>
          <p:cNvPr id="168" name="Google Shape;168;p25"/>
          <p:cNvSpPr/>
          <p:nvPr/>
        </p:nvSpPr>
        <p:spPr>
          <a:xfrm>
            <a:off x="439150" y="1431650"/>
            <a:ext cx="6584100" cy="1320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Background/Objective</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Bioenergy sorghum is a drought-tolerant, low-input grass adapted low-productivity lands that promotes soil carbon stocks. An extended vegetative growth phase and long growing season produce high yield and 4-5 m stems that account for about 80% of shoot biomass. Scientists found that during a typical growing season stem density increases significantly following stem internode growth, although the basis of density change was unknown. </a:t>
            </a:r>
            <a:endParaRPr sz="1200"/>
          </a:p>
        </p:txBody>
      </p:sp>
      <p:sp>
        <p:nvSpPr>
          <p:cNvPr id="169" name="Google Shape;169;p25"/>
          <p:cNvSpPr/>
          <p:nvPr/>
        </p:nvSpPr>
        <p:spPr>
          <a:xfrm>
            <a:off x="439150" y="2765763"/>
            <a:ext cx="6584100" cy="825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Approach</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To better understand variation in stem composition, scientists used microscopy, composition, and transcriptome analysis to characterize the basis of increased stem density.  </a:t>
            </a:r>
            <a:endParaRPr sz="1200"/>
          </a:p>
        </p:txBody>
      </p:sp>
      <p:sp>
        <p:nvSpPr>
          <p:cNvPr id="170" name="Google Shape;170;p25"/>
          <p:cNvSpPr/>
          <p:nvPr/>
        </p:nvSpPr>
        <p:spPr>
          <a:xfrm>
            <a:off x="439150" y="3543325"/>
            <a:ext cx="6717900" cy="1320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highlight>
                  <a:schemeClr val="lt1"/>
                </a:highlight>
                <a:latin typeface="Times New Roman"/>
                <a:ea typeface="Times New Roman"/>
                <a:cs typeface="Times New Roman"/>
                <a:sym typeface="Times New Roman"/>
              </a:rPr>
              <a:t>Results</a:t>
            </a:r>
            <a:endParaRPr>
              <a:solidFill>
                <a:schemeClr val="accent1"/>
              </a:solidFill>
              <a:highlight>
                <a:schemeClr val="lt1"/>
              </a:highlight>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The study found that a threefold increase in stem density was primarily due to accumulation of cellulose, glucuronoarabinoxylan, and lignin for more than 30 days following the completion of internode growth. Transcriptome analysis showed expression of genes involved in cell wall biosynthesis remains high during stem densification, although expression of genes involved in secondary cell wall formation decreases in the stem core shortly after elongation is complete.</a:t>
            </a:r>
            <a:endParaRPr sz="1200"/>
          </a:p>
        </p:txBody>
      </p:sp>
      <p:sp>
        <p:nvSpPr>
          <p:cNvPr id="171" name="Google Shape;171;p25"/>
          <p:cNvSpPr txBox="1"/>
          <p:nvPr/>
        </p:nvSpPr>
        <p:spPr>
          <a:xfrm>
            <a:off x="439150" y="4925900"/>
            <a:ext cx="11059200" cy="9234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Significance/Impacts</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Continued cell wall biosynthesis in elongated stems increases mechanical strength and bulk density but also alters biomass composition, which could affect the amount and release of cellulosic sugars and lignin-derived bioproducts. These results suggest it would be best to assess saccharification efficiency at the end of the growing season when stem density is highest. Down-regulation of stem cell wall biosynthesis may increase the accumulation of value-added products in sorghum stems.</a:t>
            </a:r>
            <a:endParaRPr sz="1200"/>
          </a:p>
        </p:txBody>
      </p:sp>
      <p:sp>
        <p:nvSpPr>
          <p:cNvPr id="172" name="Google Shape;172;p25"/>
          <p:cNvSpPr txBox="1"/>
          <p:nvPr/>
        </p:nvSpPr>
        <p:spPr>
          <a:xfrm>
            <a:off x="439153" y="5960349"/>
            <a:ext cx="10409400" cy="400200"/>
          </a:xfrm>
          <a:prstGeom prst="rect">
            <a:avLst/>
          </a:prstGeom>
          <a:solidFill>
            <a:srgbClr val="FFFFF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latin typeface="Times New Roman"/>
                <a:ea typeface="Times New Roman"/>
                <a:cs typeface="Times New Roman"/>
                <a:sym typeface="Times New Roman"/>
              </a:rPr>
              <a:t>Yu, K. M. J., et al., </a:t>
            </a:r>
            <a:r>
              <a:rPr lang="en-US" sz="1000" u="sng">
                <a:solidFill>
                  <a:schemeClr val="hlink"/>
                </a:solidFill>
                <a:latin typeface="Times New Roman"/>
                <a:ea typeface="Times New Roman"/>
                <a:cs typeface="Times New Roman"/>
                <a:sym typeface="Times New Roman"/>
                <a:hlinkClick r:id="rId3"/>
              </a:rPr>
              <a:t>Bioenergy sorghum stem density increases threefold following internode elongation due to continued accumulation of lignified cell walls and complex regulation of genes involved in cell wall biosynthesis</a:t>
            </a:r>
            <a:r>
              <a:rPr lang="en-US" sz="1000">
                <a:latin typeface="Times New Roman"/>
                <a:ea typeface="Times New Roman"/>
                <a:cs typeface="Times New Roman"/>
                <a:sym typeface="Times New Roman"/>
              </a:rPr>
              <a:t>. Biotechnology for Biofuels and Bioproducts, </a:t>
            </a:r>
            <a:r>
              <a:rPr b="1" lang="en-US" sz="1000">
                <a:latin typeface="Times New Roman"/>
                <a:ea typeface="Times New Roman"/>
                <a:cs typeface="Times New Roman"/>
                <a:sym typeface="Times New Roman"/>
              </a:rPr>
              <a:t>18</a:t>
            </a:r>
            <a:r>
              <a:rPr lang="en-US" sz="1000">
                <a:latin typeface="Times New Roman"/>
                <a:ea typeface="Times New Roman"/>
                <a:cs typeface="Times New Roman"/>
                <a:sym typeface="Times New Roman"/>
              </a:rPr>
              <a:t>, 58. (2025). [DOI:</a:t>
            </a:r>
            <a:r>
              <a:rPr lang="en-US" sz="1000" u="sng">
                <a:solidFill>
                  <a:schemeClr val="hlink"/>
                </a:solidFill>
                <a:latin typeface="Times New Roman"/>
                <a:ea typeface="Times New Roman"/>
                <a:cs typeface="Times New Roman"/>
                <a:sym typeface="Times New Roman"/>
                <a:hlinkClick r:id="rId4"/>
              </a:rPr>
              <a:t>10.1186/s13068-025-02659-w</a:t>
            </a:r>
            <a:r>
              <a:rPr lang="en-US" sz="1000">
                <a:latin typeface="Times New Roman"/>
                <a:ea typeface="Times New Roman"/>
                <a:cs typeface="Times New Roman"/>
                <a:sym typeface="Times New Roman"/>
              </a:rPr>
              <a:t>]</a:t>
            </a:r>
            <a:endParaRPr/>
          </a:p>
        </p:txBody>
      </p:sp>
      <p:pic>
        <p:nvPicPr>
          <p:cNvPr descr="Great Lakes Bioenergy Research Center logo with blue circles, an orange star, and a green leaf" id="173" name="Google Shape;173;p25"/>
          <p:cNvPicPr preferRelativeResize="0"/>
          <p:nvPr/>
        </p:nvPicPr>
        <p:blipFill rotWithShape="1">
          <a:blip r:embed="rId5">
            <a:alphaModFix/>
          </a:blip>
          <a:srcRect b="7927" l="0" r="0" t="7918"/>
          <a:stretch/>
        </p:blipFill>
        <p:spPr>
          <a:xfrm>
            <a:off x="405789" y="187053"/>
            <a:ext cx="2087890" cy="923330"/>
          </a:xfrm>
          <a:prstGeom prst="rect">
            <a:avLst/>
          </a:prstGeom>
          <a:noFill/>
          <a:ln>
            <a:noFill/>
          </a:ln>
        </p:spPr>
      </p:pic>
      <p:pic>
        <p:nvPicPr>
          <p:cNvPr descr="Optical micrographs show the development of sorghum stem tissue over time, with images arranged in a 2x4 grid. The top row (A, C, E, G) displays the stem rind, while the bottom row (B, D, F, H) shows the stem core. Columns represent different ages: 56 days after emergence (DAE) (A, B), 70 DAE (C, D), 150 DAE (E, F), and 170 DAE (G, H). Each image reveals numerous circular vascular bundles embedded within parenchyma tissue. At 56 and 70 DAE, the vascular bundles are surrounded by prominent, brightly stained cell walls, which are less distinct in the older samples. The parenchyma cells exhibit a honeycomb-like structure." id="174" name="Google Shape;174;p25" title="fig3.jpeg"/>
          <p:cNvPicPr preferRelativeResize="0"/>
          <p:nvPr/>
        </p:nvPicPr>
        <p:blipFill>
          <a:blip r:embed="rId6">
            <a:alphaModFix/>
          </a:blip>
          <a:stretch>
            <a:fillRect/>
          </a:stretch>
        </p:blipFill>
        <p:spPr>
          <a:xfrm>
            <a:off x="7157050" y="1440950"/>
            <a:ext cx="4341301" cy="2519324"/>
          </a:xfrm>
          <a:prstGeom prst="rect">
            <a:avLst/>
          </a:prstGeom>
          <a:noFill/>
          <a:ln>
            <a:noFill/>
          </a:ln>
        </p:spPr>
      </p:pic>
      <p:sp>
        <p:nvSpPr>
          <p:cNvPr id="175" name="Google Shape;175;p25"/>
          <p:cNvSpPr txBox="1"/>
          <p:nvPr/>
        </p:nvSpPr>
        <p:spPr>
          <a:xfrm>
            <a:off x="7157050" y="3988950"/>
            <a:ext cx="4498200" cy="73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Times New Roman"/>
                <a:ea typeface="Times New Roman"/>
                <a:cs typeface="Times New Roman"/>
                <a:sym typeface="Times New Roman"/>
              </a:rPr>
              <a:t>Micrographs of FASGA-stained cross sections from the middle of bioenergy sorghum stem internode #12 obtained from plants at 56, 70, 150, 170 days after emergence. Lignified cell walls are red-brown, cellulose stains blue. Images correspond to tissue from the stem rind (A, C, E, G) and stem core (B, D, F, H).</a:t>
            </a:r>
            <a:endParaRPr sz="10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New Science">
      <a:dk1>
        <a:srgbClr val="000000"/>
      </a:dk1>
      <a:lt1>
        <a:srgbClr val="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