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cell.com/joule/fulltext/S2542-4351(24)00394-5" TargetMode="External"/><Relationship Id="rId4" Type="http://schemas.openxmlformats.org/officeDocument/2006/relationships/image" Target="../media/image12.png"/><Relationship Id="rId5"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312975" y="110925"/>
            <a:ext cx="88911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O</a:t>
            </a:r>
            <a:r>
              <a:rPr b="1" baseline="-25000" i="1" lang="en-US" sz="3600">
                <a:solidFill>
                  <a:srgbClr val="39738A"/>
                </a:solidFill>
                <a:latin typeface="Times New Roman"/>
                <a:ea typeface="Times New Roman"/>
                <a:cs typeface="Times New Roman"/>
                <a:sym typeface="Times New Roman"/>
              </a:rPr>
              <a:t>2</a:t>
            </a:r>
            <a:r>
              <a:rPr b="1" i="1" lang="en-US" sz="3600">
                <a:solidFill>
                  <a:srgbClr val="39738A"/>
                </a:solidFill>
                <a:latin typeface="Times New Roman"/>
                <a:ea typeface="Times New Roman"/>
                <a:cs typeface="Times New Roman"/>
                <a:sym typeface="Times New Roman"/>
              </a:rPr>
              <a:t>-permeable membrane reactor offers scalable approach to lignin depolymerization</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8649600" cy="1158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spcBef>
                <a:spcPts val="0"/>
              </a:spcBef>
              <a:spcAft>
                <a:spcPts val="0"/>
              </a:spcAft>
              <a:buClr>
                <a:srgbClr val="1A8109"/>
              </a:buClr>
              <a:buSzPts val="1300"/>
              <a:buFont typeface="Times New Roman"/>
              <a:buChar char="•"/>
            </a:pPr>
            <a:r>
              <a:rPr lang="en-US" sz="1300">
                <a:latin typeface="Times New Roman"/>
                <a:ea typeface="Times New Roman"/>
                <a:cs typeface="Times New Roman"/>
                <a:sym typeface="Times New Roman"/>
              </a:rPr>
              <a:t>Lignin is the world’s largest source of renewable aromatic compounds, but its heterogeneous composition and sequence that varies by source make it difficult to use as a chemical feedstock. Oxidative depolymerization methods generate valuable aromatic products, but such processes are difficult to control because reaction conditions that support depolymerization also contribution to product decomposition. </a:t>
            </a:r>
            <a:endParaRPr sz="1300">
              <a:latin typeface="Times New Roman"/>
              <a:ea typeface="Times New Roman"/>
              <a:cs typeface="Times New Roman"/>
              <a:sym typeface="Times New Roman"/>
            </a:endParaRPr>
          </a:p>
        </p:txBody>
      </p:sp>
      <p:sp>
        <p:nvSpPr>
          <p:cNvPr id="79" name="Google Shape;79;p13"/>
          <p:cNvSpPr/>
          <p:nvPr/>
        </p:nvSpPr>
        <p:spPr>
          <a:xfrm>
            <a:off x="405800" y="2532725"/>
            <a:ext cx="8649600" cy="1158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Times New Roman"/>
              <a:buChar char="•"/>
            </a:pPr>
            <a:r>
              <a:rPr lang="en-US" sz="1300">
                <a:latin typeface="Times New Roman"/>
                <a:ea typeface="Times New Roman"/>
                <a:cs typeface="Times New Roman"/>
                <a:sym typeface="Times New Roman"/>
              </a:rPr>
              <a:t>Researchers passed an alkaline aqueous lignin solution through gas-permeable tubing contained in a vessel filled with pressurized oxygen (</a:t>
            </a:r>
            <a:r>
              <a:rPr lang="en-US" sz="1300">
                <a:solidFill>
                  <a:schemeClr val="dk1"/>
                </a:solidFill>
                <a:latin typeface="Times New Roman"/>
                <a:ea typeface="Times New Roman"/>
                <a:cs typeface="Times New Roman"/>
                <a:sym typeface="Times New Roman"/>
              </a:rPr>
              <a:t>O</a:t>
            </a:r>
            <a:r>
              <a:rPr baseline="-25000" lang="en-US" sz="1300">
                <a:solidFill>
                  <a:schemeClr val="dk1"/>
                </a:solidFill>
                <a:latin typeface="Times New Roman"/>
                <a:ea typeface="Times New Roman"/>
                <a:cs typeface="Times New Roman"/>
                <a:sym typeface="Times New Roman"/>
              </a:rPr>
              <a:t>2</a:t>
            </a:r>
            <a:r>
              <a:rPr lang="en-US" sz="1300">
                <a:latin typeface="Times New Roman"/>
                <a:ea typeface="Times New Roman"/>
                <a:cs typeface="Times New Roman"/>
                <a:sym typeface="Times New Roman"/>
              </a:rPr>
              <a:t>) that rapidly heats the solution to 200 degrees C. The flow reactor allows for continuous oxygen delivery to the lignin solution and precise control of temperature and reaction time. The process was applied to hardwood and softwood lignin derived from different biomass pretreatment methods, including commercially-sourced kraft lignin.  </a:t>
            </a:r>
            <a:endParaRPr sz="1300">
              <a:latin typeface="Times New Roman"/>
              <a:ea typeface="Times New Roman"/>
              <a:cs typeface="Times New Roman"/>
              <a:sym typeface="Times New Roman"/>
            </a:endParaRPr>
          </a:p>
        </p:txBody>
      </p:sp>
      <p:sp>
        <p:nvSpPr>
          <p:cNvPr id="80" name="Google Shape;80;p13"/>
          <p:cNvSpPr/>
          <p:nvPr/>
        </p:nvSpPr>
        <p:spPr>
          <a:xfrm>
            <a:off x="439150" y="3717875"/>
            <a:ext cx="8616300" cy="1051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Reaction time-course analysis provides direct insights into the rates of lignin depolymerization and monomer decomposition, enabling process optimization. Aromatic yields up to 43 wt% are observed with a residence time of less than 4 minutes. </a:t>
            </a:r>
            <a:endParaRPr sz="1300"/>
          </a:p>
        </p:txBody>
      </p:sp>
      <p:sp>
        <p:nvSpPr>
          <p:cNvPr id="81" name="Google Shape;81;p13"/>
          <p:cNvSpPr txBox="1"/>
          <p:nvPr/>
        </p:nvSpPr>
        <p:spPr>
          <a:xfrm>
            <a:off x="439150" y="4683650"/>
            <a:ext cx="11059200" cy="1169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Conversion of waste materials into value-added products will play a crucial role in reducing dependence on fossil-derived chemical feedstocks. Lignin is currently a waste product derived from biomass processing, but it is the largest renewable source of aromatic chemicals. Using an </a:t>
            </a:r>
            <a:r>
              <a:rPr lang="en-US" sz="1300">
                <a:solidFill>
                  <a:schemeClr val="dk1"/>
                </a:solidFill>
                <a:latin typeface="Times New Roman"/>
                <a:ea typeface="Times New Roman"/>
                <a:cs typeface="Times New Roman"/>
                <a:sym typeface="Times New Roman"/>
              </a:rPr>
              <a:t>O</a:t>
            </a:r>
            <a:r>
              <a:rPr baseline="-25000" lang="en-US" sz="1300">
                <a:solidFill>
                  <a:schemeClr val="dk1"/>
                </a:solidFill>
                <a:latin typeface="Times New Roman"/>
                <a:ea typeface="Times New Roman"/>
                <a:cs typeface="Times New Roman"/>
                <a:sym typeface="Times New Roman"/>
              </a:rPr>
              <a:t>2</a:t>
            </a:r>
            <a:r>
              <a:rPr lang="en-US" sz="1300">
                <a:latin typeface="Times New Roman"/>
                <a:ea typeface="Times New Roman"/>
                <a:cs typeface="Times New Roman"/>
                <a:sym typeface="Times New Roman"/>
              </a:rPr>
              <a:t>-permeable membrane flow reactor limits the quantity of dissolved O</a:t>
            </a:r>
            <a:r>
              <a:rPr baseline="-25000" lang="en-US" sz="1300">
                <a:latin typeface="Times New Roman"/>
                <a:ea typeface="Times New Roman"/>
                <a:cs typeface="Times New Roman"/>
                <a:sym typeface="Times New Roman"/>
              </a:rPr>
              <a:t>2</a:t>
            </a:r>
            <a:r>
              <a:rPr lang="en-US" sz="1300">
                <a:latin typeface="Times New Roman"/>
                <a:ea typeface="Times New Roman"/>
                <a:cs typeface="Times New Roman"/>
                <a:sym typeface="Times New Roman"/>
              </a:rPr>
              <a:t> present during the reaction and enables acquisition of valuable kinetic data that provide a foundation for development of larger scale processes.</a:t>
            </a:r>
            <a:endParaRPr sz="1300"/>
          </a:p>
        </p:txBody>
      </p:sp>
      <p:sp>
        <p:nvSpPr>
          <p:cNvPr id="82" name="Google Shape;82;p13"/>
          <p:cNvSpPr txBox="1"/>
          <p:nvPr/>
        </p:nvSpPr>
        <p:spPr>
          <a:xfrm>
            <a:off x="439150" y="5932800"/>
            <a:ext cx="10409400" cy="2463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Weeda, E. P., et al. O2-permeable membrane reactor for continuous oxidative depolymerization of lignin. Joule, </a:t>
            </a:r>
            <a:r>
              <a:rPr b="1" lang="en-US" sz="1000">
                <a:latin typeface="Times New Roman"/>
                <a:ea typeface="Times New Roman"/>
                <a:cs typeface="Times New Roman"/>
                <a:sym typeface="Times New Roman"/>
              </a:rPr>
              <a:t>0</a:t>
            </a:r>
            <a:r>
              <a:rPr lang="en-US" sz="1000">
                <a:latin typeface="Times New Roman"/>
                <a:ea typeface="Times New Roman"/>
                <a:cs typeface="Times New Roman"/>
                <a:sym typeface="Times New Roman"/>
              </a:rPr>
              <a:t> (2024). [DOI:</a:t>
            </a:r>
            <a:r>
              <a:rPr lang="en-US" sz="1000" u="sng">
                <a:solidFill>
                  <a:schemeClr val="hlink"/>
                </a:solidFill>
                <a:latin typeface="Times New Roman"/>
                <a:ea typeface="Times New Roman"/>
                <a:cs typeface="Times New Roman"/>
                <a:sym typeface="Times New Roman"/>
                <a:hlinkClick r:id="rId3"/>
              </a:rPr>
              <a:t>10.1016/j.joule.2024.08.015</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descr="Diagram of a membrane flow bioreactor. The main component is a cylindrical vessel with a rounded top and bottom. Inside is a coiled tube. At the top is a pressure gauge. The diagram includes labeled arrows indicating the flow of materials:&#10;O2 gas enters from the top&#10;Lignin stream enters from the left&#10;Product stream exits from the right&#10;A magnified cross-section of the membrane tubing shows how O2 molecules pass through and react with the lignin stream inside.&#10;Above the tube cross-section is a circle labeled &quot;lignin&quot; showing a cluster of interconnected molecules entering. Below is a circle labeled &quot;aromatics&quot; showing simpler, separate molecules exiting." id="84" name="Google Shape;84;p13"/>
          <p:cNvPicPr preferRelativeResize="0"/>
          <p:nvPr/>
        </p:nvPicPr>
        <p:blipFill>
          <a:blip r:embed="rId5">
            <a:alphaModFix/>
          </a:blip>
          <a:stretch>
            <a:fillRect/>
          </a:stretch>
        </p:blipFill>
        <p:spPr>
          <a:xfrm>
            <a:off x="9283833" y="1546582"/>
            <a:ext cx="1925390" cy="2834235"/>
          </a:xfrm>
          <a:prstGeom prst="rect">
            <a:avLst/>
          </a:prstGeom>
          <a:noFill/>
          <a:ln>
            <a:noFill/>
          </a:ln>
        </p:spPr>
      </p:pic>
      <p:sp>
        <p:nvSpPr>
          <p:cNvPr id="85" name="Google Shape;85;p13"/>
          <p:cNvSpPr txBox="1"/>
          <p:nvPr/>
        </p:nvSpPr>
        <p:spPr>
          <a:xfrm>
            <a:off x="9283825" y="4380825"/>
            <a:ext cx="1783800" cy="38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O2-permeable membrane reactor</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