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osti.gov/biblio/2429746" TargetMode="External"/><Relationship Id="rId4" Type="http://schemas.openxmlformats.org/officeDocument/2006/relationships/hyperlink" Target="https://doi.org/10.1093/g3journal/jkae159" TargetMode="External"/><Relationship Id="rId5" Type="http://schemas.openxmlformats.org/officeDocument/2006/relationships/hyperlink" Target="https://acsess.onlinelibrary.wiley.com/doi/10.1002/agj2.21639" TargetMode="External"/><Relationship Id="rId6" Type="http://schemas.openxmlformats.org/officeDocument/2006/relationships/image" Target="../media/image10.png"/><Relationship Id="rId7"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2363525" y="110925"/>
            <a:ext cx="91347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rgbClr val="39738A"/>
                </a:solidFill>
                <a:latin typeface="Times New Roman"/>
                <a:ea typeface="Times New Roman"/>
                <a:cs typeface="Times New Roman"/>
                <a:sym typeface="Times New Roman"/>
              </a:rPr>
              <a:t>Study evaluates potential of genomic prediction to </a:t>
            </a:r>
            <a:r>
              <a:rPr b="1" i="1" lang="en-US" sz="3600">
                <a:solidFill>
                  <a:srgbClr val="39738A"/>
                </a:solidFill>
                <a:latin typeface="Times New Roman"/>
                <a:ea typeface="Times New Roman"/>
                <a:cs typeface="Times New Roman"/>
                <a:sym typeface="Times New Roman"/>
              </a:rPr>
              <a:t>improve switchgrass productivity</a:t>
            </a:r>
            <a:endParaRPr b="1" i="1" sz="3600">
              <a:solidFill>
                <a:srgbClr val="39738A"/>
              </a:solidFill>
              <a:latin typeface="Times New Roman"/>
              <a:ea typeface="Times New Roman"/>
              <a:cs typeface="Times New Roman"/>
              <a:sym typeface="Times New Roman"/>
            </a:endParaRPr>
          </a:p>
        </p:txBody>
      </p:sp>
      <p:sp>
        <p:nvSpPr>
          <p:cNvPr id="78" name="Google Shape;78;p13"/>
          <p:cNvSpPr/>
          <p:nvPr/>
        </p:nvSpPr>
        <p:spPr>
          <a:xfrm>
            <a:off x="439150" y="1431650"/>
            <a:ext cx="8072700" cy="788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247650" lvl="0" marL="285750" marR="0" rtl="0" algn="l">
              <a:spcBef>
                <a:spcPts val="0"/>
              </a:spcBef>
              <a:spcAft>
                <a:spcPts val="0"/>
              </a:spcAft>
              <a:buClr>
                <a:srgbClr val="1A8109"/>
              </a:buClr>
              <a:buSzPts val="1200"/>
              <a:buFont typeface="Arial"/>
              <a:buChar char="•"/>
            </a:pPr>
            <a:r>
              <a:rPr lang="en-US" sz="1200">
                <a:solidFill>
                  <a:schemeClr val="dk1"/>
                </a:solidFill>
                <a:latin typeface="Times New Roman"/>
                <a:ea typeface="Times New Roman"/>
                <a:cs typeface="Times New Roman"/>
                <a:sym typeface="Times New Roman"/>
              </a:rPr>
              <a:t>Bioenergy crops like switchgrass can pull carbon dioxide from the air and store it in soil while also providing a source of sustainable fuel, but gains in productivity are needed in order to be commercially viable. </a:t>
            </a:r>
            <a:r>
              <a:rPr lang="en-US" sz="1200">
                <a:latin typeface="Times New Roman"/>
                <a:ea typeface="Times New Roman"/>
                <a:cs typeface="Times New Roman"/>
                <a:sym typeface="Times New Roman"/>
              </a:rPr>
              <a:t>To improve switchgrass breeding strategies with limited resources by analyzing plant performance across diverse environments, evaluating yield surrogate traits, and developing genomic models to predict biomass yield efficiently.</a:t>
            </a:r>
            <a:endParaRPr sz="1200"/>
          </a:p>
        </p:txBody>
      </p:sp>
      <p:sp>
        <p:nvSpPr>
          <p:cNvPr id="79" name="Google Shape;79;p13"/>
          <p:cNvSpPr/>
          <p:nvPr/>
        </p:nvSpPr>
        <p:spPr>
          <a:xfrm>
            <a:off x="405800" y="2570879"/>
            <a:ext cx="8072700" cy="1320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Researchers evaluated 630 genotypes from 4 switchgrass populations (Gulf, Midwest, Coastal, and Texas) at 10 sites from Texas to South Dakota. They measured biomass yield, plant height, and flowering time at each site and analyzed the data to visualize genotype-by-environment interactions, estimate genetic correlations between traits, and develop genomic prediction models. They compared predictive abilities across different subpopulations and regions to assess the broad applicability of the approaches.</a:t>
            </a:r>
            <a:endParaRPr sz="1200"/>
          </a:p>
        </p:txBody>
      </p:sp>
      <p:sp>
        <p:nvSpPr>
          <p:cNvPr id="80" name="Google Shape;80;p13"/>
          <p:cNvSpPr/>
          <p:nvPr/>
        </p:nvSpPr>
        <p:spPr>
          <a:xfrm>
            <a:off x="439150" y="3891475"/>
            <a:ext cx="8072700" cy="797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Plant performance varied mainly along a north-south axis, with different switchgrass types performing better in regions similar to their origins. Later flowering time and taller plant height were generally associated with higher biomass yield across all regions and switchgrass types. Genomic prediction models showed high predictive ability (&gt;0.55) with data from 1 to 5 sites included in the training set.</a:t>
            </a:r>
            <a:endParaRPr sz="1200"/>
          </a:p>
        </p:txBody>
      </p:sp>
      <p:sp>
        <p:nvSpPr>
          <p:cNvPr id="81" name="Google Shape;81;p13"/>
          <p:cNvSpPr txBox="1"/>
          <p:nvPr/>
        </p:nvSpPr>
        <p:spPr>
          <a:xfrm>
            <a:off x="439150" y="5030825"/>
            <a:ext cx="11059200" cy="554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These results provide a framework which can significantly accelerate breeding programs developing new high-yielding cultivars for different regions.</a:t>
            </a:r>
            <a:endParaRPr sz="1200"/>
          </a:p>
        </p:txBody>
      </p:sp>
      <p:sp>
        <p:nvSpPr>
          <p:cNvPr id="82" name="Google Shape;82;p13"/>
          <p:cNvSpPr txBox="1"/>
          <p:nvPr/>
        </p:nvSpPr>
        <p:spPr>
          <a:xfrm>
            <a:off x="439150" y="5729525"/>
            <a:ext cx="10409400" cy="554100"/>
          </a:xfrm>
          <a:prstGeom prst="rect">
            <a:avLst/>
          </a:prstGeom>
          <a:solidFill>
            <a:srgbClr val="FFFFFF"/>
          </a:solid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SzPts val="1100"/>
              <a:buFont typeface="Arial"/>
              <a:buNone/>
            </a:pPr>
            <a:r>
              <a:rPr lang="en-US" sz="1000">
                <a:latin typeface="Times New Roman"/>
                <a:ea typeface="Times New Roman"/>
                <a:cs typeface="Times New Roman"/>
                <a:sym typeface="Times New Roman"/>
              </a:rPr>
              <a:t>Tilhou, Neal W., et al. </a:t>
            </a:r>
            <a:r>
              <a:rPr lang="en-US" sz="1000" u="sng">
                <a:solidFill>
                  <a:schemeClr val="hlink"/>
                </a:solidFill>
                <a:latin typeface="Times New Roman"/>
                <a:ea typeface="Times New Roman"/>
                <a:cs typeface="Times New Roman"/>
                <a:sym typeface="Times New Roman"/>
                <a:hlinkClick r:id="rId3"/>
              </a:rPr>
              <a:t>Genomic prediction of regional-scale performance in switchgrass (Panicum virgatum) by accounting for genotype-by-environment variation and yield surrogate traits</a:t>
            </a:r>
            <a:r>
              <a:rPr lang="en-US" sz="1000">
                <a:latin typeface="Times New Roman"/>
                <a:ea typeface="Times New Roman"/>
                <a:cs typeface="Times New Roman"/>
                <a:sym typeface="Times New Roman"/>
              </a:rPr>
              <a:t>. G3 Genes|Genomes|Genetics, </a:t>
            </a:r>
            <a:r>
              <a:rPr b="1" lang="en-US" sz="1000">
                <a:latin typeface="Times New Roman"/>
                <a:ea typeface="Times New Roman"/>
                <a:cs typeface="Times New Roman"/>
                <a:sym typeface="Times New Roman"/>
              </a:rPr>
              <a:t>jkae159</a:t>
            </a:r>
            <a:r>
              <a:rPr lang="en-US" sz="1000">
                <a:latin typeface="Times New Roman"/>
                <a:ea typeface="Times New Roman"/>
                <a:cs typeface="Times New Roman"/>
                <a:sym typeface="Times New Roman"/>
              </a:rPr>
              <a:t> (2024). [DOI:</a:t>
            </a:r>
            <a:r>
              <a:rPr lang="en-US" sz="1000" u="sng">
                <a:solidFill>
                  <a:schemeClr val="hlink"/>
                </a:solidFill>
                <a:latin typeface="Times New Roman"/>
                <a:ea typeface="Times New Roman"/>
                <a:cs typeface="Times New Roman"/>
                <a:sym typeface="Times New Roman"/>
                <a:hlinkClick r:id="rId4"/>
              </a:rPr>
              <a:t>10.1093/g3journal/jkae159</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a:p>
            <a:pPr indent="0" lvl="0" marL="0" rtl="0" algn="l">
              <a:spcBef>
                <a:spcPts val="0"/>
              </a:spcBef>
              <a:spcAft>
                <a:spcPts val="0"/>
              </a:spcAft>
              <a:buSzPts val="1100"/>
              <a:buNone/>
            </a:pPr>
            <a:r>
              <a:rPr lang="en-US" sz="1000">
                <a:latin typeface="Times New Roman"/>
                <a:ea typeface="Times New Roman"/>
                <a:cs typeface="Times New Roman"/>
                <a:sym typeface="Times New Roman"/>
              </a:rPr>
              <a:t>Tilhou, Neal W., et al. Empirical comparison of genomic selection to phenotypic selection for biomass yield of switchgrass. Agronomy Journal, </a:t>
            </a:r>
            <a:r>
              <a:rPr b="1" lang="en-US" sz="1000">
                <a:latin typeface="Times New Roman"/>
                <a:ea typeface="Times New Roman"/>
                <a:cs typeface="Times New Roman"/>
                <a:sym typeface="Times New Roman"/>
              </a:rPr>
              <a:t>116</a:t>
            </a:r>
            <a:r>
              <a:rPr lang="en-US" sz="1000">
                <a:latin typeface="Times New Roman"/>
                <a:ea typeface="Times New Roman"/>
                <a:cs typeface="Times New Roman"/>
                <a:sym typeface="Times New Roman"/>
              </a:rPr>
              <a:t>, 2318–2327 (2024). [DOI:</a:t>
            </a:r>
            <a:r>
              <a:rPr lang="en-US" sz="1000" u="sng">
                <a:solidFill>
                  <a:schemeClr val="hlink"/>
                </a:solidFill>
                <a:latin typeface="Times New Roman"/>
                <a:ea typeface="Times New Roman"/>
                <a:cs typeface="Times New Roman"/>
                <a:sym typeface="Times New Roman"/>
                <a:hlinkClick r:id="rId5"/>
              </a:rPr>
              <a:t>10.1002/agj2.21639</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id="83" name="Google Shape;83;p13"/>
          <p:cNvPicPr preferRelativeResize="0"/>
          <p:nvPr/>
        </p:nvPicPr>
        <p:blipFill rotWithShape="1">
          <a:blip r:embed="rId6">
            <a:alphaModFix/>
          </a:blip>
          <a:srcRect b="7927" l="0" r="0" t="7918"/>
          <a:stretch/>
        </p:blipFill>
        <p:spPr>
          <a:xfrm>
            <a:off x="405789" y="187053"/>
            <a:ext cx="2087890" cy="923330"/>
          </a:xfrm>
          <a:prstGeom prst="rect">
            <a:avLst/>
          </a:prstGeom>
          <a:noFill/>
          <a:ln>
            <a:noFill/>
          </a:ln>
        </p:spPr>
      </p:pic>
      <p:pic>
        <p:nvPicPr>
          <p:cNvPr descr="Aerial photo of a switchgrass sward with tufts of various shades of green and brown plants in close proximity. " id="84" name="Google Shape;84;p13"/>
          <p:cNvPicPr preferRelativeResize="0"/>
          <p:nvPr/>
        </p:nvPicPr>
        <p:blipFill rotWithShape="1">
          <a:blip r:embed="rId7">
            <a:alphaModFix/>
          </a:blip>
          <a:srcRect b="0" l="16592" r="16585" t="0"/>
          <a:stretch/>
        </p:blipFill>
        <p:spPr>
          <a:xfrm>
            <a:off x="8789350" y="1431525"/>
            <a:ext cx="2708998" cy="2705476"/>
          </a:xfrm>
          <a:prstGeom prst="rect">
            <a:avLst/>
          </a:prstGeom>
          <a:noFill/>
          <a:ln>
            <a:noFill/>
          </a:ln>
        </p:spPr>
      </p:pic>
      <p:sp>
        <p:nvSpPr>
          <p:cNvPr id="85" name="Google Shape;85;p13"/>
          <p:cNvSpPr txBox="1"/>
          <p:nvPr/>
        </p:nvSpPr>
        <p:spPr>
          <a:xfrm>
            <a:off x="8685250" y="4137000"/>
            <a:ext cx="2868000" cy="61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A switchgrass diversity panel in Michigan, one of 10 sites across the central plains researchers used to compare plant genomes and size.</a:t>
            </a:r>
            <a:endParaRPr sz="1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