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2fc7bf85496_2_9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5" name="Google Shape;165;g2fc7bf85496_2_9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4.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4.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4.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4.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4.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5.jp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4.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4.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2"/>
          <p:cNvSpPr/>
          <p:nvPr/>
        </p:nvSpPr>
        <p:spPr>
          <a:xfrm>
            <a:off x="0" y="6320118"/>
            <a:ext cx="12192000" cy="537900"/>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Avenir"/>
              <a:ea typeface="Avenir"/>
              <a:cs typeface="Avenir"/>
              <a:sym typeface="Avenir"/>
            </a:endParaRPr>
          </a:p>
        </p:txBody>
      </p:sp>
      <p:pic>
        <p:nvPicPr>
          <p:cNvPr id="19" name="Google Shape;19;p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20" name="Google Shape;20;p2"/>
          <p:cNvSpPr txBox="1"/>
          <p:nvPr/>
        </p:nvSpPr>
        <p:spPr>
          <a:xfrm>
            <a:off x="7694875" y="6404400"/>
            <a:ext cx="4284600" cy="36930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0" i="0" lang="en-US" sz="1800" u="none" cap="none" strike="noStrike">
                <a:solidFill>
                  <a:srgbClr val="FFFFFF"/>
                </a:solidFill>
                <a:latin typeface="Avenir"/>
                <a:ea typeface="Avenir"/>
                <a:cs typeface="Avenir"/>
                <a:sym typeface="Avenir"/>
              </a:rPr>
              <a:t>Biological and Environmental Research</a:t>
            </a:r>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3" name="Shape 63"/>
        <p:cNvGrpSpPr/>
        <p:nvPr/>
      </p:nvGrpSpPr>
      <p:grpSpPr>
        <a:xfrm>
          <a:off x="0" y="0"/>
          <a:ext cx="0" cy="0"/>
          <a:chOff x="0" y="0"/>
          <a:chExt cx="0" cy="0"/>
        </a:xfrm>
      </p:grpSpPr>
      <p:sp>
        <p:nvSpPr>
          <p:cNvPr id="64" name="Google Shape;64;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66" name="Google Shape;66;p11"/>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7" name="Google Shape;67;p11"/>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8" name="Shape 68"/>
        <p:cNvGrpSpPr/>
        <p:nvPr/>
      </p:nvGrpSpPr>
      <p:grpSpPr>
        <a:xfrm>
          <a:off x="0" y="0"/>
          <a:ext cx="0" cy="0"/>
          <a:chOff x="0" y="0"/>
          <a:chExt cx="0" cy="0"/>
        </a:xfrm>
      </p:grpSpPr>
      <p:sp>
        <p:nvSpPr>
          <p:cNvPr id="69" name="Google Shape;6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71" name="Google Shape;71;p12"/>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72" name="Google Shape;72;p12"/>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7" name="Shape 77"/>
        <p:cNvGrpSpPr/>
        <p:nvPr/>
      </p:nvGrpSpPr>
      <p:grpSpPr>
        <a:xfrm>
          <a:off x="0" y="0"/>
          <a:ext cx="0" cy="0"/>
          <a:chOff x="0" y="0"/>
          <a:chExt cx="0" cy="0"/>
        </a:xfrm>
      </p:grpSpPr>
      <p:sp>
        <p:nvSpPr>
          <p:cNvPr id="78" name="Google Shape;78;p14"/>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14"/>
          <p:cNvSpPr txBox="1"/>
          <p:nvPr/>
        </p:nvSpPr>
        <p:spPr>
          <a:xfrm>
            <a:off x="8417169" y="6398798"/>
            <a:ext cx="3774831"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chemeClr val="lt1"/>
                </a:solidFill>
                <a:latin typeface="Avenir"/>
                <a:ea typeface="Avenir"/>
                <a:cs typeface="Avenir"/>
                <a:sym typeface="Avenir"/>
              </a:rPr>
              <a:t>Biological and Environmental Research</a:t>
            </a:r>
            <a:endParaRPr/>
          </a:p>
        </p:txBody>
      </p:sp>
      <p:pic>
        <p:nvPicPr>
          <p:cNvPr id="80" name="Google Shape;80;p14"/>
          <p:cNvPicPr preferRelativeResize="0"/>
          <p:nvPr/>
        </p:nvPicPr>
        <p:blipFill>
          <a:blip r:embed="rId2">
            <a:alphaModFix/>
          </a:blip>
          <a:stretch>
            <a:fillRect/>
          </a:stretch>
        </p:blipFill>
        <p:spPr>
          <a:xfrm>
            <a:off x="0" y="6384250"/>
            <a:ext cx="12192000" cy="520075"/>
          </a:xfrm>
          <a:prstGeom prst="rect">
            <a:avLst/>
          </a:prstGeom>
          <a:noFill/>
          <a:ln>
            <a:noFill/>
          </a:ln>
        </p:spPr>
      </p:pic>
      <p:pic>
        <p:nvPicPr>
          <p:cNvPr id="81" name="Google Shape;81;p14"/>
          <p:cNvPicPr preferRelativeResize="0"/>
          <p:nvPr/>
        </p:nvPicPr>
        <p:blipFill>
          <a:blip r:embed="rId3">
            <a:alphaModFix/>
          </a:blip>
          <a:stretch>
            <a:fillRect/>
          </a:stretch>
        </p:blipFill>
        <p:spPr>
          <a:xfrm>
            <a:off x="152388" y="6384259"/>
            <a:ext cx="11887200" cy="520065"/>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rgbClr val="0B324F"/>
        </a:solidFill>
      </p:bgPr>
    </p:bg>
    <p:spTree>
      <p:nvGrpSpPr>
        <p:cNvPr id="82" name="Shape 82"/>
        <p:cNvGrpSpPr/>
        <p:nvPr/>
      </p:nvGrpSpPr>
      <p:grpSpPr>
        <a:xfrm>
          <a:off x="0" y="0"/>
          <a:ext cx="0" cy="0"/>
          <a:chOff x="0" y="0"/>
          <a:chExt cx="0" cy="0"/>
        </a:xfrm>
      </p:grpSpPr>
      <p:sp>
        <p:nvSpPr>
          <p:cNvPr id="83" name="Google Shape;83;p1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Avenir"/>
              <a:buNone/>
              <a:defRPr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1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Font typeface="Avenir"/>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85" name="Google Shape;85;p15"/>
          <p:cNvSpPr txBox="1"/>
          <p:nvPr>
            <p:ph idx="10" type="dt"/>
          </p:nvPr>
        </p:nvSpPr>
        <p:spPr>
          <a:xfrm>
            <a:off x="2928257" y="6413161"/>
            <a:ext cx="968829" cy="365125"/>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sz="1100">
                <a:solidFill>
                  <a:schemeClr val="dk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9pPr>
          </a:lstStyle>
          <a:p/>
        </p:txBody>
      </p:sp>
      <p:sp>
        <p:nvSpPr>
          <p:cNvPr id="86" name="Google Shape;86;p15"/>
          <p:cNvSpPr txBox="1"/>
          <p:nvPr>
            <p:ph idx="11" type="ftr"/>
          </p:nvPr>
        </p:nvSpPr>
        <p:spPr>
          <a:xfrm>
            <a:off x="4038600" y="641316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100">
                <a:solidFill>
                  <a:schemeClr val="dk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9pPr>
          </a:lstStyle>
          <a:p/>
        </p:txBody>
      </p:sp>
      <p:sp>
        <p:nvSpPr>
          <p:cNvPr id="87" name="Google Shape;87;p15"/>
          <p:cNvSpPr/>
          <p:nvPr/>
        </p:nvSpPr>
        <p:spPr>
          <a:xfrm>
            <a:off x="0" y="5622878"/>
            <a:ext cx="12192000" cy="1235122"/>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88" name="Google Shape;88;p15"/>
          <p:cNvPicPr preferRelativeResize="0"/>
          <p:nvPr/>
        </p:nvPicPr>
        <p:blipFill rotWithShape="1">
          <a:blip r:embed="rId2">
            <a:alphaModFix/>
          </a:blip>
          <a:srcRect b="0" l="0" r="0" t="0"/>
          <a:stretch/>
        </p:blipFill>
        <p:spPr>
          <a:xfrm>
            <a:off x="132289" y="5815220"/>
            <a:ext cx="4894439" cy="901108"/>
          </a:xfrm>
          <a:prstGeom prst="rect">
            <a:avLst/>
          </a:prstGeom>
          <a:noFill/>
          <a:ln>
            <a:noFill/>
          </a:ln>
        </p:spPr>
      </p:pic>
      <p:sp>
        <p:nvSpPr>
          <p:cNvPr id="89" name="Google Shape;89;p15"/>
          <p:cNvSpPr txBox="1"/>
          <p:nvPr/>
        </p:nvSpPr>
        <p:spPr>
          <a:xfrm>
            <a:off x="7162800" y="5917273"/>
            <a:ext cx="5029200"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600">
                <a:solidFill>
                  <a:schemeClr val="accent1"/>
                </a:solidFill>
                <a:latin typeface="Avenir"/>
                <a:ea typeface="Avenir"/>
                <a:cs typeface="Avenir"/>
                <a:sym typeface="Avenir"/>
              </a:rPr>
              <a:t>Energy.gov/science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16"/>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2" name="Google Shape;92;p16"/>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dk1"/>
              </a:buClr>
              <a:buSzPts val="2400"/>
              <a:buFont typeface="Arial"/>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3" name="Google Shape;93;p16"/>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94" name="Google Shape;94;p16"/>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95" name="Google Shape;95;p16"/>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96" name="Google Shape;96;p16"/>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2">
  <p:cSld name="Title with content 2">
    <p:spTree>
      <p:nvGrpSpPr>
        <p:cNvPr id="97" name="Shape 97"/>
        <p:cNvGrpSpPr/>
        <p:nvPr/>
      </p:nvGrpSpPr>
      <p:grpSpPr>
        <a:xfrm>
          <a:off x="0" y="0"/>
          <a:ext cx="0" cy="0"/>
          <a:chOff x="0" y="0"/>
          <a:chExt cx="0" cy="0"/>
        </a:xfrm>
      </p:grpSpPr>
      <p:sp>
        <p:nvSpPr>
          <p:cNvPr id="98" name="Google Shape;98;p17"/>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99" name="Google Shape;99;p17"/>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00" name="Google Shape;100;p17"/>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1" name="Google Shape;101;p17"/>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2" name="Google Shape;102;p17"/>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03" name="Google Shape;103;p17"/>
          <p:cNvSpPr txBox="1"/>
          <p:nvPr>
            <p:ph idx="1" type="body"/>
          </p:nvPr>
        </p:nvSpPr>
        <p:spPr>
          <a:xfrm>
            <a:off x="439738" y="1681163"/>
            <a:ext cx="5430484"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4" name="Google Shape;104;p17"/>
          <p:cNvSpPr txBox="1"/>
          <p:nvPr>
            <p:ph idx="2" type="body"/>
          </p:nvPr>
        </p:nvSpPr>
        <p:spPr>
          <a:xfrm>
            <a:off x="6333067" y="1681163"/>
            <a:ext cx="5454121"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3">
  <p:cSld name="Title with content 3">
    <p:spTree>
      <p:nvGrpSpPr>
        <p:cNvPr id="105" name="Shape 105"/>
        <p:cNvGrpSpPr/>
        <p:nvPr/>
      </p:nvGrpSpPr>
      <p:grpSpPr>
        <a:xfrm>
          <a:off x="0" y="0"/>
          <a:ext cx="0" cy="0"/>
          <a:chOff x="0" y="0"/>
          <a:chExt cx="0" cy="0"/>
        </a:xfrm>
      </p:grpSpPr>
      <p:sp>
        <p:nvSpPr>
          <p:cNvPr id="106" name="Google Shape;106;p18"/>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107" name="Google Shape;107;p18"/>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08" name="Google Shape;108;p18"/>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9" name="Google Shape;109;p18"/>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18"/>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11" name="Google Shape;111;p18"/>
          <p:cNvSpPr txBox="1"/>
          <p:nvPr>
            <p:ph idx="1" type="body"/>
          </p:nvPr>
        </p:nvSpPr>
        <p:spPr>
          <a:xfrm>
            <a:off x="439738" y="1681163"/>
            <a:ext cx="3578225"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2" name="Google Shape;112;p18"/>
          <p:cNvSpPr txBox="1"/>
          <p:nvPr>
            <p:ph idx="2" type="body"/>
          </p:nvPr>
        </p:nvSpPr>
        <p:spPr>
          <a:xfrm>
            <a:off x="4327525" y="1681163"/>
            <a:ext cx="3576638" cy="4143375"/>
          </a:xfrm>
          <a:prstGeom prst="rect">
            <a:avLst/>
          </a:prstGeom>
          <a:solidFill>
            <a:schemeClr val="accent4"/>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3" name="Google Shape;113;p18"/>
          <p:cNvSpPr txBox="1"/>
          <p:nvPr>
            <p:ph idx="3" type="body"/>
          </p:nvPr>
        </p:nvSpPr>
        <p:spPr>
          <a:xfrm>
            <a:off x="8212138" y="1681163"/>
            <a:ext cx="3575050"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round)">
  <p:cSld name="Text with picture (round)">
    <p:spTree>
      <p:nvGrpSpPr>
        <p:cNvPr id="114" name="Shape 114"/>
        <p:cNvGrpSpPr/>
        <p:nvPr/>
      </p:nvGrpSpPr>
      <p:grpSpPr>
        <a:xfrm>
          <a:off x="0" y="0"/>
          <a:ext cx="0" cy="0"/>
          <a:chOff x="0" y="0"/>
          <a:chExt cx="0" cy="0"/>
        </a:xfrm>
      </p:grpSpPr>
      <p:sp>
        <p:nvSpPr>
          <p:cNvPr id="115" name="Google Shape;115;p19"/>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6" name="Google Shape;116;p19"/>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17" name="Google Shape;117;p19"/>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18" name="Google Shape;118;p19"/>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19" name="Google Shape;119;p19"/>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0" name="Google Shape;120;p19"/>
          <p:cNvSpPr/>
          <p:nvPr>
            <p:ph idx="2" type="pic"/>
          </p:nvPr>
        </p:nvSpPr>
        <p:spPr>
          <a:xfrm>
            <a:off x="6920089" y="1045804"/>
            <a:ext cx="5271912" cy="5274034"/>
          </a:xfrm>
          <a:prstGeom prst="rect">
            <a:avLst/>
          </a:prstGeom>
          <a:noFill/>
          <a:ln>
            <a:noFill/>
          </a:ln>
        </p:spPr>
      </p:sp>
      <p:sp>
        <p:nvSpPr>
          <p:cNvPr id="121" name="Google Shape;121;p19"/>
          <p:cNvSpPr txBox="1"/>
          <p:nvPr>
            <p:ph idx="1" type="body"/>
          </p:nvPr>
        </p:nvSpPr>
        <p:spPr>
          <a:xfrm>
            <a:off x="409575" y="1389063"/>
            <a:ext cx="6227763"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circles)">
  <p:cSld name="Text with picture (circles)">
    <p:spTree>
      <p:nvGrpSpPr>
        <p:cNvPr id="122" name="Shape 122"/>
        <p:cNvGrpSpPr/>
        <p:nvPr/>
      </p:nvGrpSpPr>
      <p:grpSpPr>
        <a:xfrm>
          <a:off x="0" y="0"/>
          <a:ext cx="0" cy="0"/>
          <a:chOff x="0" y="0"/>
          <a:chExt cx="0" cy="0"/>
        </a:xfrm>
      </p:grpSpPr>
      <p:sp>
        <p:nvSpPr>
          <p:cNvPr id="123" name="Google Shape;123;p20"/>
          <p:cNvSpPr txBox="1"/>
          <p:nvPr>
            <p:ph type="title"/>
          </p:nvPr>
        </p:nvSpPr>
        <p:spPr>
          <a:xfrm>
            <a:off x="408791" y="177283"/>
            <a:ext cx="8668421"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4" name="Google Shape;124;p20"/>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25" name="Google Shape;125;p20"/>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26" name="Google Shape;126;p20"/>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27" name="Google Shape;127;p20"/>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8" name="Google Shape;128;p20"/>
          <p:cNvSpPr txBox="1"/>
          <p:nvPr>
            <p:ph idx="1" type="body"/>
          </p:nvPr>
        </p:nvSpPr>
        <p:spPr>
          <a:xfrm>
            <a:off x="409575" y="1389063"/>
            <a:ext cx="4580089"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0"/>
          <p:cNvSpPr/>
          <p:nvPr>
            <p:ph idx="2" type="pic"/>
          </p:nvPr>
        </p:nvSpPr>
        <p:spPr>
          <a:xfrm>
            <a:off x="6164263" y="1320659"/>
            <a:ext cx="1543050" cy="1543191"/>
          </a:xfrm>
          <a:prstGeom prst="ellipse">
            <a:avLst/>
          </a:prstGeom>
          <a:noFill/>
          <a:ln>
            <a:noFill/>
          </a:ln>
        </p:spPr>
      </p:sp>
      <p:sp>
        <p:nvSpPr>
          <p:cNvPr id="130" name="Google Shape;130;p20"/>
          <p:cNvSpPr/>
          <p:nvPr>
            <p:ph idx="3" type="pic"/>
          </p:nvPr>
        </p:nvSpPr>
        <p:spPr>
          <a:xfrm>
            <a:off x="8918700" y="529330"/>
            <a:ext cx="2835150" cy="2834583"/>
          </a:xfrm>
          <a:prstGeom prst="ellipse">
            <a:avLst/>
          </a:prstGeom>
          <a:noFill/>
          <a:ln>
            <a:noFill/>
          </a:ln>
        </p:spPr>
      </p:sp>
      <p:sp>
        <p:nvSpPr>
          <p:cNvPr id="131" name="Google Shape;131;p20"/>
          <p:cNvSpPr/>
          <p:nvPr>
            <p:ph idx="4" type="pic"/>
          </p:nvPr>
        </p:nvSpPr>
        <p:spPr>
          <a:xfrm>
            <a:off x="7245351" y="2667000"/>
            <a:ext cx="1831861" cy="1833563"/>
          </a:xfrm>
          <a:prstGeom prst="ellipse">
            <a:avLst/>
          </a:prstGeom>
          <a:noFill/>
          <a:ln>
            <a:noFill/>
          </a:ln>
        </p:spPr>
      </p:sp>
      <p:sp>
        <p:nvSpPr>
          <p:cNvPr id="132" name="Google Shape;132;p20"/>
          <p:cNvSpPr/>
          <p:nvPr>
            <p:ph idx="5" type="pic"/>
          </p:nvPr>
        </p:nvSpPr>
        <p:spPr>
          <a:xfrm>
            <a:off x="5463822" y="4007983"/>
            <a:ext cx="2210192" cy="2210466"/>
          </a:xfrm>
          <a:prstGeom prst="ellipse">
            <a:avLst/>
          </a:prstGeom>
          <a:noFill/>
          <a:ln>
            <a:noFill/>
          </a:ln>
        </p:spPr>
      </p:sp>
      <p:sp>
        <p:nvSpPr>
          <p:cNvPr id="133" name="Google Shape;133;p20"/>
          <p:cNvSpPr/>
          <p:nvPr>
            <p:ph idx="6" type="pic"/>
          </p:nvPr>
        </p:nvSpPr>
        <p:spPr>
          <a:xfrm>
            <a:off x="9218855" y="3630613"/>
            <a:ext cx="2392119" cy="2392362"/>
          </a:xfrm>
          <a:prstGeom prst="ellipse">
            <a:avLst/>
          </a:prstGeom>
          <a:noFill/>
          <a:ln>
            <a:noFill/>
          </a:ln>
        </p:spPr>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stripe)">
  <p:cSld name="Text with picture (stripe)">
    <p:spTree>
      <p:nvGrpSpPr>
        <p:cNvPr id="134" name="Shape 134"/>
        <p:cNvGrpSpPr/>
        <p:nvPr/>
      </p:nvGrpSpPr>
      <p:grpSpPr>
        <a:xfrm>
          <a:off x="0" y="0"/>
          <a:ext cx="0" cy="0"/>
          <a:chOff x="0" y="0"/>
          <a:chExt cx="0" cy="0"/>
        </a:xfrm>
      </p:grpSpPr>
      <p:sp>
        <p:nvSpPr>
          <p:cNvPr id="135" name="Google Shape;135;p21"/>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1"/>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37" name="Google Shape;137;p21"/>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38" name="Google Shape;138;p21"/>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39" name="Google Shape;139;p21"/>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0" name="Google Shape;140;p21"/>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1"/>
          <p:cNvSpPr/>
          <p:nvPr>
            <p:ph idx="2" type="pic"/>
          </p:nvPr>
        </p:nvSpPr>
        <p:spPr>
          <a:xfrm>
            <a:off x="5947085" y="1446839"/>
            <a:ext cx="6244914" cy="4481287"/>
          </a:xfrm>
          <a:prstGeom prst="rect">
            <a:avLst/>
          </a:prstGeom>
          <a:noFill/>
          <a:ln>
            <a:no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pic>
        <p:nvPicPr>
          <p:cNvPr id="22" name="Google Shape;22;p3"/>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23" name="Google Shape;23;p3"/>
          <p:cNvSpPr txBox="1"/>
          <p:nvPr>
            <p:ph type="ctrTitle"/>
          </p:nvPr>
        </p:nvSpPr>
        <p:spPr>
          <a:xfrm>
            <a:off x="6023112" y="421517"/>
            <a:ext cx="5605671" cy="165576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0"/>
              </a:spcBef>
              <a:spcAft>
                <a:spcPts val="0"/>
              </a:spcAft>
              <a:buClr>
                <a:schemeClr val="lt1"/>
              </a:buClr>
              <a:buSzPts val="5400"/>
              <a:buFont typeface="Calibri"/>
              <a:buNone/>
              <a:defRPr sz="5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3"/>
          <p:cNvSpPr txBox="1"/>
          <p:nvPr>
            <p:ph idx="1" type="subTitle"/>
          </p:nvPr>
        </p:nvSpPr>
        <p:spPr>
          <a:xfrm>
            <a:off x="6023112" y="3602038"/>
            <a:ext cx="5605671"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ext with picture (stripe)">
  <p:cSld name="1_Text with picture (stripe)">
    <p:spTree>
      <p:nvGrpSpPr>
        <p:cNvPr id="142" name="Shape 142"/>
        <p:cNvGrpSpPr/>
        <p:nvPr/>
      </p:nvGrpSpPr>
      <p:grpSpPr>
        <a:xfrm>
          <a:off x="0" y="0"/>
          <a:ext cx="0" cy="0"/>
          <a:chOff x="0" y="0"/>
          <a:chExt cx="0" cy="0"/>
        </a:xfrm>
      </p:grpSpPr>
      <p:sp>
        <p:nvSpPr>
          <p:cNvPr id="143" name="Google Shape;143;p22"/>
          <p:cNvSpPr txBox="1"/>
          <p:nvPr>
            <p:ph type="title"/>
          </p:nvPr>
        </p:nvSpPr>
        <p:spPr>
          <a:xfrm>
            <a:off x="408791" y="177283"/>
            <a:ext cx="8723920"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4" name="Google Shape;144;p22"/>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45" name="Google Shape;145;p22"/>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46" name="Google Shape;146;p2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47" name="Google Shape;147;p22"/>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8" name="Google Shape;148;p22"/>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9" name="Google Shape;149;p22"/>
          <p:cNvSpPr/>
          <p:nvPr>
            <p:ph idx="2" type="pic"/>
          </p:nvPr>
        </p:nvSpPr>
        <p:spPr>
          <a:xfrm>
            <a:off x="5856088" y="1"/>
            <a:ext cx="6335912" cy="6263859"/>
          </a:xfrm>
          <a:prstGeom prst="rect">
            <a:avLst/>
          </a:prstGeom>
          <a:noFill/>
          <a:ln>
            <a:noFill/>
          </a:ln>
        </p:spPr>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50" name="Shape 150"/>
        <p:cNvGrpSpPr/>
        <p:nvPr/>
      </p:nvGrpSpPr>
      <p:grpSpPr>
        <a:xfrm>
          <a:off x="0" y="0"/>
          <a:ext cx="0" cy="0"/>
          <a:chOff x="0" y="0"/>
          <a:chExt cx="0" cy="0"/>
        </a:xfrm>
      </p:grpSpPr>
      <p:sp>
        <p:nvSpPr>
          <p:cNvPr id="151" name="Google Shape;151;p23"/>
          <p:cNvSpPr/>
          <p:nvPr>
            <p:ph idx="2" type="pic"/>
          </p:nvPr>
        </p:nvSpPr>
        <p:spPr>
          <a:xfrm>
            <a:off x="6096000" y="1"/>
            <a:ext cx="6095999" cy="6324600"/>
          </a:xfrm>
          <a:prstGeom prst="rect">
            <a:avLst/>
          </a:prstGeom>
          <a:noFill/>
          <a:ln>
            <a:noFill/>
          </a:ln>
        </p:spPr>
      </p:sp>
      <p:sp>
        <p:nvSpPr>
          <p:cNvPr id="152" name="Google Shape;152;p23"/>
          <p:cNvSpPr txBox="1"/>
          <p:nvPr>
            <p:ph type="title"/>
          </p:nvPr>
        </p:nvSpPr>
        <p:spPr>
          <a:xfrm>
            <a:off x="361950" y="352977"/>
            <a:ext cx="5448300" cy="1418889"/>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200"/>
              <a:buFont typeface="Avenir"/>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3" name="Google Shape;153;p23"/>
          <p:cNvSpPr txBox="1"/>
          <p:nvPr>
            <p:ph idx="1" type="body"/>
          </p:nvPr>
        </p:nvSpPr>
        <p:spPr>
          <a:xfrm>
            <a:off x="361950" y="2043953"/>
            <a:ext cx="5448300" cy="382503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Font typeface="Avenir"/>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54" name="Google Shape;154;p23"/>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55" name="Google Shape;155;p2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56" name="Google Shape;156;p23"/>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57" name="Google Shape;157;p23"/>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8" name="Shape 158"/>
        <p:cNvGrpSpPr/>
        <p:nvPr/>
      </p:nvGrpSpPr>
      <p:grpSpPr>
        <a:xfrm>
          <a:off x="0" y="0"/>
          <a:ext cx="0" cy="0"/>
          <a:chOff x="0" y="0"/>
          <a:chExt cx="0" cy="0"/>
        </a:xfrm>
      </p:grpSpPr>
      <p:sp>
        <p:nvSpPr>
          <p:cNvPr id="159" name="Google Shape;159;p24"/>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60" name="Google Shape;160;p24"/>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61" name="Google Shape;161;p24"/>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62" name="Google Shape;162;p24"/>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5" name="Shape 25"/>
        <p:cNvGrpSpPr/>
        <p:nvPr/>
      </p:nvGrpSpPr>
      <p:grpSpPr>
        <a:xfrm>
          <a:off x="0" y="0"/>
          <a:ext cx="0" cy="0"/>
          <a:chOff x="0" y="0"/>
          <a:chExt cx="0" cy="0"/>
        </a:xfrm>
      </p:grpSpPr>
      <p:sp>
        <p:nvSpPr>
          <p:cNvPr id="26" name="Google Shape;26;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pic>
        <p:nvPicPr>
          <p:cNvPr id="28" name="Google Shape;28;p4"/>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29" name="Google Shape;29;p4"/>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0" name="Shape 30"/>
        <p:cNvGrpSpPr/>
        <p:nvPr/>
      </p:nvGrpSpPr>
      <p:grpSpPr>
        <a:xfrm>
          <a:off x="0" y="0"/>
          <a:ext cx="0" cy="0"/>
          <a:chOff x="0" y="0"/>
          <a:chExt cx="0" cy="0"/>
        </a:xfrm>
      </p:grpSpPr>
      <p:sp>
        <p:nvSpPr>
          <p:cNvPr id="31" name="Google Shape;31;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34" name="Google Shape;34;p5"/>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35" name="Google Shape;35;p5"/>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42" name="Google Shape;42;p6"/>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3" name="Google Shape;43;p6"/>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4" name="Shape 44"/>
        <p:cNvGrpSpPr/>
        <p:nvPr/>
      </p:nvGrpSpPr>
      <p:grpSpPr>
        <a:xfrm>
          <a:off x="0" y="0"/>
          <a:ext cx="0" cy="0"/>
          <a:chOff x="0" y="0"/>
          <a:chExt cx="0" cy="0"/>
        </a:xfrm>
      </p:grpSpPr>
      <p:sp>
        <p:nvSpPr>
          <p:cNvPr id="45" name="Google Shape;45;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6" name="Google Shape;46;p7"/>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7" name="Google Shape;47;p7"/>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0" name="Google Shape;50;p8"/>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1" name="Shape 51"/>
        <p:cNvGrpSpPr/>
        <p:nvPr/>
      </p:nvGrpSpPr>
      <p:grpSpPr>
        <a:xfrm>
          <a:off x="0" y="0"/>
          <a:ext cx="0" cy="0"/>
          <a:chOff x="0" y="0"/>
          <a:chExt cx="0" cy="0"/>
        </a:xfrm>
      </p:grpSpPr>
      <p:sp>
        <p:nvSpPr>
          <p:cNvPr id="52" name="Google Shape;52;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3" name="Google Shape;53;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4" name="Google Shape;54;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55" name="Google Shape;55;p9"/>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6" name="Google Shape;56;p9"/>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7" name="Shape 57"/>
        <p:cNvGrpSpPr/>
        <p:nvPr/>
      </p:nvGrpSpPr>
      <p:grpSpPr>
        <a:xfrm>
          <a:off x="0" y="0"/>
          <a:ext cx="0" cy="0"/>
          <a:chOff x="0" y="0"/>
          <a:chExt cx="0" cy="0"/>
        </a:xfrm>
      </p:grpSpPr>
      <p:sp>
        <p:nvSpPr>
          <p:cNvPr id="58" name="Google Shape;58;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10"/>
          <p:cNvSpPr/>
          <p:nvPr>
            <p:ph idx="2" type="pic"/>
          </p:nvPr>
        </p:nvSpPr>
        <p:spPr>
          <a:xfrm>
            <a:off x="5183188" y="987425"/>
            <a:ext cx="6172200" cy="4873625"/>
          </a:xfrm>
          <a:prstGeom prst="rect">
            <a:avLst/>
          </a:prstGeom>
          <a:noFill/>
          <a:ln>
            <a:noFill/>
          </a:ln>
        </p:spPr>
      </p:sp>
      <p:sp>
        <p:nvSpPr>
          <p:cNvPr id="60" name="Google Shape;60;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61" name="Google Shape;61;p10"/>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2" name="Google Shape;62;p10"/>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2.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3" name="Shape 73"/>
        <p:cNvGrpSpPr/>
        <p:nvPr/>
      </p:nvGrpSpPr>
      <p:grpSpPr>
        <a:xfrm>
          <a:off x="0" y="0"/>
          <a:ext cx="0" cy="0"/>
          <a:chOff x="0" y="0"/>
          <a:chExt cx="0" cy="0"/>
        </a:xfrm>
      </p:grpSpPr>
      <p:sp>
        <p:nvSpPr>
          <p:cNvPr id="74" name="Google Shape;74;p13"/>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000"/>
              <a:buFont typeface="Avenir"/>
              <a:buNone/>
              <a:defRPr b="1" i="0" sz="4000" u="none" cap="none" strike="noStrike">
                <a:solidFill>
                  <a:schemeClr val="dk1"/>
                </a:solidFill>
                <a:latin typeface="Avenir"/>
                <a:ea typeface="Avenir"/>
                <a:cs typeface="Avenir"/>
                <a:sym typeface="Aveni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5" name="Google Shape;75;p13"/>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dk1"/>
              </a:buClr>
              <a:buSzPts val="2400"/>
              <a:buFont typeface="Arial"/>
              <a:buChar char="•"/>
              <a:defRPr b="0" i="0" sz="2400" u="none" cap="none" strike="noStrike">
                <a:solidFill>
                  <a:schemeClr val="dk1"/>
                </a:solidFill>
                <a:latin typeface="Avenir"/>
                <a:ea typeface="Avenir"/>
                <a:cs typeface="Avenir"/>
                <a:sym typeface="Avenir"/>
              </a:defRPr>
            </a:lvl1pPr>
            <a:lvl2pPr indent="-355600" lvl="1" marL="914400" marR="0" rtl="0" algn="l">
              <a:lnSpc>
                <a:spcPct val="90000"/>
              </a:lnSpc>
              <a:spcBef>
                <a:spcPts val="500"/>
              </a:spcBef>
              <a:spcAft>
                <a:spcPts val="0"/>
              </a:spcAft>
              <a:buClr>
                <a:schemeClr val="dk1"/>
              </a:buClr>
              <a:buSzPts val="2000"/>
              <a:buFont typeface="Avenir"/>
              <a:buChar char="◦"/>
              <a:defRPr b="0" i="0" sz="2000" u="none" cap="none" strike="noStrike">
                <a:solidFill>
                  <a:schemeClr val="dk1"/>
                </a:solidFill>
                <a:latin typeface="Avenir"/>
                <a:ea typeface="Avenir"/>
                <a:cs typeface="Avenir"/>
                <a:sym typeface="Avenir"/>
              </a:defRPr>
            </a:lvl2pPr>
            <a:lvl3pPr indent="-342900" lvl="2" marL="1371600" marR="0" rtl="0" algn="l">
              <a:lnSpc>
                <a:spcPct val="90000"/>
              </a:lnSpc>
              <a:spcBef>
                <a:spcPts val="500"/>
              </a:spcBef>
              <a:spcAft>
                <a:spcPts val="0"/>
              </a:spcAft>
              <a:buClr>
                <a:schemeClr val="dk1"/>
              </a:buClr>
              <a:buSzPts val="1800"/>
              <a:buFont typeface="Noto Sans Symbols"/>
              <a:buChar char="▪"/>
              <a:defRPr b="0" i="0" sz="1800" u="none" cap="none" strike="noStrike">
                <a:solidFill>
                  <a:schemeClr val="dk1"/>
                </a:solidFill>
                <a:latin typeface="Avenir"/>
                <a:ea typeface="Avenir"/>
                <a:cs typeface="Avenir"/>
                <a:sym typeface="Avenir"/>
              </a:defRPr>
            </a:lvl3pPr>
            <a:lvl4pPr indent="-330200" lvl="3" marL="18288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4pPr>
            <a:lvl5pPr indent="-330200" lvl="4" marL="22860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9pPr>
          </a:lstStyle>
          <a:p/>
        </p:txBody>
      </p:sp>
      <p:sp>
        <p:nvSpPr>
          <p:cNvPr id="76" name="Google Shape;76;p1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marR="0" rtl="0" algn="ctr">
              <a:spcBef>
                <a:spcPts val="0"/>
              </a:spcBef>
              <a:buNone/>
              <a:defRPr b="0" i="0" sz="1400" u="none" cap="none" strike="noStrike">
                <a:solidFill>
                  <a:schemeClr val="lt1"/>
                </a:solidFill>
                <a:latin typeface="Avenir"/>
                <a:ea typeface="Avenir"/>
                <a:cs typeface="Avenir"/>
                <a:sym typeface="Avenir"/>
              </a:defRPr>
            </a:lvl1pPr>
            <a:lvl2pPr indent="0" lvl="1" marL="0" marR="0" rtl="0" algn="ctr">
              <a:spcBef>
                <a:spcPts val="0"/>
              </a:spcBef>
              <a:buNone/>
              <a:defRPr b="0" i="0" sz="1400" u="none" cap="none" strike="noStrike">
                <a:solidFill>
                  <a:schemeClr val="lt1"/>
                </a:solidFill>
                <a:latin typeface="Avenir"/>
                <a:ea typeface="Avenir"/>
                <a:cs typeface="Avenir"/>
                <a:sym typeface="Avenir"/>
              </a:defRPr>
            </a:lvl2pPr>
            <a:lvl3pPr indent="0" lvl="2" marL="0" marR="0" rtl="0" algn="ctr">
              <a:spcBef>
                <a:spcPts val="0"/>
              </a:spcBef>
              <a:buNone/>
              <a:defRPr b="0" i="0" sz="1400" u="none" cap="none" strike="noStrike">
                <a:solidFill>
                  <a:schemeClr val="lt1"/>
                </a:solidFill>
                <a:latin typeface="Avenir"/>
                <a:ea typeface="Avenir"/>
                <a:cs typeface="Avenir"/>
                <a:sym typeface="Avenir"/>
              </a:defRPr>
            </a:lvl3pPr>
            <a:lvl4pPr indent="0" lvl="3" marL="0" marR="0" rtl="0" algn="ctr">
              <a:spcBef>
                <a:spcPts val="0"/>
              </a:spcBef>
              <a:buNone/>
              <a:defRPr b="0" i="0" sz="1400" u="none" cap="none" strike="noStrike">
                <a:solidFill>
                  <a:schemeClr val="lt1"/>
                </a:solidFill>
                <a:latin typeface="Avenir"/>
                <a:ea typeface="Avenir"/>
                <a:cs typeface="Avenir"/>
                <a:sym typeface="Avenir"/>
              </a:defRPr>
            </a:lvl4pPr>
            <a:lvl5pPr indent="0" lvl="4" marL="0" marR="0" rtl="0" algn="ctr">
              <a:spcBef>
                <a:spcPts val="0"/>
              </a:spcBef>
              <a:buNone/>
              <a:defRPr b="0" i="0" sz="1400" u="none" cap="none" strike="noStrike">
                <a:solidFill>
                  <a:schemeClr val="lt1"/>
                </a:solidFill>
                <a:latin typeface="Avenir"/>
                <a:ea typeface="Avenir"/>
                <a:cs typeface="Avenir"/>
                <a:sym typeface="Avenir"/>
              </a:defRPr>
            </a:lvl5pPr>
            <a:lvl6pPr indent="0" lvl="5" marL="0" marR="0" rtl="0" algn="ctr">
              <a:spcBef>
                <a:spcPts val="0"/>
              </a:spcBef>
              <a:buNone/>
              <a:defRPr b="0" i="0" sz="1400" u="none" cap="none" strike="noStrike">
                <a:solidFill>
                  <a:schemeClr val="lt1"/>
                </a:solidFill>
                <a:latin typeface="Avenir"/>
                <a:ea typeface="Avenir"/>
                <a:cs typeface="Avenir"/>
                <a:sym typeface="Avenir"/>
              </a:defRPr>
            </a:lvl6pPr>
            <a:lvl7pPr indent="0" lvl="6" marL="0" marR="0" rtl="0" algn="ctr">
              <a:spcBef>
                <a:spcPts val="0"/>
              </a:spcBef>
              <a:buNone/>
              <a:defRPr b="0" i="0" sz="1400" u="none" cap="none" strike="noStrike">
                <a:solidFill>
                  <a:schemeClr val="lt1"/>
                </a:solidFill>
                <a:latin typeface="Avenir"/>
                <a:ea typeface="Avenir"/>
                <a:cs typeface="Avenir"/>
                <a:sym typeface="Avenir"/>
              </a:defRPr>
            </a:lvl7pPr>
            <a:lvl8pPr indent="0" lvl="7" marL="0" marR="0" rtl="0" algn="ctr">
              <a:spcBef>
                <a:spcPts val="0"/>
              </a:spcBef>
              <a:buNone/>
              <a:defRPr b="0" i="0" sz="1400" u="none" cap="none" strike="noStrike">
                <a:solidFill>
                  <a:schemeClr val="lt1"/>
                </a:solidFill>
                <a:latin typeface="Avenir"/>
                <a:ea typeface="Avenir"/>
                <a:cs typeface="Avenir"/>
                <a:sym typeface="Avenir"/>
              </a:defRPr>
            </a:lvl8pPr>
            <a:lvl9pPr indent="0" lvl="8" marL="0" marR="0" rtl="0" algn="ctr">
              <a:spcBef>
                <a:spcPts val="0"/>
              </a:spcBef>
              <a:buNone/>
              <a:defRPr b="0" i="0" sz="1400" u="none" cap="none" strike="noStrike">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hyperlink" Target="https://www.osti.gov/biblio/3000983" TargetMode="External"/><Relationship Id="rId4" Type="http://schemas.openxmlformats.org/officeDocument/2006/relationships/hyperlink" Target="https://doi.org/10.1111/gcbb.70088" TargetMode="External"/><Relationship Id="rId5" Type="http://schemas.openxmlformats.org/officeDocument/2006/relationships/hyperlink" Target="https://doi.org/10.1111/gcbb.70088" TargetMode="External"/><Relationship Id="rId6" Type="http://schemas.openxmlformats.org/officeDocument/2006/relationships/hyperlink" Target="https://doi.org/10.1111/gcbb.70088" TargetMode="External"/><Relationship Id="rId7" Type="http://schemas.openxmlformats.org/officeDocument/2006/relationships/image" Target="../media/image16.png"/><Relationship Id="rId8" Type="http://schemas.openxmlformats.org/officeDocument/2006/relationships/image" Target="../media/image17.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5"/>
          <p:cNvSpPr txBox="1"/>
          <p:nvPr/>
        </p:nvSpPr>
        <p:spPr>
          <a:xfrm>
            <a:off x="2426500" y="110925"/>
            <a:ext cx="8777700" cy="13206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None/>
            </a:pPr>
            <a:r>
              <a:rPr b="1" lang="en-US" sz="3600">
                <a:solidFill>
                  <a:schemeClr val="accent1"/>
                </a:solidFill>
                <a:latin typeface="Times New Roman"/>
                <a:ea typeface="Times New Roman"/>
                <a:cs typeface="Times New Roman"/>
                <a:sym typeface="Times New Roman"/>
              </a:rPr>
              <a:t>Switchgrass and miscanthus long-term yield patterns reveal productivity declines</a:t>
            </a:r>
            <a:endParaRPr sz="3600">
              <a:solidFill>
                <a:schemeClr val="accent1"/>
              </a:solidFill>
              <a:latin typeface="Times New Roman"/>
              <a:ea typeface="Times New Roman"/>
              <a:cs typeface="Times New Roman"/>
              <a:sym typeface="Times New Roman"/>
            </a:endParaRPr>
          </a:p>
        </p:txBody>
      </p:sp>
      <p:sp>
        <p:nvSpPr>
          <p:cNvPr id="168" name="Google Shape;168;p25"/>
          <p:cNvSpPr/>
          <p:nvPr/>
        </p:nvSpPr>
        <p:spPr>
          <a:xfrm>
            <a:off x="439150" y="1431650"/>
            <a:ext cx="7204800" cy="117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Background/Objective</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Switchgrass and miscanthus are bioenergy crops that can sequester carbon in the soil and provide substantial feedstock for biofuels and products. However, uncertainty over long-term yields limit wider adoption and their potential environmental benefits. While researchers have observed yield declines, a better understanding of the mechanisms driving them is needed to develop better breeding and management practices.</a:t>
            </a:r>
            <a:endParaRPr sz="1200"/>
          </a:p>
        </p:txBody>
      </p:sp>
      <p:sp>
        <p:nvSpPr>
          <p:cNvPr id="169" name="Google Shape;169;p25"/>
          <p:cNvSpPr/>
          <p:nvPr/>
        </p:nvSpPr>
        <p:spPr>
          <a:xfrm>
            <a:off x="405800" y="2602250"/>
            <a:ext cx="7146300" cy="9234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Approach</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Researchers analyzed over 200 plantings of switchgrass and miscanthus at 12 sites across Michigan and Wisconsin with data spanning 5 to 15 years. Farm-to-gate economic analysis identified the most profitable rotations and economic relevance of fertilization.</a:t>
            </a:r>
            <a:endParaRPr sz="1200"/>
          </a:p>
        </p:txBody>
      </p:sp>
      <p:sp>
        <p:nvSpPr>
          <p:cNvPr id="170" name="Google Shape;170;p25"/>
          <p:cNvSpPr/>
          <p:nvPr/>
        </p:nvSpPr>
        <p:spPr>
          <a:xfrm>
            <a:off x="439150" y="3525650"/>
            <a:ext cx="7146300" cy="14745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highlight>
                  <a:schemeClr val="lt1"/>
                </a:highlight>
                <a:latin typeface="Times New Roman"/>
                <a:ea typeface="Times New Roman"/>
                <a:cs typeface="Times New Roman"/>
                <a:sym typeface="Times New Roman"/>
              </a:rPr>
              <a:t>Results</a:t>
            </a:r>
            <a:endParaRPr>
              <a:solidFill>
                <a:schemeClr val="accent1"/>
              </a:solidFill>
              <a:highlight>
                <a:schemeClr val="lt1"/>
              </a:highlight>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Analysis revealed a consistent two-phase dynamic. In the </a:t>
            </a:r>
            <a:r>
              <a:rPr i="1" lang="en-US" sz="1200">
                <a:latin typeface="Times New Roman"/>
                <a:ea typeface="Times New Roman"/>
                <a:cs typeface="Times New Roman"/>
                <a:sym typeface="Times New Roman"/>
              </a:rPr>
              <a:t>yield-building phase</a:t>
            </a:r>
            <a:r>
              <a:rPr lang="en-US" sz="1200">
                <a:latin typeface="Times New Roman"/>
                <a:ea typeface="Times New Roman"/>
                <a:cs typeface="Times New Roman"/>
                <a:sym typeface="Times New Roman"/>
              </a:rPr>
              <a:t>, peak yields occurred within 4 to 5 years after planting followed by a </a:t>
            </a:r>
            <a:r>
              <a:rPr i="1" lang="en-US" sz="1200">
                <a:latin typeface="Times New Roman"/>
                <a:ea typeface="Times New Roman"/>
                <a:cs typeface="Times New Roman"/>
                <a:sym typeface="Times New Roman"/>
              </a:rPr>
              <a:t>yield-decline phase </a:t>
            </a:r>
            <a:r>
              <a:rPr lang="en-US" sz="1200">
                <a:latin typeface="Times New Roman"/>
                <a:ea typeface="Times New Roman"/>
                <a:cs typeface="Times New Roman"/>
                <a:sym typeface="Times New Roman"/>
              </a:rPr>
              <a:t>in which switchgrass and miscanthus  lost 30%-47% and 14%-40% of peak yields, respectively. Weather conditions had little impact. Added nitrogen increased peak yields by 10%-20% and attenuated decline by 20%-50%. Economic analysis suggests replanting switchgrass and miscanthus 5 and 9 years, respectively, following peak yields maximizes profit over a 30-year period.</a:t>
            </a:r>
            <a:endParaRPr sz="1200"/>
          </a:p>
        </p:txBody>
      </p:sp>
      <p:sp>
        <p:nvSpPr>
          <p:cNvPr id="171" name="Google Shape;171;p25"/>
          <p:cNvSpPr txBox="1"/>
          <p:nvPr/>
        </p:nvSpPr>
        <p:spPr>
          <a:xfrm>
            <a:off x="439150" y="5000237"/>
            <a:ext cx="11059200" cy="9234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Significance/Impacts</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Uncertainty about long-term yields limits wider adoption of these bioenergy crops, and under-performing stands could lead to crop abandonment or limit environmental benefits if replanted too frequently. These results call for further management and breeding strategies to mitigate yield decline and for reparameterization of global bioenergy models with carbon capture and storage, which may overestimate yields and the economic and environmental benefits.</a:t>
            </a:r>
            <a:endParaRPr sz="1200"/>
          </a:p>
        </p:txBody>
      </p:sp>
      <p:sp>
        <p:nvSpPr>
          <p:cNvPr id="172" name="Google Shape;172;p25"/>
          <p:cNvSpPr txBox="1"/>
          <p:nvPr/>
        </p:nvSpPr>
        <p:spPr>
          <a:xfrm>
            <a:off x="439150" y="5933650"/>
            <a:ext cx="11059200" cy="400200"/>
          </a:xfrm>
          <a:prstGeom prst="rect">
            <a:avLst/>
          </a:prstGeom>
          <a:solidFill>
            <a:srgbClr val="FFFFFF"/>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latin typeface="Times New Roman"/>
                <a:ea typeface="Times New Roman"/>
                <a:cs typeface="Times New Roman"/>
                <a:sym typeface="Times New Roman"/>
              </a:rPr>
              <a:t>Tejera-Nieves, M. D., et al., </a:t>
            </a:r>
            <a:r>
              <a:rPr lang="en-US" sz="1000" u="sng">
                <a:solidFill>
                  <a:schemeClr val="hlink"/>
                </a:solidFill>
                <a:latin typeface="Times New Roman"/>
                <a:ea typeface="Times New Roman"/>
                <a:cs typeface="Times New Roman"/>
                <a:sym typeface="Times New Roman"/>
                <a:hlinkClick r:id="rId3"/>
              </a:rPr>
              <a:t>Switchgrass (Panicum Virgatum) and Miscanthus (Miscanthus × Giganteus) Long-Term Yield Patterns Reveal Consistent Productivity Declines</a:t>
            </a:r>
            <a:r>
              <a:rPr lang="en-US" sz="1000">
                <a:latin typeface="Times New Roman"/>
                <a:ea typeface="Times New Roman"/>
                <a:cs typeface="Times New Roman"/>
                <a:sym typeface="Times New Roman"/>
              </a:rPr>
              <a:t>. GCB Bioenergy, 17, e70088. (2025). [DOI:</a:t>
            </a:r>
            <a:r>
              <a:rPr lang="en-US" sz="1000" u="sng">
                <a:solidFill>
                  <a:schemeClr val="hlink"/>
                </a:solidFill>
                <a:latin typeface="Times New Roman"/>
                <a:ea typeface="Times New Roman"/>
                <a:cs typeface="Times New Roman"/>
                <a:sym typeface="Times New Roman"/>
                <a:hlinkClick r:id="rId4"/>
              </a:rPr>
              <a:t>1</a:t>
            </a:r>
            <a:r>
              <a:rPr lang="en-US" sz="1000" u="sng">
                <a:solidFill>
                  <a:schemeClr val="hlink"/>
                </a:solidFill>
                <a:latin typeface="Times New Roman"/>
                <a:ea typeface="Times New Roman"/>
                <a:cs typeface="Times New Roman"/>
                <a:sym typeface="Times New Roman"/>
                <a:hlinkClick r:id="rId5"/>
              </a:rPr>
              <a:t>0.1</a:t>
            </a:r>
            <a:r>
              <a:rPr lang="en-US" sz="1000" u="sng">
                <a:solidFill>
                  <a:schemeClr val="hlink"/>
                </a:solidFill>
                <a:latin typeface="Times New Roman"/>
                <a:ea typeface="Times New Roman"/>
                <a:cs typeface="Times New Roman"/>
                <a:sym typeface="Times New Roman"/>
                <a:hlinkClick r:id="rId6"/>
              </a:rPr>
              <a:t>111/gcbb.70088</a:t>
            </a:r>
            <a:r>
              <a:rPr lang="en-US" sz="1000">
                <a:latin typeface="Times New Roman"/>
                <a:ea typeface="Times New Roman"/>
                <a:cs typeface="Times New Roman"/>
                <a:sym typeface="Times New Roman"/>
              </a:rPr>
              <a:t>]</a:t>
            </a:r>
            <a:endParaRPr/>
          </a:p>
        </p:txBody>
      </p:sp>
      <p:pic>
        <p:nvPicPr>
          <p:cNvPr descr="Great Lakes Bioenergy Research Center logo with blue circles, an orange star, and a green leaf" id="173" name="Google Shape;173;p25"/>
          <p:cNvPicPr preferRelativeResize="0"/>
          <p:nvPr/>
        </p:nvPicPr>
        <p:blipFill rotWithShape="1">
          <a:blip r:embed="rId7">
            <a:alphaModFix/>
          </a:blip>
          <a:srcRect b="7927" l="0" r="0" t="7918"/>
          <a:stretch/>
        </p:blipFill>
        <p:spPr>
          <a:xfrm>
            <a:off x="405789" y="187053"/>
            <a:ext cx="2087890" cy="923330"/>
          </a:xfrm>
          <a:prstGeom prst="rect">
            <a:avLst/>
          </a:prstGeom>
          <a:noFill/>
          <a:ln>
            <a:noFill/>
          </a:ln>
        </p:spPr>
      </p:pic>
      <p:pic>
        <p:nvPicPr>
          <p:cNvPr descr="Four panels of line graphs plotting biomass yield (Mg/ha) against stand age (years) for miscanthus and switchgrass in Michigan and Wisconsin. Green (fertilized) and gray (unfertilized) curves illustrate a consistent two-phase dynamic: a rapid yield-building phase peaking at 4–5 years, followed by a gradual yield-decline phase" id="174" name="Google Shape;174;p25" title="fig1b.jpg"/>
          <p:cNvPicPr preferRelativeResize="0"/>
          <p:nvPr/>
        </p:nvPicPr>
        <p:blipFill>
          <a:blip r:embed="rId8">
            <a:alphaModFix/>
          </a:blip>
          <a:stretch>
            <a:fillRect/>
          </a:stretch>
        </p:blipFill>
        <p:spPr>
          <a:xfrm>
            <a:off x="7782047" y="1611800"/>
            <a:ext cx="3716302" cy="3216850"/>
          </a:xfrm>
          <a:prstGeom prst="rect">
            <a:avLst/>
          </a:prstGeom>
          <a:noFill/>
          <a:ln>
            <a:noFill/>
          </a:ln>
        </p:spPr>
      </p:pic>
      <p:sp>
        <p:nvSpPr>
          <p:cNvPr id="175" name="Google Shape;175;p25"/>
          <p:cNvSpPr txBox="1"/>
          <p:nvPr/>
        </p:nvSpPr>
        <p:spPr>
          <a:xfrm>
            <a:off x="7782051" y="4874725"/>
            <a:ext cx="3167100" cy="261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000">
                <a:solidFill>
                  <a:schemeClr val="dk1"/>
                </a:solidFill>
                <a:latin typeface="Times New Roman"/>
                <a:ea typeface="Times New Roman"/>
                <a:cs typeface="Times New Roman"/>
                <a:sym typeface="Times New Roman"/>
              </a:rPr>
              <a:t>Long-term yield dynamic of Miscanthus and Switchgrass end-of-season biomass across Michigan and Wiscosin.</a:t>
            </a:r>
            <a:endParaRPr sz="1000">
              <a:solidFill>
                <a:schemeClr val="dk1"/>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New Science">
      <a:dk1>
        <a:srgbClr val="000000"/>
      </a:dk1>
      <a:lt1>
        <a:srgbClr val="FFFFFF"/>
      </a:lt1>
      <a:dk2>
        <a:srgbClr val="44546A"/>
      </a:dk2>
      <a:lt2>
        <a:srgbClr val="E7E6E6"/>
      </a:lt2>
      <a:accent1>
        <a:srgbClr val="10436A"/>
      </a:accent1>
      <a:accent2>
        <a:srgbClr val="92DCE5"/>
      </a:accent2>
      <a:accent3>
        <a:srgbClr val="D64933"/>
      </a:accent3>
      <a:accent4>
        <a:srgbClr val="7C7C7C"/>
      </a:accent4>
      <a:accent5>
        <a:srgbClr val="EFCB68"/>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