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3"/>
    <p:sldMasterId id="2147483671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fc7bf85496_2_9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g2fc7bf85496_2_9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4.png"/><Relationship Id="rId3" Type="http://schemas.openxmlformats.org/officeDocument/2006/relationships/image" Target="../media/image10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6.jp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/>
          <p:nvPr/>
        </p:nvSpPr>
        <p:spPr>
          <a:xfrm>
            <a:off x="0" y="6320118"/>
            <a:ext cx="12192000" cy="537900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9" name="Google Shape;19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667" y="6373156"/>
            <a:ext cx="2149533" cy="394974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2"/>
          <p:cNvSpPr txBox="1"/>
          <p:nvPr/>
        </p:nvSpPr>
        <p:spPr>
          <a:xfrm>
            <a:off x="7694875" y="6404400"/>
            <a:ext cx="4284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Biological and Environmental Research</a:t>
            </a:r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66" name="Google Shape;66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1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1" name="Google Shape;71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2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type="title"/>
          </p:nvPr>
        </p:nvSpPr>
        <p:spPr>
          <a:xfrm>
            <a:off x="408791" y="177283"/>
            <a:ext cx="11317044" cy="8016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/>
        </p:nvSpPr>
        <p:spPr>
          <a:xfrm>
            <a:off x="8417169" y="6398798"/>
            <a:ext cx="3774831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Biological and Environmental Research</a:t>
            </a:r>
            <a:endParaRPr/>
          </a:p>
        </p:txBody>
      </p:sp>
      <p:pic>
        <p:nvPicPr>
          <p:cNvPr id="80" name="Google Shape;80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6384250"/>
            <a:ext cx="12192000" cy="52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388" y="6384259"/>
            <a:ext cx="11887200" cy="5200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rgbClr val="0B324F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venir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85" name="Google Shape;85;p15"/>
          <p:cNvSpPr txBox="1"/>
          <p:nvPr>
            <p:ph idx="10" type="dt"/>
          </p:nvPr>
        </p:nvSpPr>
        <p:spPr>
          <a:xfrm>
            <a:off x="2928257" y="6413161"/>
            <a:ext cx="968829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  <p:sp>
        <p:nvSpPr>
          <p:cNvPr id="86" name="Google Shape;86;p15"/>
          <p:cNvSpPr txBox="1"/>
          <p:nvPr>
            <p:ph idx="11" type="ftr"/>
          </p:nvPr>
        </p:nvSpPr>
        <p:spPr>
          <a:xfrm>
            <a:off x="4038600" y="641316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  <p:sp>
        <p:nvSpPr>
          <p:cNvPr id="87" name="Google Shape;87;p15"/>
          <p:cNvSpPr/>
          <p:nvPr/>
        </p:nvSpPr>
        <p:spPr>
          <a:xfrm>
            <a:off x="0" y="5622878"/>
            <a:ext cx="12192000" cy="123512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88" name="Google Shape;88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32289" y="5815220"/>
            <a:ext cx="4894439" cy="901108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5"/>
          <p:cNvSpPr txBox="1"/>
          <p:nvPr/>
        </p:nvSpPr>
        <p:spPr>
          <a:xfrm>
            <a:off x="7162800" y="5917273"/>
            <a:ext cx="50292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accent1"/>
                </a:solidFill>
                <a:latin typeface="Avenir"/>
                <a:ea typeface="Avenir"/>
                <a:cs typeface="Avenir"/>
                <a:sym typeface="Avenir"/>
              </a:rPr>
              <a:t>Energy.gov/science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/>
          <p:nvPr>
            <p:ph type="title"/>
          </p:nvPr>
        </p:nvSpPr>
        <p:spPr>
          <a:xfrm>
            <a:off x="408791" y="177283"/>
            <a:ext cx="11317044" cy="8016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6"/>
          <p:cNvSpPr txBox="1"/>
          <p:nvPr>
            <p:ph idx="1" type="body"/>
          </p:nvPr>
        </p:nvSpPr>
        <p:spPr>
          <a:xfrm>
            <a:off x="408791" y="1194099"/>
            <a:ext cx="11317044" cy="49828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" name="Google Shape;93;p16"/>
          <p:cNvSpPr/>
          <p:nvPr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4" name="Google Shape;94;p16"/>
          <p:cNvSpPr txBox="1"/>
          <p:nvPr>
            <p:ph idx="12" type="sldNum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95" name="Google Shape;95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667" y="6373156"/>
            <a:ext cx="2149533" cy="394974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6"/>
          <p:cNvSpPr txBox="1"/>
          <p:nvPr/>
        </p:nvSpPr>
        <p:spPr>
          <a:xfrm>
            <a:off x="9943949" y="6398798"/>
            <a:ext cx="22480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Energy.gov/science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with content 2">
  <p:cSld name="Title with content 2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7"/>
          <p:cNvSpPr/>
          <p:nvPr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99" name="Google Shape;99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667" y="6373156"/>
            <a:ext cx="2149533" cy="394974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7"/>
          <p:cNvSpPr txBox="1"/>
          <p:nvPr/>
        </p:nvSpPr>
        <p:spPr>
          <a:xfrm>
            <a:off x="9943949" y="6398798"/>
            <a:ext cx="22480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Energy.gov/science</a:t>
            </a:r>
            <a:endParaRPr/>
          </a:p>
        </p:txBody>
      </p:sp>
      <p:sp>
        <p:nvSpPr>
          <p:cNvPr id="101" name="Google Shape;101;p17"/>
          <p:cNvSpPr txBox="1"/>
          <p:nvPr>
            <p:ph type="title"/>
          </p:nvPr>
        </p:nvSpPr>
        <p:spPr>
          <a:xfrm>
            <a:off x="408791" y="177283"/>
            <a:ext cx="11317044" cy="8016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7"/>
          <p:cNvSpPr txBox="1"/>
          <p:nvPr>
            <p:ph idx="12" type="sldNum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17"/>
          <p:cNvSpPr txBox="1"/>
          <p:nvPr>
            <p:ph idx="1" type="body"/>
          </p:nvPr>
        </p:nvSpPr>
        <p:spPr>
          <a:xfrm>
            <a:off x="439738" y="1681163"/>
            <a:ext cx="5430484" cy="41433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1pPr>
            <a:lvl2pPr indent="-355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venir"/>
              <a:buChar char="◦"/>
              <a:defRPr>
                <a:solidFill>
                  <a:schemeClr val="lt1"/>
                </a:solidFill>
              </a:defRPr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▪"/>
              <a:defRPr>
                <a:solidFill>
                  <a:schemeClr val="lt1"/>
                </a:solidFill>
              </a:defRPr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" name="Google Shape;104;p17"/>
          <p:cNvSpPr txBox="1"/>
          <p:nvPr>
            <p:ph idx="2" type="body"/>
          </p:nvPr>
        </p:nvSpPr>
        <p:spPr>
          <a:xfrm>
            <a:off x="6333067" y="1681163"/>
            <a:ext cx="5454121" cy="4143375"/>
          </a:xfrm>
          <a:prstGeom prst="rect">
            <a:avLst/>
          </a:prstGeom>
          <a:solidFill>
            <a:srgbClr val="248A97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1pPr>
            <a:lvl2pPr indent="-355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venir"/>
              <a:buChar char="◦"/>
              <a:defRPr>
                <a:solidFill>
                  <a:schemeClr val="lt1"/>
                </a:solidFill>
              </a:defRPr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▪"/>
              <a:defRPr>
                <a:solidFill>
                  <a:schemeClr val="lt1"/>
                </a:solidFill>
              </a:defRPr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with content 3">
  <p:cSld name="Title with content 3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/>
          <p:nvPr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07" name="Google Shape;107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667" y="6373156"/>
            <a:ext cx="2149533" cy="394974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8"/>
          <p:cNvSpPr txBox="1"/>
          <p:nvPr/>
        </p:nvSpPr>
        <p:spPr>
          <a:xfrm>
            <a:off x="9943949" y="6398798"/>
            <a:ext cx="22480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Energy.gov/science</a:t>
            </a:r>
            <a:endParaRPr/>
          </a:p>
        </p:txBody>
      </p:sp>
      <p:sp>
        <p:nvSpPr>
          <p:cNvPr id="109" name="Google Shape;109;p18"/>
          <p:cNvSpPr txBox="1"/>
          <p:nvPr>
            <p:ph type="title"/>
          </p:nvPr>
        </p:nvSpPr>
        <p:spPr>
          <a:xfrm>
            <a:off x="408791" y="177283"/>
            <a:ext cx="11317044" cy="8016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8"/>
          <p:cNvSpPr txBox="1"/>
          <p:nvPr>
            <p:ph idx="12" type="sldNum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1" name="Google Shape;111;p18"/>
          <p:cNvSpPr txBox="1"/>
          <p:nvPr>
            <p:ph idx="1" type="body"/>
          </p:nvPr>
        </p:nvSpPr>
        <p:spPr>
          <a:xfrm>
            <a:off x="439738" y="1681163"/>
            <a:ext cx="3578225" cy="41433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1pPr>
            <a:lvl2pPr indent="-355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venir"/>
              <a:buChar char="◦"/>
              <a:defRPr>
                <a:solidFill>
                  <a:schemeClr val="lt1"/>
                </a:solidFill>
              </a:defRPr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▪"/>
              <a:defRPr>
                <a:solidFill>
                  <a:schemeClr val="lt1"/>
                </a:solidFill>
              </a:defRPr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18"/>
          <p:cNvSpPr txBox="1"/>
          <p:nvPr>
            <p:ph idx="2" type="body"/>
          </p:nvPr>
        </p:nvSpPr>
        <p:spPr>
          <a:xfrm>
            <a:off x="4327525" y="1681163"/>
            <a:ext cx="3576638" cy="41433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1pPr>
            <a:lvl2pPr indent="-355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venir"/>
              <a:buChar char="◦"/>
              <a:defRPr>
                <a:solidFill>
                  <a:schemeClr val="lt1"/>
                </a:solidFill>
              </a:defRPr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▪"/>
              <a:defRPr>
                <a:solidFill>
                  <a:schemeClr val="lt1"/>
                </a:solidFill>
              </a:defRPr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3" name="Google Shape;113;p18"/>
          <p:cNvSpPr txBox="1"/>
          <p:nvPr>
            <p:ph idx="3" type="body"/>
          </p:nvPr>
        </p:nvSpPr>
        <p:spPr>
          <a:xfrm>
            <a:off x="8212138" y="1681163"/>
            <a:ext cx="3575050" cy="4143375"/>
          </a:xfrm>
          <a:prstGeom prst="rect">
            <a:avLst/>
          </a:prstGeom>
          <a:solidFill>
            <a:srgbClr val="248A97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1pPr>
            <a:lvl2pPr indent="-355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venir"/>
              <a:buChar char="◦"/>
              <a:defRPr>
                <a:solidFill>
                  <a:schemeClr val="lt1"/>
                </a:solidFill>
              </a:defRPr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▪"/>
              <a:defRPr>
                <a:solidFill>
                  <a:schemeClr val="lt1"/>
                </a:solidFill>
              </a:defRPr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with picture (round)">
  <p:cSld name="Text with picture (round)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 txBox="1"/>
          <p:nvPr>
            <p:ph type="title"/>
          </p:nvPr>
        </p:nvSpPr>
        <p:spPr>
          <a:xfrm>
            <a:off x="408791" y="177283"/>
            <a:ext cx="11317044" cy="8016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9"/>
          <p:cNvSpPr/>
          <p:nvPr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17" name="Google Shape;117;p19"/>
          <p:cNvSpPr txBox="1"/>
          <p:nvPr>
            <p:ph idx="12" type="sldNum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18" name="Google Shape;118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667" y="6373156"/>
            <a:ext cx="2149533" cy="394974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9"/>
          <p:cNvSpPr txBox="1"/>
          <p:nvPr/>
        </p:nvSpPr>
        <p:spPr>
          <a:xfrm>
            <a:off x="9943949" y="6398798"/>
            <a:ext cx="22480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Energy.gov/science</a:t>
            </a:r>
            <a:endParaRPr/>
          </a:p>
        </p:txBody>
      </p:sp>
      <p:sp>
        <p:nvSpPr>
          <p:cNvPr id="120" name="Google Shape;120;p19"/>
          <p:cNvSpPr/>
          <p:nvPr>
            <p:ph idx="2" type="pic"/>
          </p:nvPr>
        </p:nvSpPr>
        <p:spPr>
          <a:xfrm>
            <a:off x="6920089" y="1045804"/>
            <a:ext cx="5271912" cy="5274034"/>
          </a:xfrm>
          <a:prstGeom prst="rect">
            <a:avLst/>
          </a:prstGeom>
          <a:noFill/>
          <a:ln>
            <a:noFill/>
          </a:ln>
        </p:spPr>
      </p:sp>
      <p:sp>
        <p:nvSpPr>
          <p:cNvPr id="121" name="Google Shape;121;p19"/>
          <p:cNvSpPr txBox="1"/>
          <p:nvPr>
            <p:ph idx="1" type="body"/>
          </p:nvPr>
        </p:nvSpPr>
        <p:spPr>
          <a:xfrm>
            <a:off x="409575" y="1389063"/>
            <a:ext cx="6227763" cy="46624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with picture (circles)">
  <p:cSld name="Text with picture (circles)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0"/>
          <p:cNvSpPr txBox="1"/>
          <p:nvPr>
            <p:ph type="title"/>
          </p:nvPr>
        </p:nvSpPr>
        <p:spPr>
          <a:xfrm>
            <a:off x="408791" y="177283"/>
            <a:ext cx="8668421" cy="8016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20"/>
          <p:cNvSpPr/>
          <p:nvPr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25" name="Google Shape;125;p20"/>
          <p:cNvSpPr txBox="1"/>
          <p:nvPr>
            <p:ph idx="12" type="sldNum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26" name="Google Shape;126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667" y="6373156"/>
            <a:ext cx="2149533" cy="394974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20"/>
          <p:cNvSpPr txBox="1"/>
          <p:nvPr/>
        </p:nvSpPr>
        <p:spPr>
          <a:xfrm>
            <a:off x="9943949" y="6398798"/>
            <a:ext cx="22480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Energy.gov/science</a:t>
            </a:r>
            <a:endParaRPr/>
          </a:p>
        </p:txBody>
      </p:sp>
      <p:sp>
        <p:nvSpPr>
          <p:cNvPr id="128" name="Google Shape;128;p20"/>
          <p:cNvSpPr txBox="1"/>
          <p:nvPr>
            <p:ph idx="1" type="body"/>
          </p:nvPr>
        </p:nvSpPr>
        <p:spPr>
          <a:xfrm>
            <a:off x="409575" y="1389063"/>
            <a:ext cx="4580089" cy="46624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" name="Google Shape;129;p20"/>
          <p:cNvSpPr/>
          <p:nvPr>
            <p:ph idx="2" type="pic"/>
          </p:nvPr>
        </p:nvSpPr>
        <p:spPr>
          <a:xfrm>
            <a:off x="6164263" y="1320659"/>
            <a:ext cx="1543050" cy="1543191"/>
          </a:xfrm>
          <a:prstGeom prst="ellipse">
            <a:avLst/>
          </a:prstGeom>
          <a:noFill/>
          <a:ln>
            <a:noFill/>
          </a:ln>
        </p:spPr>
      </p:sp>
      <p:sp>
        <p:nvSpPr>
          <p:cNvPr id="130" name="Google Shape;130;p20"/>
          <p:cNvSpPr/>
          <p:nvPr>
            <p:ph idx="3" type="pic"/>
          </p:nvPr>
        </p:nvSpPr>
        <p:spPr>
          <a:xfrm>
            <a:off x="8918700" y="529330"/>
            <a:ext cx="2835150" cy="2834583"/>
          </a:xfrm>
          <a:prstGeom prst="ellipse">
            <a:avLst/>
          </a:prstGeom>
          <a:noFill/>
          <a:ln>
            <a:noFill/>
          </a:ln>
        </p:spPr>
      </p:sp>
      <p:sp>
        <p:nvSpPr>
          <p:cNvPr id="131" name="Google Shape;131;p20"/>
          <p:cNvSpPr/>
          <p:nvPr>
            <p:ph idx="4" type="pic"/>
          </p:nvPr>
        </p:nvSpPr>
        <p:spPr>
          <a:xfrm>
            <a:off x="7245351" y="2667000"/>
            <a:ext cx="1831861" cy="1833563"/>
          </a:xfrm>
          <a:prstGeom prst="ellipse">
            <a:avLst/>
          </a:prstGeom>
          <a:noFill/>
          <a:ln>
            <a:noFill/>
          </a:ln>
        </p:spPr>
      </p:sp>
      <p:sp>
        <p:nvSpPr>
          <p:cNvPr id="132" name="Google Shape;132;p20"/>
          <p:cNvSpPr/>
          <p:nvPr>
            <p:ph idx="5" type="pic"/>
          </p:nvPr>
        </p:nvSpPr>
        <p:spPr>
          <a:xfrm>
            <a:off x="5463822" y="4007983"/>
            <a:ext cx="2210192" cy="2210466"/>
          </a:xfrm>
          <a:prstGeom prst="ellipse">
            <a:avLst/>
          </a:prstGeom>
          <a:noFill/>
          <a:ln>
            <a:noFill/>
          </a:ln>
        </p:spPr>
      </p:sp>
      <p:sp>
        <p:nvSpPr>
          <p:cNvPr id="133" name="Google Shape;133;p20"/>
          <p:cNvSpPr/>
          <p:nvPr>
            <p:ph idx="6" type="pic"/>
          </p:nvPr>
        </p:nvSpPr>
        <p:spPr>
          <a:xfrm>
            <a:off x="9218855" y="3630613"/>
            <a:ext cx="2392119" cy="2392362"/>
          </a:xfrm>
          <a:prstGeom prst="ellipse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with picture (stripe)">
  <p:cSld name="Text with picture (stripe)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1"/>
          <p:cNvSpPr txBox="1"/>
          <p:nvPr>
            <p:ph type="title"/>
          </p:nvPr>
        </p:nvSpPr>
        <p:spPr>
          <a:xfrm>
            <a:off x="408791" y="177283"/>
            <a:ext cx="11317044" cy="8016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1"/>
          <p:cNvSpPr/>
          <p:nvPr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37" name="Google Shape;137;p21"/>
          <p:cNvSpPr txBox="1"/>
          <p:nvPr>
            <p:ph idx="12" type="sldNum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38" name="Google Shape;138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667" y="6373156"/>
            <a:ext cx="2149533" cy="394974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21"/>
          <p:cNvSpPr txBox="1"/>
          <p:nvPr/>
        </p:nvSpPr>
        <p:spPr>
          <a:xfrm>
            <a:off x="9943949" y="6398798"/>
            <a:ext cx="22480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Energy.gov/science</a:t>
            </a:r>
            <a:endParaRPr/>
          </a:p>
        </p:txBody>
      </p:sp>
      <p:sp>
        <p:nvSpPr>
          <p:cNvPr id="140" name="Google Shape;140;p21"/>
          <p:cNvSpPr txBox="1"/>
          <p:nvPr>
            <p:ph idx="1" type="body"/>
          </p:nvPr>
        </p:nvSpPr>
        <p:spPr>
          <a:xfrm>
            <a:off x="409576" y="1389063"/>
            <a:ext cx="5212292" cy="46624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" name="Google Shape;141;p21"/>
          <p:cNvSpPr/>
          <p:nvPr>
            <p:ph idx="2" type="pic"/>
          </p:nvPr>
        </p:nvSpPr>
        <p:spPr>
          <a:xfrm>
            <a:off x="5947085" y="1446839"/>
            <a:ext cx="6244914" cy="4481287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3"/>
          <p:cNvSpPr txBox="1"/>
          <p:nvPr>
            <p:ph type="ctrTitle"/>
          </p:nvPr>
        </p:nvSpPr>
        <p:spPr>
          <a:xfrm>
            <a:off x="6023112" y="421517"/>
            <a:ext cx="5605671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" type="subTitle"/>
          </p:nvPr>
        </p:nvSpPr>
        <p:spPr>
          <a:xfrm>
            <a:off x="6023112" y="3602038"/>
            <a:ext cx="5605671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ext with picture (stripe)">
  <p:cSld name="1_Text with picture (stripe)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2"/>
          <p:cNvSpPr txBox="1"/>
          <p:nvPr>
            <p:ph type="title"/>
          </p:nvPr>
        </p:nvSpPr>
        <p:spPr>
          <a:xfrm>
            <a:off x="408791" y="177283"/>
            <a:ext cx="8723920" cy="8016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22"/>
          <p:cNvSpPr/>
          <p:nvPr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45" name="Google Shape;145;p22"/>
          <p:cNvSpPr txBox="1"/>
          <p:nvPr>
            <p:ph idx="12" type="sldNum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6" name="Google Shape;146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667" y="6373156"/>
            <a:ext cx="2149533" cy="394974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22"/>
          <p:cNvSpPr txBox="1"/>
          <p:nvPr/>
        </p:nvSpPr>
        <p:spPr>
          <a:xfrm>
            <a:off x="9943949" y="6398798"/>
            <a:ext cx="22480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Energy.gov/science</a:t>
            </a:r>
            <a:endParaRPr/>
          </a:p>
        </p:txBody>
      </p:sp>
      <p:sp>
        <p:nvSpPr>
          <p:cNvPr id="148" name="Google Shape;148;p22"/>
          <p:cNvSpPr txBox="1"/>
          <p:nvPr>
            <p:ph idx="1" type="body"/>
          </p:nvPr>
        </p:nvSpPr>
        <p:spPr>
          <a:xfrm>
            <a:off x="409576" y="1389063"/>
            <a:ext cx="5212292" cy="46624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" name="Google Shape;149;p22"/>
          <p:cNvSpPr/>
          <p:nvPr>
            <p:ph idx="2" type="pic"/>
          </p:nvPr>
        </p:nvSpPr>
        <p:spPr>
          <a:xfrm>
            <a:off x="5856088" y="1"/>
            <a:ext cx="6335912" cy="626385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3"/>
          <p:cNvSpPr/>
          <p:nvPr>
            <p:ph idx="2" type="pic"/>
          </p:nvPr>
        </p:nvSpPr>
        <p:spPr>
          <a:xfrm>
            <a:off x="6096000" y="1"/>
            <a:ext cx="6095999" cy="6324600"/>
          </a:xfrm>
          <a:prstGeom prst="rect">
            <a:avLst/>
          </a:prstGeom>
          <a:noFill/>
          <a:ln>
            <a:noFill/>
          </a:ln>
        </p:spPr>
      </p:sp>
      <p:sp>
        <p:nvSpPr>
          <p:cNvPr id="152" name="Google Shape;152;p23"/>
          <p:cNvSpPr txBox="1"/>
          <p:nvPr>
            <p:ph type="title"/>
          </p:nvPr>
        </p:nvSpPr>
        <p:spPr>
          <a:xfrm>
            <a:off x="361950" y="352977"/>
            <a:ext cx="5448300" cy="141888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venir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23"/>
          <p:cNvSpPr txBox="1"/>
          <p:nvPr>
            <p:ph idx="1" type="body"/>
          </p:nvPr>
        </p:nvSpPr>
        <p:spPr>
          <a:xfrm>
            <a:off x="361950" y="2043953"/>
            <a:ext cx="5448300" cy="38250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54" name="Google Shape;154;p23"/>
          <p:cNvSpPr/>
          <p:nvPr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55" name="Google Shape;155;p23"/>
          <p:cNvSpPr txBox="1"/>
          <p:nvPr>
            <p:ph idx="12" type="sldNum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6" name="Google Shape;156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667" y="6373156"/>
            <a:ext cx="2149533" cy="394974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23"/>
          <p:cNvSpPr txBox="1"/>
          <p:nvPr/>
        </p:nvSpPr>
        <p:spPr>
          <a:xfrm>
            <a:off x="9943949" y="6398798"/>
            <a:ext cx="22480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Energy.gov/science</a:t>
            </a:r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4"/>
          <p:cNvSpPr/>
          <p:nvPr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60" name="Google Shape;160;p24"/>
          <p:cNvSpPr txBox="1"/>
          <p:nvPr>
            <p:ph idx="12" type="sldNum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algn="ct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61" name="Google Shape;161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667" y="6373156"/>
            <a:ext cx="2149533" cy="394974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24"/>
          <p:cNvSpPr txBox="1"/>
          <p:nvPr/>
        </p:nvSpPr>
        <p:spPr>
          <a:xfrm>
            <a:off x="9943949" y="6398798"/>
            <a:ext cx="22480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Energy.gov/science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id="28" name="Google Shape;28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4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4" name="Google Shape;34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5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2" name="Google Shape;42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6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46" name="Google Shape;46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7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oogle Shape;49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8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4" name="Google Shape;54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id="55" name="Google Shape;55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9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id="61" name="Google Shape;61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0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3"/>
          <p:cNvSpPr txBox="1"/>
          <p:nvPr>
            <p:ph type="title"/>
          </p:nvPr>
        </p:nvSpPr>
        <p:spPr>
          <a:xfrm>
            <a:off x="408791" y="177283"/>
            <a:ext cx="11317044" cy="8016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venir"/>
              <a:buNone/>
              <a:defRPr b="1" i="0" sz="40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5" name="Google Shape;75;p13"/>
          <p:cNvSpPr txBox="1"/>
          <p:nvPr>
            <p:ph idx="1" type="body"/>
          </p:nvPr>
        </p:nvSpPr>
        <p:spPr>
          <a:xfrm>
            <a:off x="408791" y="1194099"/>
            <a:ext cx="11317044" cy="49828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venir"/>
              <a:buChar char="◦"/>
              <a:defRPr b="0" i="0" sz="20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  <p:sp>
        <p:nvSpPr>
          <p:cNvPr id="76" name="Google Shape;76;p13"/>
          <p:cNvSpPr txBox="1"/>
          <p:nvPr>
            <p:ph idx="12" type="sldNum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osti.gov/biblio/2569853" TargetMode="External"/><Relationship Id="rId4" Type="http://schemas.openxmlformats.org/officeDocument/2006/relationships/hyperlink" Target="https://www.osti.gov/biblio/2569853" TargetMode="External"/><Relationship Id="rId5" Type="http://schemas.openxmlformats.org/officeDocument/2006/relationships/hyperlink" Target="https://www.osti.gov/biblio/2569853" TargetMode="External"/><Relationship Id="rId6" Type="http://schemas.openxmlformats.org/officeDocument/2006/relationships/hyperlink" Target="https://www.nature.com/articles/s41467-025-60270-x" TargetMode="External"/><Relationship Id="rId7" Type="http://schemas.openxmlformats.org/officeDocument/2006/relationships/image" Target="../media/image17.png"/><Relationship Id="rId8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5"/>
          <p:cNvSpPr txBox="1"/>
          <p:nvPr/>
        </p:nvSpPr>
        <p:spPr>
          <a:xfrm>
            <a:off x="2426500" y="110925"/>
            <a:ext cx="8777700" cy="13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6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Analysis of poplar hydrogenolysis reveals new pathways and products</a:t>
            </a:r>
            <a:endParaRPr i="1" sz="3600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8" name="Google Shape;168;p25"/>
          <p:cNvSpPr/>
          <p:nvPr/>
        </p:nvSpPr>
        <p:spPr>
          <a:xfrm>
            <a:off x="439150" y="1431650"/>
            <a:ext cx="7461900" cy="110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Background/Objective</a:t>
            </a:r>
            <a:endParaRPr>
              <a:solidFill>
                <a:schemeClr val="accent1"/>
              </a:solidFill>
            </a:endParaRPr>
          </a:p>
          <a:p>
            <a:pPr indent="-2476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200"/>
              <a:buFont typeface="Arial"/>
              <a:buChar char="•"/>
            </a:pP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Grasses and some tree species have naturally γ-acylated lignins. Poplar lignins have </a:t>
            </a:r>
            <a:r>
              <a:rPr i="1" lang="en-US" sz="1200">
                <a:latin typeface="Times New Roman"/>
                <a:ea typeface="Times New Roman"/>
                <a:cs typeface="Times New Roman"/>
                <a:sym typeface="Times New Roman"/>
              </a:rPr>
              <a:t>para</a:t>
            </a: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-hydroxybenzoate groups on 1-15% of syringyl subunits. During hydrogenolysis, it is generally assumed that </a:t>
            </a:r>
            <a:r>
              <a:rPr i="1" lang="en-US" sz="1200"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-hydroxybenzoate is cleaved before the deacylated lignin is depolymerized. Here, scientists showed how the presence of a γ-acylated group alters the product portfolio produced by hydrogenolysis with palladium on carbon (Pd/C) as the catalyst.</a:t>
            </a:r>
            <a:endParaRPr sz="1200"/>
          </a:p>
        </p:txBody>
      </p:sp>
      <p:sp>
        <p:nvSpPr>
          <p:cNvPr id="169" name="Google Shape;169;p25"/>
          <p:cNvSpPr/>
          <p:nvPr/>
        </p:nvSpPr>
        <p:spPr>
          <a:xfrm>
            <a:off x="405800" y="2538350"/>
            <a:ext cx="74619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Approach</a:t>
            </a:r>
            <a:endParaRPr>
              <a:solidFill>
                <a:schemeClr val="accent1"/>
              </a:solidFill>
            </a:endParaRPr>
          </a:p>
          <a:p>
            <a:pPr indent="-2476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200"/>
              <a:buFont typeface="Arial"/>
              <a:buChar char="•"/>
            </a:pP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Scientists synthesized a family of β-ether model compounds in which the γ-OH was acylated with </a:t>
            </a:r>
            <a:r>
              <a:rPr i="1" lang="en-US" sz="1200"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-hydroxybenzoate and subjected them to hydrogenolysis using Pd/C in methanol. The composition of the resulting mixture was analyzed with gas chromatography-mass </a:t>
            </a: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spectrometry</a:t>
            </a: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1200"/>
          </a:p>
        </p:txBody>
      </p:sp>
      <p:sp>
        <p:nvSpPr>
          <p:cNvPr id="170" name="Google Shape;170;p25"/>
          <p:cNvSpPr/>
          <p:nvPr/>
        </p:nvSpPr>
        <p:spPr>
          <a:xfrm>
            <a:off x="439150" y="3464525"/>
            <a:ext cx="7461900" cy="145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accent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Results</a:t>
            </a:r>
            <a:endParaRPr>
              <a:solidFill>
                <a:schemeClr val="accent1"/>
              </a:solidFill>
              <a:highlight>
                <a:schemeClr val="lt1"/>
              </a:highlight>
            </a:endParaRPr>
          </a:p>
          <a:p>
            <a:pPr indent="-2476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200"/>
              <a:buFont typeface="Arial"/>
              <a:buChar char="•"/>
            </a:pP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The product distribution after hydrogenolysis shows that depolymerization starts by cleavage of the β-aryl ether bond to form the arylpropenyl esters that are subsequently converted to arylpropyl esters, ethers, the arylpropanols, the arylpropanes, </a:t>
            </a:r>
            <a:r>
              <a:rPr i="1" lang="en-US" sz="1200"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-hyrdoxybenzoic acid, or methyl </a:t>
            </a:r>
            <a:r>
              <a:rPr i="1" lang="en-US" sz="1200"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-hydroxybenzoate. The experiment showed that the typically reductive catalytic surface conditions could be temporarily primed for oxidative addition of a hydroxy group to the </a:t>
            </a:r>
            <a:r>
              <a:rPr i="1" lang="en-US" sz="1200"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-hydroxybenzoate to form 2,4-dihydroxybenzoate that subsequently converts to 2,4-dihydroxycyclohex-1-enoate.</a:t>
            </a:r>
            <a:endParaRPr sz="1200"/>
          </a:p>
        </p:txBody>
      </p:sp>
      <p:sp>
        <p:nvSpPr>
          <p:cNvPr id="171" name="Google Shape;171;p25"/>
          <p:cNvSpPr txBox="1"/>
          <p:nvPr/>
        </p:nvSpPr>
        <p:spPr>
          <a:xfrm>
            <a:off x="439150" y="4916013"/>
            <a:ext cx="110592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Significance/Impacts</a:t>
            </a:r>
            <a:endParaRPr>
              <a:solidFill>
                <a:schemeClr val="accent1"/>
              </a:solidFill>
            </a:endParaRPr>
          </a:p>
          <a:p>
            <a:pPr indent="-2476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200"/>
              <a:buFont typeface="Arial"/>
              <a:buChar char="•"/>
            </a:pP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These previously unrecognized products and pathways are key to understanding the different hydrogenolysis product distributions from naturally acylated lignins in biomass-conversion feedstocks. This work provides a template for designing cascading multi-catalytic step reaction sequences that use one </a:t>
            </a: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heterogeneous</a:t>
            </a: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 catalytic surface and include both reductive and oxidative steps to target specific high-value products.</a:t>
            </a:r>
            <a:endParaRPr sz="1200"/>
          </a:p>
        </p:txBody>
      </p:sp>
      <p:sp>
        <p:nvSpPr>
          <p:cNvPr id="172" name="Google Shape;172;p25"/>
          <p:cNvSpPr txBox="1"/>
          <p:nvPr/>
        </p:nvSpPr>
        <p:spPr>
          <a:xfrm>
            <a:off x="405803" y="5920049"/>
            <a:ext cx="10409400" cy="400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Sener, C., Timokhin, V. I., Hellinger, J., Ralph, J., &amp; Karlen, S. D. </a:t>
            </a:r>
            <a:r>
              <a:rPr lang="en-US" sz="10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Pd/C promotes C–H bond activation and oxidation of </a:t>
            </a:r>
            <a:r>
              <a:rPr i="1" lang="en-US" sz="10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p</a:t>
            </a:r>
            <a:r>
              <a:rPr lang="en-US" sz="10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/>
              </a:rPr>
              <a:t>-hydroxybenzoate during hydrogenolysis of poplar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. Nature Communications, 16, 5259. (2025). [DOI:</a:t>
            </a:r>
            <a:r>
              <a:rPr lang="en-US" sz="10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6"/>
              </a:rPr>
              <a:t>10.1038/s41467-025-60270-x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]</a:t>
            </a: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Great Lakes Bioenergy Research Center logo with blue circles, an orange star, and a green leaf" id="173" name="Google Shape;173;p25"/>
          <p:cNvPicPr preferRelativeResize="0"/>
          <p:nvPr/>
        </p:nvPicPr>
        <p:blipFill rotWithShape="1">
          <a:blip r:embed="rId7">
            <a:alphaModFix/>
          </a:blip>
          <a:srcRect b="7927" l="0" r="0" t="7918"/>
          <a:stretch/>
        </p:blipFill>
        <p:spPr>
          <a:xfrm>
            <a:off x="405789" y="187053"/>
            <a:ext cx="2087890" cy="923330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25"/>
          <p:cNvSpPr txBox="1"/>
          <p:nvPr/>
        </p:nvSpPr>
        <p:spPr>
          <a:xfrm>
            <a:off x="8146825" y="4198050"/>
            <a:ext cx="3406500" cy="7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β-aryl ether hydrogenolysis catalytic cycles product portfolio (top) is simpler than when </a:t>
            </a: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γ-acylated group is present (bottom), which mostly proceed through catalytic cycles that produce reduced and oxidized products.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75" name="Google Shape;175;p25" title="Highlight graphic_2025-0701_sk_V02.png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8213700" y="1523062"/>
            <a:ext cx="3272740" cy="27214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New Scien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0436A"/>
      </a:accent1>
      <a:accent2>
        <a:srgbClr val="92DCE5"/>
      </a:accent2>
      <a:accent3>
        <a:srgbClr val="D64933"/>
      </a:accent3>
      <a:accent4>
        <a:srgbClr val="7C7C7C"/>
      </a:accent4>
      <a:accent5>
        <a:srgbClr val="EFCB68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