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2fc7bf85496_2_9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5" name="Google Shape;165;g2fc7bf85496_2_9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5.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5.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5.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5.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5.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6.jp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5.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5.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 name="Google Shape;18;p2"/>
          <p:cNvSpPr/>
          <p:nvPr/>
        </p:nvSpPr>
        <p:spPr>
          <a:xfrm>
            <a:off x="0" y="6320118"/>
            <a:ext cx="12192000" cy="537900"/>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Avenir"/>
              <a:ea typeface="Avenir"/>
              <a:cs typeface="Avenir"/>
              <a:sym typeface="Avenir"/>
            </a:endParaRPr>
          </a:p>
        </p:txBody>
      </p:sp>
      <p:pic>
        <p:nvPicPr>
          <p:cNvPr id="19" name="Google Shape;19;p2"/>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20" name="Google Shape;20;p2"/>
          <p:cNvSpPr txBox="1"/>
          <p:nvPr/>
        </p:nvSpPr>
        <p:spPr>
          <a:xfrm>
            <a:off x="7694875" y="6404400"/>
            <a:ext cx="4284600" cy="36930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0" i="0" lang="en-US" sz="1800" u="none" cap="none" strike="noStrike">
                <a:solidFill>
                  <a:srgbClr val="FFFFFF"/>
                </a:solidFill>
                <a:latin typeface="Avenir"/>
                <a:ea typeface="Avenir"/>
                <a:cs typeface="Avenir"/>
                <a:sym typeface="Avenir"/>
              </a:rPr>
              <a:t>Biological and Environmental Research</a:t>
            </a:r>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3" name="Shape 63"/>
        <p:cNvGrpSpPr/>
        <p:nvPr/>
      </p:nvGrpSpPr>
      <p:grpSpPr>
        <a:xfrm>
          <a:off x="0" y="0"/>
          <a:ext cx="0" cy="0"/>
          <a:chOff x="0" y="0"/>
          <a:chExt cx="0" cy="0"/>
        </a:xfrm>
      </p:grpSpPr>
      <p:sp>
        <p:nvSpPr>
          <p:cNvPr id="64" name="Google Shape;64;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66" name="Google Shape;66;p11"/>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7" name="Google Shape;67;p11"/>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68" name="Shape 68"/>
        <p:cNvGrpSpPr/>
        <p:nvPr/>
      </p:nvGrpSpPr>
      <p:grpSpPr>
        <a:xfrm>
          <a:off x="0" y="0"/>
          <a:ext cx="0" cy="0"/>
          <a:chOff x="0" y="0"/>
          <a:chExt cx="0" cy="0"/>
        </a:xfrm>
      </p:grpSpPr>
      <p:sp>
        <p:nvSpPr>
          <p:cNvPr id="69" name="Google Shape;69;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71" name="Google Shape;71;p12"/>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72" name="Google Shape;72;p12"/>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7" name="Shape 77"/>
        <p:cNvGrpSpPr/>
        <p:nvPr/>
      </p:nvGrpSpPr>
      <p:grpSpPr>
        <a:xfrm>
          <a:off x="0" y="0"/>
          <a:ext cx="0" cy="0"/>
          <a:chOff x="0" y="0"/>
          <a:chExt cx="0" cy="0"/>
        </a:xfrm>
      </p:grpSpPr>
      <p:sp>
        <p:nvSpPr>
          <p:cNvPr id="78" name="Google Shape;78;p14"/>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14"/>
          <p:cNvSpPr txBox="1"/>
          <p:nvPr/>
        </p:nvSpPr>
        <p:spPr>
          <a:xfrm>
            <a:off x="8417169" y="6398798"/>
            <a:ext cx="3774831"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chemeClr val="lt1"/>
                </a:solidFill>
                <a:latin typeface="Avenir"/>
                <a:ea typeface="Avenir"/>
                <a:cs typeface="Avenir"/>
                <a:sym typeface="Avenir"/>
              </a:rPr>
              <a:t>Biological and Environmental Research</a:t>
            </a:r>
            <a:endParaRPr/>
          </a:p>
        </p:txBody>
      </p:sp>
      <p:pic>
        <p:nvPicPr>
          <p:cNvPr id="80" name="Google Shape;80;p14"/>
          <p:cNvPicPr preferRelativeResize="0"/>
          <p:nvPr/>
        </p:nvPicPr>
        <p:blipFill>
          <a:blip r:embed="rId2">
            <a:alphaModFix/>
          </a:blip>
          <a:stretch>
            <a:fillRect/>
          </a:stretch>
        </p:blipFill>
        <p:spPr>
          <a:xfrm>
            <a:off x="0" y="6384250"/>
            <a:ext cx="12192000" cy="520075"/>
          </a:xfrm>
          <a:prstGeom prst="rect">
            <a:avLst/>
          </a:prstGeom>
          <a:noFill/>
          <a:ln>
            <a:noFill/>
          </a:ln>
        </p:spPr>
      </p:pic>
      <p:pic>
        <p:nvPicPr>
          <p:cNvPr id="81" name="Google Shape;81;p14"/>
          <p:cNvPicPr preferRelativeResize="0"/>
          <p:nvPr/>
        </p:nvPicPr>
        <p:blipFill>
          <a:blip r:embed="rId3">
            <a:alphaModFix/>
          </a:blip>
          <a:stretch>
            <a:fillRect/>
          </a:stretch>
        </p:blipFill>
        <p:spPr>
          <a:xfrm>
            <a:off x="152388" y="6384259"/>
            <a:ext cx="11887200" cy="520065"/>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rgbClr val="0B324F"/>
        </a:solidFill>
      </p:bgPr>
    </p:bg>
    <p:spTree>
      <p:nvGrpSpPr>
        <p:cNvPr id="82" name="Shape 82"/>
        <p:cNvGrpSpPr/>
        <p:nvPr/>
      </p:nvGrpSpPr>
      <p:grpSpPr>
        <a:xfrm>
          <a:off x="0" y="0"/>
          <a:ext cx="0" cy="0"/>
          <a:chOff x="0" y="0"/>
          <a:chExt cx="0" cy="0"/>
        </a:xfrm>
      </p:grpSpPr>
      <p:sp>
        <p:nvSpPr>
          <p:cNvPr id="83" name="Google Shape;83;p1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Avenir"/>
              <a:buNone/>
              <a:defRPr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1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Font typeface="Avenir"/>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85" name="Google Shape;85;p15"/>
          <p:cNvSpPr txBox="1"/>
          <p:nvPr>
            <p:ph idx="10" type="dt"/>
          </p:nvPr>
        </p:nvSpPr>
        <p:spPr>
          <a:xfrm>
            <a:off x="2928257" y="6413161"/>
            <a:ext cx="968829" cy="365125"/>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sz="1100">
                <a:solidFill>
                  <a:schemeClr val="dk1"/>
                </a:solidFill>
                <a:latin typeface="Avenir"/>
                <a:ea typeface="Avenir"/>
                <a:cs typeface="Avenir"/>
                <a:sym typeface="Avenir"/>
              </a:defRPr>
            </a:lvl1pPr>
            <a:lvl2pPr lvl="1"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2pPr>
            <a:lvl3pPr lvl="2"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3pPr>
            <a:lvl4pPr lvl="3"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4pPr>
            <a:lvl5pPr lvl="4"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5pPr>
            <a:lvl6pPr lvl="5"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6pPr>
            <a:lvl7pPr lvl="6"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7pPr>
            <a:lvl8pPr lvl="7"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8pPr>
            <a:lvl9pPr lvl="8"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9pPr>
          </a:lstStyle>
          <a:p/>
        </p:txBody>
      </p:sp>
      <p:sp>
        <p:nvSpPr>
          <p:cNvPr id="86" name="Google Shape;86;p15"/>
          <p:cNvSpPr txBox="1"/>
          <p:nvPr>
            <p:ph idx="11" type="ftr"/>
          </p:nvPr>
        </p:nvSpPr>
        <p:spPr>
          <a:xfrm>
            <a:off x="4038600" y="641316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100">
                <a:solidFill>
                  <a:schemeClr val="dk1"/>
                </a:solidFill>
                <a:latin typeface="Avenir"/>
                <a:ea typeface="Avenir"/>
                <a:cs typeface="Avenir"/>
                <a:sym typeface="Avenir"/>
              </a:defRPr>
            </a:lvl1pPr>
            <a:lvl2pPr lvl="1"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2pPr>
            <a:lvl3pPr lvl="2"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3pPr>
            <a:lvl4pPr lvl="3"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4pPr>
            <a:lvl5pPr lvl="4"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5pPr>
            <a:lvl6pPr lvl="5"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6pPr>
            <a:lvl7pPr lvl="6"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7pPr>
            <a:lvl8pPr lvl="7"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8pPr>
            <a:lvl9pPr lvl="8"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9pPr>
          </a:lstStyle>
          <a:p/>
        </p:txBody>
      </p:sp>
      <p:sp>
        <p:nvSpPr>
          <p:cNvPr id="87" name="Google Shape;87;p15"/>
          <p:cNvSpPr/>
          <p:nvPr/>
        </p:nvSpPr>
        <p:spPr>
          <a:xfrm>
            <a:off x="0" y="5622878"/>
            <a:ext cx="12192000" cy="1235122"/>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88" name="Google Shape;88;p15"/>
          <p:cNvPicPr preferRelativeResize="0"/>
          <p:nvPr/>
        </p:nvPicPr>
        <p:blipFill rotWithShape="1">
          <a:blip r:embed="rId2">
            <a:alphaModFix/>
          </a:blip>
          <a:srcRect b="0" l="0" r="0" t="0"/>
          <a:stretch/>
        </p:blipFill>
        <p:spPr>
          <a:xfrm>
            <a:off x="132289" y="5815220"/>
            <a:ext cx="4894439" cy="901108"/>
          </a:xfrm>
          <a:prstGeom prst="rect">
            <a:avLst/>
          </a:prstGeom>
          <a:noFill/>
          <a:ln>
            <a:noFill/>
          </a:ln>
        </p:spPr>
      </p:pic>
      <p:sp>
        <p:nvSpPr>
          <p:cNvPr id="89" name="Google Shape;89;p15"/>
          <p:cNvSpPr txBox="1"/>
          <p:nvPr/>
        </p:nvSpPr>
        <p:spPr>
          <a:xfrm>
            <a:off x="7162800" y="5917273"/>
            <a:ext cx="5029200"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600">
                <a:solidFill>
                  <a:schemeClr val="accent1"/>
                </a:solidFill>
                <a:latin typeface="Avenir"/>
                <a:ea typeface="Avenir"/>
                <a:cs typeface="Avenir"/>
                <a:sym typeface="Avenir"/>
              </a:rPr>
              <a:t>Energy.gov/science</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0" name="Shape 90"/>
        <p:cNvGrpSpPr/>
        <p:nvPr/>
      </p:nvGrpSpPr>
      <p:grpSpPr>
        <a:xfrm>
          <a:off x="0" y="0"/>
          <a:ext cx="0" cy="0"/>
          <a:chOff x="0" y="0"/>
          <a:chExt cx="0" cy="0"/>
        </a:xfrm>
      </p:grpSpPr>
      <p:sp>
        <p:nvSpPr>
          <p:cNvPr id="91" name="Google Shape;91;p16"/>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2" name="Google Shape;92;p16"/>
          <p:cNvSpPr txBox="1"/>
          <p:nvPr>
            <p:ph idx="1" type="body"/>
          </p:nvPr>
        </p:nvSpPr>
        <p:spPr>
          <a:xfrm>
            <a:off x="408791" y="1194099"/>
            <a:ext cx="11317044" cy="4982864"/>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dk1"/>
              </a:buClr>
              <a:buSzPts val="2400"/>
              <a:buFont typeface="Arial"/>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3" name="Google Shape;93;p16"/>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94" name="Google Shape;94;p16"/>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95" name="Google Shape;95;p16"/>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96" name="Google Shape;96;p16"/>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content 2">
  <p:cSld name="Title with content 2">
    <p:spTree>
      <p:nvGrpSpPr>
        <p:cNvPr id="97" name="Shape 97"/>
        <p:cNvGrpSpPr/>
        <p:nvPr/>
      </p:nvGrpSpPr>
      <p:grpSpPr>
        <a:xfrm>
          <a:off x="0" y="0"/>
          <a:ext cx="0" cy="0"/>
          <a:chOff x="0" y="0"/>
          <a:chExt cx="0" cy="0"/>
        </a:xfrm>
      </p:grpSpPr>
      <p:sp>
        <p:nvSpPr>
          <p:cNvPr id="98" name="Google Shape;98;p17"/>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99" name="Google Shape;99;p17"/>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00" name="Google Shape;100;p17"/>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01" name="Google Shape;101;p17"/>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2" name="Google Shape;102;p17"/>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103" name="Google Shape;103;p17"/>
          <p:cNvSpPr txBox="1"/>
          <p:nvPr>
            <p:ph idx="1" type="body"/>
          </p:nvPr>
        </p:nvSpPr>
        <p:spPr>
          <a:xfrm>
            <a:off x="439738" y="1681163"/>
            <a:ext cx="5430484" cy="4143375"/>
          </a:xfrm>
          <a:prstGeom prst="rect">
            <a:avLst/>
          </a:prstGeom>
          <a:solidFill>
            <a:schemeClr val="accent1"/>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4" name="Google Shape;104;p17"/>
          <p:cNvSpPr txBox="1"/>
          <p:nvPr>
            <p:ph idx="2" type="body"/>
          </p:nvPr>
        </p:nvSpPr>
        <p:spPr>
          <a:xfrm>
            <a:off x="6333067" y="1681163"/>
            <a:ext cx="5454121" cy="4143375"/>
          </a:xfrm>
          <a:prstGeom prst="rect">
            <a:avLst/>
          </a:prstGeom>
          <a:solidFill>
            <a:srgbClr val="248A97"/>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content 3">
  <p:cSld name="Title with content 3">
    <p:spTree>
      <p:nvGrpSpPr>
        <p:cNvPr id="105" name="Shape 105"/>
        <p:cNvGrpSpPr/>
        <p:nvPr/>
      </p:nvGrpSpPr>
      <p:grpSpPr>
        <a:xfrm>
          <a:off x="0" y="0"/>
          <a:ext cx="0" cy="0"/>
          <a:chOff x="0" y="0"/>
          <a:chExt cx="0" cy="0"/>
        </a:xfrm>
      </p:grpSpPr>
      <p:sp>
        <p:nvSpPr>
          <p:cNvPr id="106" name="Google Shape;106;p18"/>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107" name="Google Shape;107;p18"/>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08" name="Google Shape;108;p18"/>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09" name="Google Shape;109;p18"/>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18"/>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111" name="Google Shape;111;p18"/>
          <p:cNvSpPr txBox="1"/>
          <p:nvPr>
            <p:ph idx="1" type="body"/>
          </p:nvPr>
        </p:nvSpPr>
        <p:spPr>
          <a:xfrm>
            <a:off x="439738" y="1681163"/>
            <a:ext cx="3578225" cy="4143375"/>
          </a:xfrm>
          <a:prstGeom prst="rect">
            <a:avLst/>
          </a:prstGeom>
          <a:solidFill>
            <a:schemeClr val="accent1"/>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2" name="Google Shape;112;p18"/>
          <p:cNvSpPr txBox="1"/>
          <p:nvPr>
            <p:ph idx="2" type="body"/>
          </p:nvPr>
        </p:nvSpPr>
        <p:spPr>
          <a:xfrm>
            <a:off x="4327525" y="1681163"/>
            <a:ext cx="3576638" cy="4143375"/>
          </a:xfrm>
          <a:prstGeom prst="rect">
            <a:avLst/>
          </a:prstGeom>
          <a:solidFill>
            <a:schemeClr val="accent4"/>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3" name="Google Shape;113;p18"/>
          <p:cNvSpPr txBox="1"/>
          <p:nvPr>
            <p:ph idx="3" type="body"/>
          </p:nvPr>
        </p:nvSpPr>
        <p:spPr>
          <a:xfrm>
            <a:off x="8212138" y="1681163"/>
            <a:ext cx="3575050" cy="4143375"/>
          </a:xfrm>
          <a:prstGeom prst="rect">
            <a:avLst/>
          </a:prstGeom>
          <a:solidFill>
            <a:srgbClr val="248A97"/>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round)">
  <p:cSld name="Text with picture (round)">
    <p:spTree>
      <p:nvGrpSpPr>
        <p:cNvPr id="114" name="Shape 114"/>
        <p:cNvGrpSpPr/>
        <p:nvPr/>
      </p:nvGrpSpPr>
      <p:grpSpPr>
        <a:xfrm>
          <a:off x="0" y="0"/>
          <a:ext cx="0" cy="0"/>
          <a:chOff x="0" y="0"/>
          <a:chExt cx="0" cy="0"/>
        </a:xfrm>
      </p:grpSpPr>
      <p:sp>
        <p:nvSpPr>
          <p:cNvPr id="115" name="Google Shape;115;p19"/>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6" name="Google Shape;116;p19"/>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17" name="Google Shape;117;p19"/>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18" name="Google Shape;118;p19"/>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19" name="Google Shape;119;p19"/>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20" name="Google Shape;120;p19"/>
          <p:cNvSpPr/>
          <p:nvPr>
            <p:ph idx="2" type="pic"/>
          </p:nvPr>
        </p:nvSpPr>
        <p:spPr>
          <a:xfrm>
            <a:off x="6920089" y="1045804"/>
            <a:ext cx="5271912" cy="5274034"/>
          </a:xfrm>
          <a:prstGeom prst="rect">
            <a:avLst/>
          </a:prstGeom>
          <a:noFill/>
          <a:ln>
            <a:noFill/>
          </a:ln>
        </p:spPr>
      </p:sp>
      <p:sp>
        <p:nvSpPr>
          <p:cNvPr id="121" name="Google Shape;121;p19"/>
          <p:cNvSpPr txBox="1"/>
          <p:nvPr>
            <p:ph idx="1" type="body"/>
          </p:nvPr>
        </p:nvSpPr>
        <p:spPr>
          <a:xfrm>
            <a:off x="409575" y="1389063"/>
            <a:ext cx="6227763"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circles)">
  <p:cSld name="Text with picture (circles)">
    <p:spTree>
      <p:nvGrpSpPr>
        <p:cNvPr id="122" name="Shape 122"/>
        <p:cNvGrpSpPr/>
        <p:nvPr/>
      </p:nvGrpSpPr>
      <p:grpSpPr>
        <a:xfrm>
          <a:off x="0" y="0"/>
          <a:ext cx="0" cy="0"/>
          <a:chOff x="0" y="0"/>
          <a:chExt cx="0" cy="0"/>
        </a:xfrm>
      </p:grpSpPr>
      <p:sp>
        <p:nvSpPr>
          <p:cNvPr id="123" name="Google Shape;123;p20"/>
          <p:cNvSpPr txBox="1"/>
          <p:nvPr>
            <p:ph type="title"/>
          </p:nvPr>
        </p:nvSpPr>
        <p:spPr>
          <a:xfrm>
            <a:off x="408791" y="177283"/>
            <a:ext cx="8668421"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4" name="Google Shape;124;p20"/>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25" name="Google Shape;125;p20"/>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26" name="Google Shape;126;p20"/>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27" name="Google Shape;127;p20"/>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28" name="Google Shape;128;p20"/>
          <p:cNvSpPr txBox="1"/>
          <p:nvPr>
            <p:ph idx="1" type="body"/>
          </p:nvPr>
        </p:nvSpPr>
        <p:spPr>
          <a:xfrm>
            <a:off x="409575" y="1389063"/>
            <a:ext cx="4580089"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0"/>
          <p:cNvSpPr/>
          <p:nvPr>
            <p:ph idx="2" type="pic"/>
          </p:nvPr>
        </p:nvSpPr>
        <p:spPr>
          <a:xfrm>
            <a:off x="6164263" y="1320659"/>
            <a:ext cx="1543050" cy="1543191"/>
          </a:xfrm>
          <a:prstGeom prst="ellipse">
            <a:avLst/>
          </a:prstGeom>
          <a:noFill/>
          <a:ln>
            <a:noFill/>
          </a:ln>
        </p:spPr>
      </p:sp>
      <p:sp>
        <p:nvSpPr>
          <p:cNvPr id="130" name="Google Shape;130;p20"/>
          <p:cNvSpPr/>
          <p:nvPr>
            <p:ph idx="3" type="pic"/>
          </p:nvPr>
        </p:nvSpPr>
        <p:spPr>
          <a:xfrm>
            <a:off x="8918700" y="529330"/>
            <a:ext cx="2835150" cy="2834583"/>
          </a:xfrm>
          <a:prstGeom prst="ellipse">
            <a:avLst/>
          </a:prstGeom>
          <a:noFill/>
          <a:ln>
            <a:noFill/>
          </a:ln>
        </p:spPr>
      </p:sp>
      <p:sp>
        <p:nvSpPr>
          <p:cNvPr id="131" name="Google Shape;131;p20"/>
          <p:cNvSpPr/>
          <p:nvPr>
            <p:ph idx="4" type="pic"/>
          </p:nvPr>
        </p:nvSpPr>
        <p:spPr>
          <a:xfrm>
            <a:off x="7245351" y="2667000"/>
            <a:ext cx="1831861" cy="1833563"/>
          </a:xfrm>
          <a:prstGeom prst="ellipse">
            <a:avLst/>
          </a:prstGeom>
          <a:noFill/>
          <a:ln>
            <a:noFill/>
          </a:ln>
        </p:spPr>
      </p:sp>
      <p:sp>
        <p:nvSpPr>
          <p:cNvPr id="132" name="Google Shape;132;p20"/>
          <p:cNvSpPr/>
          <p:nvPr>
            <p:ph idx="5" type="pic"/>
          </p:nvPr>
        </p:nvSpPr>
        <p:spPr>
          <a:xfrm>
            <a:off x="5463822" y="4007983"/>
            <a:ext cx="2210192" cy="2210466"/>
          </a:xfrm>
          <a:prstGeom prst="ellipse">
            <a:avLst/>
          </a:prstGeom>
          <a:noFill/>
          <a:ln>
            <a:noFill/>
          </a:ln>
        </p:spPr>
      </p:sp>
      <p:sp>
        <p:nvSpPr>
          <p:cNvPr id="133" name="Google Shape;133;p20"/>
          <p:cNvSpPr/>
          <p:nvPr>
            <p:ph idx="6" type="pic"/>
          </p:nvPr>
        </p:nvSpPr>
        <p:spPr>
          <a:xfrm>
            <a:off x="9218855" y="3630613"/>
            <a:ext cx="2392119" cy="2392362"/>
          </a:xfrm>
          <a:prstGeom prst="ellipse">
            <a:avLst/>
          </a:prstGeom>
          <a:noFill/>
          <a:ln>
            <a:noFill/>
          </a:ln>
        </p:spPr>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stripe)">
  <p:cSld name="Text with picture (stripe)">
    <p:spTree>
      <p:nvGrpSpPr>
        <p:cNvPr id="134" name="Shape 134"/>
        <p:cNvGrpSpPr/>
        <p:nvPr/>
      </p:nvGrpSpPr>
      <p:grpSpPr>
        <a:xfrm>
          <a:off x="0" y="0"/>
          <a:ext cx="0" cy="0"/>
          <a:chOff x="0" y="0"/>
          <a:chExt cx="0" cy="0"/>
        </a:xfrm>
      </p:grpSpPr>
      <p:sp>
        <p:nvSpPr>
          <p:cNvPr id="135" name="Google Shape;135;p21"/>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1"/>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37" name="Google Shape;137;p21"/>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38" name="Google Shape;138;p21"/>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39" name="Google Shape;139;p21"/>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40" name="Google Shape;140;p21"/>
          <p:cNvSpPr txBox="1"/>
          <p:nvPr>
            <p:ph idx="1" type="body"/>
          </p:nvPr>
        </p:nvSpPr>
        <p:spPr>
          <a:xfrm>
            <a:off x="409576" y="1389063"/>
            <a:ext cx="5212292"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1"/>
          <p:cNvSpPr/>
          <p:nvPr>
            <p:ph idx="2" type="pic"/>
          </p:nvPr>
        </p:nvSpPr>
        <p:spPr>
          <a:xfrm>
            <a:off x="5947085" y="1446839"/>
            <a:ext cx="6244914" cy="4481287"/>
          </a:xfrm>
          <a:prstGeom prst="rect">
            <a:avLst/>
          </a:prstGeom>
          <a:noFill/>
          <a:ln>
            <a:no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pic>
        <p:nvPicPr>
          <p:cNvPr id="22" name="Google Shape;22;p3"/>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23" name="Google Shape;23;p3"/>
          <p:cNvSpPr txBox="1"/>
          <p:nvPr>
            <p:ph type="ctrTitle"/>
          </p:nvPr>
        </p:nvSpPr>
        <p:spPr>
          <a:xfrm>
            <a:off x="6023112" y="421517"/>
            <a:ext cx="5605671" cy="165576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0"/>
              </a:spcBef>
              <a:spcAft>
                <a:spcPts val="0"/>
              </a:spcAft>
              <a:buClr>
                <a:schemeClr val="lt1"/>
              </a:buClr>
              <a:buSzPts val="5400"/>
              <a:buFont typeface="Calibri"/>
              <a:buNone/>
              <a:defRPr sz="5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3"/>
          <p:cNvSpPr txBox="1"/>
          <p:nvPr>
            <p:ph idx="1" type="subTitle"/>
          </p:nvPr>
        </p:nvSpPr>
        <p:spPr>
          <a:xfrm>
            <a:off x="6023112" y="3602038"/>
            <a:ext cx="5605671"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ext with picture (stripe)">
  <p:cSld name="1_Text with picture (stripe)">
    <p:spTree>
      <p:nvGrpSpPr>
        <p:cNvPr id="142" name="Shape 142"/>
        <p:cNvGrpSpPr/>
        <p:nvPr/>
      </p:nvGrpSpPr>
      <p:grpSpPr>
        <a:xfrm>
          <a:off x="0" y="0"/>
          <a:ext cx="0" cy="0"/>
          <a:chOff x="0" y="0"/>
          <a:chExt cx="0" cy="0"/>
        </a:xfrm>
      </p:grpSpPr>
      <p:sp>
        <p:nvSpPr>
          <p:cNvPr id="143" name="Google Shape;143;p22"/>
          <p:cNvSpPr txBox="1"/>
          <p:nvPr>
            <p:ph type="title"/>
          </p:nvPr>
        </p:nvSpPr>
        <p:spPr>
          <a:xfrm>
            <a:off x="408791" y="177283"/>
            <a:ext cx="8723920"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4" name="Google Shape;144;p22"/>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45" name="Google Shape;145;p22"/>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46" name="Google Shape;146;p22"/>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47" name="Google Shape;147;p22"/>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48" name="Google Shape;148;p22"/>
          <p:cNvSpPr txBox="1"/>
          <p:nvPr>
            <p:ph idx="1" type="body"/>
          </p:nvPr>
        </p:nvSpPr>
        <p:spPr>
          <a:xfrm>
            <a:off x="409576" y="1389063"/>
            <a:ext cx="5212292"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9" name="Google Shape;149;p22"/>
          <p:cNvSpPr/>
          <p:nvPr>
            <p:ph idx="2" type="pic"/>
          </p:nvPr>
        </p:nvSpPr>
        <p:spPr>
          <a:xfrm>
            <a:off x="5856088" y="1"/>
            <a:ext cx="6335912" cy="6263859"/>
          </a:xfrm>
          <a:prstGeom prst="rect">
            <a:avLst/>
          </a:prstGeom>
          <a:noFill/>
          <a:ln>
            <a:noFill/>
          </a:ln>
        </p:spPr>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50" name="Shape 150"/>
        <p:cNvGrpSpPr/>
        <p:nvPr/>
      </p:nvGrpSpPr>
      <p:grpSpPr>
        <a:xfrm>
          <a:off x="0" y="0"/>
          <a:ext cx="0" cy="0"/>
          <a:chOff x="0" y="0"/>
          <a:chExt cx="0" cy="0"/>
        </a:xfrm>
      </p:grpSpPr>
      <p:sp>
        <p:nvSpPr>
          <p:cNvPr id="151" name="Google Shape;151;p23"/>
          <p:cNvSpPr/>
          <p:nvPr>
            <p:ph idx="2" type="pic"/>
          </p:nvPr>
        </p:nvSpPr>
        <p:spPr>
          <a:xfrm>
            <a:off x="6096000" y="1"/>
            <a:ext cx="6095999" cy="6324600"/>
          </a:xfrm>
          <a:prstGeom prst="rect">
            <a:avLst/>
          </a:prstGeom>
          <a:noFill/>
          <a:ln>
            <a:noFill/>
          </a:ln>
        </p:spPr>
      </p:sp>
      <p:sp>
        <p:nvSpPr>
          <p:cNvPr id="152" name="Google Shape;152;p23"/>
          <p:cNvSpPr txBox="1"/>
          <p:nvPr>
            <p:ph type="title"/>
          </p:nvPr>
        </p:nvSpPr>
        <p:spPr>
          <a:xfrm>
            <a:off x="361950" y="352977"/>
            <a:ext cx="5448300" cy="1418889"/>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200"/>
              <a:buFont typeface="Avenir"/>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3" name="Google Shape;153;p23"/>
          <p:cNvSpPr txBox="1"/>
          <p:nvPr>
            <p:ph idx="1" type="body"/>
          </p:nvPr>
        </p:nvSpPr>
        <p:spPr>
          <a:xfrm>
            <a:off x="361950" y="2043953"/>
            <a:ext cx="5448300" cy="382503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Font typeface="Avenir"/>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54" name="Google Shape;154;p23"/>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55" name="Google Shape;155;p23"/>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56" name="Google Shape;156;p23"/>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57" name="Google Shape;157;p23"/>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8" name="Shape 158"/>
        <p:cNvGrpSpPr/>
        <p:nvPr/>
      </p:nvGrpSpPr>
      <p:grpSpPr>
        <a:xfrm>
          <a:off x="0" y="0"/>
          <a:ext cx="0" cy="0"/>
          <a:chOff x="0" y="0"/>
          <a:chExt cx="0" cy="0"/>
        </a:xfrm>
      </p:grpSpPr>
      <p:sp>
        <p:nvSpPr>
          <p:cNvPr id="159" name="Google Shape;159;p24"/>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60" name="Google Shape;160;p24"/>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61" name="Google Shape;161;p24"/>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62" name="Google Shape;162;p24"/>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5" name="Shape 25"/>
        <p:cNvGrpSpPr/>
        <p:nvPr/>
      </p:nvGrpSpPr>
      <p:grpSpPr>
        <a:xfrm>
          <a:off x="0" y="0"/>
          <a:ext cx="0" cy="0"/>
          <a:chOff x="0" y="0"/>
          <a:chExt cx="0" cy="0"/>
        </a:xfrm>
      </p:grpSpPr>
      <p:sp>
        <p:nvSpPr>
          <p:cNvPr id="26" name="Google Shape;26;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pic>
        <p:nvPicPr>
          <p:cNvPr id="28" name="Google Shape;28;p4"/>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29" name="Google Shape;29;p4"/>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0" name="Shape 30"/>
        <p:cNvGrpSpPr/>
        <p:nvPr/>
      </p:nvGrpSpPr>
      <p:grpSpPr>
        <a:xfrm>
          <a:off x="0" y="0"/>
          <a:ext cx="0" cy="0"/>
          <a:chOff x="0" y="0"/>
          <a:chExt cx="0" cy="0"/>
        </a:xfrm>
      </p:grpSpPr>
      <p:sp>
        <p:nvSpPr>
          <p:cNvPr id="31" name="Google Shape;31;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34" name="Google Shape;34;p5"/>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35" name="Google Shape;35;p5"/>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42" name="Google Shape;42;p6"/>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43" name="Google Shape;43;p6"/>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4" name="Shape 44"/>
        <p:cNvGrpSpPr/>
        <p:nvPr/>
      </p:nvGrpSpPr>
      <p:grpSpPr>
        <a:xfrm>
          <a:off x="0" y="0"/>
          <a:ext cx="0" cy="0"/>
          <a:chOff x="0" y="0"/>
          <a:chExt cx="0" cy="0"/>
        </a:xfrm>
      </p:grpSpPr>
      <p:sp>
        <p:nvSpPr>
          <p:cNvPr id="45" name="Google Shape;45;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6" name="Google Shape;46;p7"/>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47" name="Google Shape;47;p7"/>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50" name="Google Shape;50;p8"/>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1" name="Shape 51"/>
        <p:cNvGrpSpPr/>
        <p:nvPr/>
      </p:nvGrpSpPr>
      <p:grpSpPr>
        <a:xfrm>
          <a:off x="0" y="0"/>
          <a:ext cx="0" cy="0"/>
          <a:chOff x="0" y="0"/>
          <a:chExt cx="0" cy="0"/>
        </a:xfrm>
      </p:grpSpPr>
      <p:sp>
        <p:nvSpPr>
          <p:cNvPr id="52" name="Google Shape;52;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3" name="Google Shape;53;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4" name="Google Shape;54;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55" name="Google Shape;55;p9"/>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56" name="Google Shape;56;p9"/>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7" name="Shape 57"/>
        <p:cNvGrpSpPr/>
        <p:nvPr/>
      </p:nvGrpSpPr>
      <p:grpSpPr>
        <a:xfrm>
          <a:off x="0" y="0"/>
          <a:ext cx="0" cy="0"/>
          <a:chOff x="0" y="0"/>
          <a:chExt cx="0" cy="0"/>
        </a:xfrm>
      </p:grpSpPr>
      <p:sp>
        <p:nvSpPr>
          <p:cNvPr id="58" name="Google Shape;58;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10"/>
          <p:cNvSpPr/>
          <p:nvPr>
            <p:ph idx="2" type="pic"/>
          </p:nvPr>
        </p:nvSpPr>
        <p:spPr>
          <a:xfrm>
            <a:off x="5183188" y="987425"/>
            <a:ext cx="6172200" cy="4873625"/>
          </a:xfrm>
          <a:prstGeom prst="rect">
            <a:avLst/>
          </a:prstGeom>
          <a:noFill/>
          <a:ln>
            <a:noFill/>
          </a:ln>
        </p:spPr>
      </p:sp>
      <p:sp>
        <p:nvSpPr>
          <p:cNvPr id="60" name="Google Shape;60;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61" name="Google Shape;61;p10"/>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2" name="Google Shape;62;p10"/>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3" name="Shape 73"/>
        <p:cNvGrpSpPr/>
        <p:nvPr/>
      </p:nvGrpSpPr>
      <p:grpSpPr>
        <a:xfrm>
          <a:off x="0" y="0"/>
          <a:ext cx="0" cy="0"/>
          <a:chOff x="0" y="0"/>
          <a:chExt cx="0" cy="0"/>
        </a:xfrm>
      </p:grpSpPr>
      <p:sp>
        <p:nvSpPr>
          <p:cNvPr id="74" name="Google Shape;74;p13"/>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000"/>
              <a:buFont typeface="Avenir"/>
              <a:buNone/>
              <a:defRPr b="1" i="0" sz="4000" u="none" cap="none" strike="noStrike">
                <a:solidFill>
                  <a:schemeClr val="dk1"/>
                </a:solidFill>
                <a:latin typeface="Avenir"/>
                <a:ea typeface="Avenir"/>
                <a:cs typeface="Avenir"/>
                <a:sym typeface="Aveni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5" name="Google Shape;75;p13"/>
          <p:cNvSpPr txBox="1"/>
          <p:nvPr>
            <p:ph idx="1" type="body"/>
          </p:nvPr>
        </p:nvSpPr>
        <p:spPr>
          <a:xfrm>
            <a:off x="408791" y="1194099"/>
            <a:ext cx="11317044" cy="4982864"/>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90000"/>
              </a:lnSpc>
              <a:spcBef>
                <a:spcPts val="1000"/>
              </a:spcBef>
              <a:spcAft>
                <a:spcPts val="0"/>
              </a:spcAft>
              <a:buClr>
                <a:schemeClr val="dk1"/>
              </a:buClr>
              <a:buSzPts val="2400"/>
              <a:buFont typeface="Arial"/>
              <a:buChar char="•"/>
              <a:defRPr b="0" i="0" sz="2400" u="none" cap="none" strike="noStrike">
                <a:solidFill>
                  <a:schemeClr val="dk1"/>
                </a:solidFill>
                <a:latin typeface="Avenir"/>
                <a:ea typeface="Avenir"/>
                <a:cs typeface="Avenir"/>
                <a:sym typeface="Avenir"/>
              </a:defRPr>
            </a:lvl1pPr>
            <a:lvl2pPr indent="-355600" lvl="1" marL="914400" marR="0" rtl="0" algn="l">
              <a:lnSpc>
                <a:spcPct val="90000"/>
              </a:lnSpc>
              <a:spcBef>
                <a:spcPts val="500"/>
              </a:spcBef>
              <a:spcAft>
                <a:spcPts val="0"/>
              </a:spcAft>
              <a:buClr>
                <a:schemeClr val="dk1"/>
              </a:buClr>
              <a:buSzPts val="2000"/>
              <a:buFont typeface="Avenir"/>
              <a:buChar char="◦"/>
              <a:defRPr b="0" i="0" sz="2000" u="none" cap="none" strike="noStrike">
                <a:solidFill>
                  <a:schemeClr val="dk1"/>
                </a:solidFill>
                <a:latin typeface="Avenir"/>
                <a:ea typeface="Avenir"/>
                <a:cs typeface="Avenir"/>
                <a:sym typeface="Avenir"/>
              </a:defRPr>
            </a:lvl2pPr>
            <a:lvl3pPr indent="-342900" lvl="2" marL="1371600" marR="0" rtl="0" algn="l">
              <a:lnSpc>
                <a:spcPct val="90000"/>
              </a:lnSpc>
              <a:spcBef>
                <a:spcPts val="500"/>
              </a:spcBef>
              <a:spcAft>
                <a:spcPts val="0"/>
              </a:spcAft>
              <a:buClr>
                <a:schemeClr val="dk1"/>
              </a:buClr>
              <a:buSzPts val="1800"/>
              <a:buFont typeface="Noto Sans Symbols"/>
              <a:buChar char="▪"/>
              <a:defRPr b="0" i="0" sz="1800" u="none" cap="none" strike="noStrike">
                <a:solidFill>
                  <a:schemeClr val="dk1"/>
                </a:solidFill>
                <a:latin typeface="Avenir"/>
                <a:ea typeface="Avenir"/>
                <a:cs typeface="Avenir"/>
                <a:sym typeface="Avenir"/>
              </a:defRPr>
            </a:lvl3pPr>
            <a:lvl4pPr indent="-330200" lvl="3" marL="18288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venir"/>
                <a:ea typeface="Avenir"/>
                <a:cs typeface="Avenir"/>
                <a:sym typeface="Avenir"/>
              </a:defRPr>
            </a:lvl4pPr>
            <a:lvl5pPr indent="-330200" lvl="4" marL="22860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venir"/>
                <a:ea typeface="Avenir"/>
                <a:cs typeface="Avenir"/>
                <a:sym typeface="Avenir"/>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9pPr>
          </a:lstStyle>
          <a:p/>
        </p:txBody>
      </p:sp>
      <p:sp>
        <p:nvSpPr>
          <p:cNvPr id="76" name="Google Shape;76;p13"/>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marR="0" rtl="0" algn="ctr">
              <a:spcBef>
                <a:spcPts val="0"/>
              </a:spcBef>
              <a:buNone/>
              <a:defRPr b="0" i="0" sz="1400" u="none" cap="none" strike="noStrike">
                <a:solidFill>
                  <a:schemeClr val="lt1"/>
                </a:solidFill>
                <a:latin typeface="Avenir"/>
                <a:ea typeface="Avenir"/>
                <a:cs typeface="Avenir"/>
                <a:sym typeface="Avenir"/>
              </a:defRPr>
            </a:lvl1pPr>
            <a:lvl2pPr indent="0" lvl="1" marL="0" marR="0" rtl="0" algn="ctr">
              <a:spcBef>
                <a:spcPts val="0"/>
              </a:spcBef>
              <a:buNone/>
              <a:defRPr b="0" i="0" sz="1400" u="none" cap="none" strike="noStrike">
                <a:solidFill>
                  <a:schemeClr val="lt1"/>
                </a:solidFill>
                <a:latin typeface="Avenir"/>
                <a:ea typeface="Avenir"/>
                <a:cs typeface="Avenir"/>
                <a:sym typeface="Avenir"/>
              </a:defRPr>
            </a:lvl2pPr>
            <a:lvl3pPr indent="0" lvl="2" marL="0" marR="0" rtl="0" algn="ctr">
              <a:spcBef>
                <a:spcPts val="0"/>
              </a:spcBef>
              <a:buNone/>
              <a:defRPr b="0" i="0" sz="1400" u="none" cap="none" strike="noStrike">
                <a:solidFill>
                  <a:schemeClr val="lt1"/>
                </a:solidFill>
                <a:latin typeface="Avenir"/>
                <a:ea typeface="Avenir"/>
                <a:cs typeface="Avenir"/>
                <a:sym typeface="Avenir"/>
              </a:defRPr>
            </a:lvl3pPr>
            <a:lvl4pPr indent="0" lvl="3" marL="0" marR="0" rtl="0" algn="ctr">
              <a:spcBef>
                <a:spcPts val="0"/>
              </a:spcBef>
              <a:buNone/>
              <a:defRPr b="0" i="0" sz="1400" u="none" cap="none" strike="noStrike">
                <a:solidFill>
                  <a:schemeClr val="lt1"/>
                </a:solidFill>
                <a:latin typeface="Avenir"/>
                <a:ea typeface="Avenir"/>
                <a:cs typeface="Avenir"/>
                <a:sym typeface="Avenir"/>
              </a:defRPr>
            </a:lvl4pPr>
            <a:lvl5pPr indent="0" lvl="4" marL="0" marR="0" rtl="0" algn="ctr">
              <a:spcBef>
                <a:spcPts val="0"/>
              </a:spcBef>
              <a:buNone/>
              <a:defRPr b="0" i="0" sz="1400" u="none" cap="none" strike="noStrike">
                <a:solidFill>
                  <a:schemeClr val="lt1"/>
                </a:solidFill>
                <a:latin typeface="Avenir"/>
                <a:ea typeface="Avenir"/>
                <a:cs typeface="Avenir"/>
                <a:sym typeface="Avenir"/>
              </a:defRPr>
            </a:lvl5pPr>
            <a:lvl6pPr indent="0" lvl="5" marL="0" marR="0" rtl="0" algn="ctr">
              <a:spcBef>
                <a:spcPts val="0"/>
              </a:spcBef>
              <a:buNone/>
              <a:defRPr b="0" i="0" sz="1400" u="none" cap="none" strike="noStrike">
                <a:solidFill>
                  <a:schemeClr val="lt1"/>
                </a:solidFill>
                <a:latin typeface="Avenir"/>
                <a:ea typeface="Avenir"/>
                <a:cs typeface="Avenir"/>
                <a:sym typeface="Avenir"/>
              </a:defRPr>
            </a:lvl6pPr>
            <a:lvl7pPr indent="0" lvl="6" marL="0" marR="0" rtl="0" algn="ctr">
              <a:spcBef>
                <a:spcPts val="0"/>
              </a:spcBef>
              <a:buNone/>
              <a:defRPr b="0" i="0" sz="1400" u="none" cap="none" strike="noStrike">
                <a:solidFill>
                  <a:schemeClr val="lt1"/>
                </a:solidFill>
                <a:latin typeface="Avenir"/>
                <a:ea typeface="Avenir"/>
                <a:cs typeface="Avenir"/>
                <a:sym typeface="Avenir"/>
              </a:defRPr>
            </a:lvl7pPr>
            <a:lvl8pPr indent="0" lvl="7" marL="0" marR="0" rtl="0" algn="ctr">
              <a:spcBef>
                <a:spcPts val="0"/>
              </a:spcBef>
              <a:buNone/>
              <a:defRPr b="0" i="0" sz="1400" u="none" cap="none" strike="noStrike">
                <a:solidFill>
                  <a:schemeClr val="lt1"/>
                </a:solidFill>
                <a:latin typeface="Avenir"/>
                <a:ea typeface="Avenir"/>
                <a:cs typeface="Avenir"/>
                <a:sym typeface="Avenir"/>
              </a:defRPr>
            </a:lvl8pPr>
            <a:lvl9pPr indent="0" lvl="8" marL="0" marR="0" rtl="0" algn="ctr">
              <a:spcBef>
                <a:spcPts val="0"/>
              </a:spcBef>
              <a:buNone/>
              <a:defRPr b="0" i="0" sz="1400" u="none" cap="none" strike="noStrike">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hyperlink" Target="https://www.osti.gov/biblio/2586409" TargetMode="External"/><Relationship Id="rId4" Type="http://schemas.openxmlformats.org/officeDocument/2006/relationships/hyperlink" Target="https://doi.org/10.1021/acs.jpcb.5c02943" TargetMode="External"/><Relationship Id="rId5" Type="http://schemas.openxmlformats.org/officeDocument/2006/relationships/image" Target="../media/image17.png"/><Relationship Id="rId6"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5"/>
          <p:cNvSpPr txBox="1"/>
          <p:nvPr/>
        </p:nvSpPr>
        <p:spPr>
          <a:xfrm>
            <a:off x="2426500" y="110925"/>
            <a:ext cx="8777700" cy="13206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None/>
            </a:pPr>
            <a:r>
              <a:rPr b="1" lang="en-US" sz="3400">
                <a:solidFill>
                  <a:schemeClr val="accent1"/>
                </a:solidFill>
                <a:latin typeface="Times New Roman"/>
                <a:ea typeface="Times New Roman"/>
                <a:cs typeface="Times New Roman"/>
                <a:sym typeface="Times New Roman"/>
              </a:rPr>
              <a:t>Molecular dynamics simulations reveal effects of solvent on lignin-surface interactions</a:t>
            </a:r>
            <a:endParaRPr sz="3400">
              <a:solidFill>
                <a:schemeClr val="accent1"/>
              </a:solidFill>
              <a:latin typeface="Times New Roman"/>
              <a:ea typeface="Times New Roman"/>
              <a:cs typeface="Times New Roman"/>
              <a:sym typeface="Times New Roman"/>
            </a:endParaRPr>
          </a:p>
        </p:txBody>
      </p:sp>
      <p:sp>
        <p:nvSpPr>
          <p:cNvPr id="168" name="Google Shape;168;p25"/>
          <p:cNvSpPr/>
          <p:nvPr/>
        </p:nvSpPr>
        <p:spPr>
          <a:xfrm>
            <a:off x="439150" y="1431650"/>
            <a:ext cx="6911100" cy="11325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Background/Objective</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Lignin, one of the primary components of lignocellulosic biomass, is a potential abundant source of renewable aromatic compounds. Reductive catalytic fractionation (RCF) is a promising process to produce high yields of phenolic monomers and oligomers from plant lignin. Solvent selection is key to optimizing RCF, yet understanding of solvent effects are limited.</a:t>
            </a:r>
            <a:endParaRPr sz="1200"/>
          </a:p>
        </p:txBody>
      </p:sp>
      <p:sp>
        <p:nvSpPr>
          <p:cNvPr id="169" name="Google Shape;169;p25"/>
          <p:cNvSpPr/>
          <p:nvPr/>
        </p:nvSpPr>
        <p:spPr>
          <a:xfrm>
            <a:off x="405800" y="2552750"/>
            <a:ext cx="6911100" cy="1637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Approach</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Scientists performed all-atom molecular dynamics simulations to study lignin solvation, solvent-mediated conformational changes, and the interaction of solvated lignin oligomers with model surfaces. They focused on the behavior of a model lignin oligomer in methanol, ethanol, a binary mixture of ethanol and water, and water alone at typical RCF reaction temperature (473 K) and room temperature. Model </a:t>
            </a:r>
            <a:r>
              <a:rPr lang="en-US" sz="1200">
                <a:latin typeface="Times New Roman"/>
                <a:ea typeface="Times New Roman"/>
                <a:cs typeface="Times New Roman"/>
                <a:sym typeface="Times New Roman"/>
              </a:rPr>
              <a:t>palladium</a:t>
            </a:r>
            <a:r>
              <a:rPr lang="en-US" sz="1200">
                <a:latin typeface="Times New Roman"/>
                <a:ea typeface="Times New Roman"/>
                <a:cs typeface="Times New Roman"/>
                <a:sym typeface="Times New Roman"/>
              </a:rPr>
              <a:t> (Pd) and carbon (C) surfaces were introduced to understand how solvent choice impacts adsorption onto a representative catalytic surface and to quantify competition among reactant and solvent molecules for surface binding sites.</a:t>
            </a:r>
            <a:endParaRPr sz="1200"/>
          </a:p>
        </p:txBody>
      </p:sp>
      <p:sp>
        <p:nvSpPr>
          <p:cNvPr id="170" name="Google Shape;170;p25"/>
          <p:cNvSpPr txBox="1"/>
          <p:nvPr/>
        </p:nvSpPr>
        <p:spPr>
          <a:xfrm>
            <a:off x="439150" y="5231025"/>
            <a:ext cx="11097600" cy="7389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Significance/Impacts</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Findings provide molecular insights into the way that solvent choice influences catalytic reactions — a step towards understanding and optimizing the catalytic conversion of lignin — and highlight the need to consider both solvent effects and catalyst structure when designing RCF processes.</a:t>
            </a:r>
            <a:endParaRPr sz="1200"/>
          </a:p>
        </p:txBody>
      </p:sp>
      <p:sp>
        <p:nvSpPr>
          <p:cNvPr id="171" name="Google Shape;171;p25"/>
          <p:cNvSpPr txBox="1"/>
          <p:nvPr/>
        </p:nvSpPr>
        <p:spPr>
          <a:xfrm>
            <a:off x="422850" y="5945175"/>
            <a:ext cx="11346300" cy="400200"/>
          </a:xfrm>
          <a:prstGeom prst="rect">
            <a:avLst/>
          </a:prstGeom>
          <a:solidFill>
            <a:srgbClr val="FFFFFF"/>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latin typeface="Times New Roman"/>
                <a:ea typeface="Times New Roman"/>
                <a:cs typeface="Times New Roman"/>
                <a:sym typeface="Times New Roman"/>
              </a:rPr>
              <a:t>Rajbangshi, J., Sener, C., &amp; Van Lehn, R. C. </a:t>
            </a:r>
            <a:r>
              <a:rPr lang="en-US" sz="1000" u="sng">
                <a:solidFill>
                  <a:schemeClr val="hlink"/>
                </a:solidFill>
                <a:latin typeface="Times New Roman"/>
                <a:ea typeface="Times New Roman"/>
                <a:cs typeface="Times New Roman"/>
                <a:sym typeface="Times New Roman"/>
                <a:hlinkClick r:id="rId3"/>
              </a:rPr>
              <a:t>Effect of Solvents on Lignin–Surface Interactions via Molecular Dynamics Simulations</a:t>
            </a:r>
            <a:r>
              <a:rPr lang="en-US" sz="1000">
                <a:latin typeface="Times New Roman"/>
                <a:ea typeface="Times New Roman"/>
                <a:cs typeface="Times New Roman"/>
                <a:sym typeface="Times New Roman"/>
              </a:rPr>
              <a:t>. The Journal of Physical Chemistry B, 129, 9175–9189. (2025). [DOI:</a:t>
            </a:r>
            <a:r>
              <a:rPr lang="en-US" sz="1000" u="sng">
                <a:solidFill>
                  <a:schemeClr val="hlink"/>
                </a:solidFill>
                <a:latin typeface="Times New Roman"/>
                <a:ea typeface="Times New Roman"/>
                <a:cs typeface="Times New Roman"/>
                <a:sym typeface="Times New Roman"/>
                <a:hlinkClick r:id="rId4"/>
              </a:rPr>
              <a:t>10.1021/acs.jpcb.5c02943</a:t>
            </a:r>
            <a:r>
              <a:rPr lang="en-US" sz="1000">
                <a:latin typeface="Times New Roman"/>
                <a:ea typeface="Times New Roman"/>
                <a:cs typeface="Times New Roman"/>
                <a:sym typeface="Times New Roman"/>
              </a:rPr>
              <a:t>]</a:t>
            </a:r>
            <a:endParaRPr sz="1000">
              <a:latin typeface="Times New Roman"/>
              <a:ea typeface="Times New Roman"/>
              <a:cs typeface="Times New Roman"/>
              <a:sym typeface="Times New Roman"/>
            </a:endParaRPr>
          </a:p>
        </p:txBody>
      </p:sp>
      <p:pic>
        <p:nvPicPr>
          <p:cNvPr descr="Great Lakes Bioenergy Research Center logo with blue circles, an orange star, and a green leaf" id="172" name="Google Shape;172;p25"/>
          <p:cNvPicPr preferRelativeResize="0"/>
          <p:nvPr/>
        </p:nvPicPr>
        <p:blipFill rotWithShape="1">
          <a:blip r:embed="rId5">
            <a:alphaModFix/>
          </a:blip>
          <a:srcRect b="7927" l="0" r="0" t="7918"/>
          <a:stretch/>
        </p:blipFill>
        <p:spPr>
          <a:xfrm>
            <a:off x="405789" y="187053"/>
            <a:ext cx="2087890" cy="923330"/>
          </a:xfrm>
          <a:prstGeom prst="rect">
            <a:avLst/>
          </a:prstGeom>
          <a:noFill/>
          <a:ln>
            <a:noFill/>
          </a:ln>
        </p:spPr>
      </p:pic>
      <p:pic>
        <p:nvPicPr>
          <p:cNvPr descr="Six ball-and-stick models of lignin oligomers shown in relation to palladium (gray) and carbon (teal) surfaces in three solvents. In methanol, oligomers are close to the palladium surface and lie flat on the carbon surface. In the other two solvents, oligomers are far from palladium and tangentially touching the carbon surface." id="173" name="Google Shape;173;p25" title="toc_fig.jpg"/>
          <p:cNvPicPr preferRelativeResize="0"/>
          <p:nvPr/>
        </p:nvPicPr>
        <p:blipFill>
          <a:blip r:embed="rId6">
            <a:alphaModFix/>
          </a:blip>
          <a:stretch>
            <a:fillRect/>
          </a:stretch>
        </p:blipFill>
        <p:spPr>
          <a:xfrm>
            <a:off x="7840254" y="1431523"/>
            <a:ext cx="3658097" cy="2585200"/>
          </a:xfrm>
          <a:prstGeom prst="rect">
            <a:avLst/>
          </a:prstGeom>
          <a:noFill/>
          <a:ln>
            <a:noFill/>
          </a:ln>
        </p:spPr>
      </p:pic>
      <p:sp>
        <p:nvSpPr>
          <p:cNvPr id="174" name="Google Shape;174;p25"/>
          <p:cNvSpPr txBox="1"/>
          <p:nvPr/>
        </p:nvSpPr>
        <p:spPr>
          <a:xfrm>
            <a:off x="7885300" y="4016725"/>
            <a:ext cx="3612900" cy="652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000">
                <a:solidFill>
                  <a:schemeClr val="dk1"/>
                </a:solidFill>
                <a:latin typeface="Times New Roman"/>
                <a:ea typeface="Times New Roman"/>
                <a:cs typeface="Times New Roman"/>
                <a:sym typeface="Times New Roman"/>
              </a:rPr>
              <a:t>All-atom structures of lignin oligomers colored by syringyl (green) or guaiacyl (red)  </a:t>
            </a:r>
            <a:r>
              <a:rPr lang="en-US" sz="1000">
                <a:solidFill>
                  <a:schemeClr val="dk1"/>
                </a:solidFill>
                <a:latin typeface="Times New Roman"/>
                <a:ea typeface="Times New Roman"/>
                <a:cs typeface="Times New Roman"/>
                <a:sym typeface="Times New Roman"/>
              </a:rPr>
              <a:t>subunits</a:t>
            </a:r>
            <a:r>
              <a:rPr lang="en-US" sz="1000">
                <a:solidFill>
                  <a:schemeClr val="dk1"/>
                </a:solidFill>
                <a:latin typeface="Times New Roman"/>
                <a:ea typeface="Times New Roman"/>
                <a:cs typeface="Times New Roman"/>
                <a:sym typeface="Times New Roman"/>
              </a:rPr>
              <a:t>. Labels indicate whether models are from birch (B) or miscanthus (M) LigninBuilder libraries.</a:t>
            </a:r>
            <a:endParaRPr sz="1000">
              <a:solidFill>
                <a:schemeClr val="dk1"/>
              </a:solidFill>
              <a:latin typeface="Times New Roman"/>
              <a:ea typeface="Times New Roman"/>
              <a:cs typeface="Times New Roman"/>
              <a:sym typeface="Times New Roman"/>
            </a:endParaRPr>
          </a:p>
        </p:txBody>
      </p:sp>
      <p:grpSp>
        <p:nvGrpSpPr>
          <p:cNvPr id="175" name="Google Shape;175;p25"/>
          <p:cNvGrpSpPr/>
          <p:nvPr/>
        </p:nvGrpSpPr>
        <p:grpSpPr>
          <a:xfrm>
            <a:off x="439150" y="4132754"/>
            <a:ext cx="11135851" cy="1098281"/>
            <a:chOff x="439150" y="4098407"/>
            <a:chExt cx="11135851" cy="1098281"/>
          </a:xfrm>
        </p:grpSpPr>
        <p:sp>
          <p:nvSpPr>
            <p:cNvPr id="176" name="Google Shape;176;p25"/>
            <p:cNvSpPr/>
            <p:nvPr/>
          </p:nvSpPr>
          <p:spPr>
            <a:xfrm>
              <a:off x="439150" y="4098407"/>
              <a:ext cx="7401000" cy="738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highlight>
                    <a:schemeClr val="lt1"/>
                  </a:highlight>
                  <a:latin typeface="Times New Roman"/>
                  <a:ea typeface="Times New Roman"/>
                  <a:cs typeface="Times New Roman"/>
                  <a:sym typeface="Times New Roman"/>
                </a:rPr>
                <a:t>Results</a:t>
              </a:r>
              <a:endParaRPr>
                <a:solidFill>
                  <a:schemeClr val="accent1"/>
                </a:solidFill>
                <a:highlight>
                  <a:schemeClr val="lt1"/>
                </a:highlight>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Unbiased simulations suggest strong adsorption of lignin on both Pd and C surfaces at 473 K with notable solvent-mediated differences in adsorption energies. Free energy calculations further indicate that lignin </a:t>
              </a:r>
              <a:endParaRPr sz="1200"/>
            </a:p>
          </p:txBody>
        </p:sp>
        <p:sp>
          <p:nvSpPr>
            <p:cNvPr id="177" name="Google Shape;177;p25"/>
            <p:cNvSpPr txBox="1"/>
            <p:nvPr/>
          </p:nvSpPr>
          <p:spPr>
            <a:xfrm>
              <a:off x="721301" y="4681888"/>
              <a:ext cx="10853700" cy="5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200">
                  <a:solidFill>
                    <a:schemeClr val="dk1"/>
                  </a:solidFill>
                  <a:latin typeface="Times New Roman"/>
                  <a:ea typeface="Times New Roman"/>
                  <a:cs typeface="Times New Roman"/>
                  <a:sym typeface="Times New Roman"/>
                </a:rPr>
                <a:t>adsorption is promoted by the entropy change resulting from displacement of solvent molecules from the surface. Results suggest that ethanol and ethanol/water mixtures are preferred over methanol in driving lignin solvation and surface adsorption.</a:t>
              </a:r>
              <a:endParaRPr sz="2400">
                <a:solidFill>
                  <a:schemeClr val="dk1"/>
                </a:solidFill>
                <a:latin typeface="Avenir"/>
                <a:ea typeface="Avenir"/>
                <a:cs typeface="Avenir"/>
                <a:sym typeface="Avenir"/>
              </a:endParaRPr>
            </a:p>
          </p:txBody>
        </p:sp>
      </p:gr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New Science">
      <a:dk1>
        <a:srgbClr val="000000"/>
      </a:dk1>
      <a:lt1>
        <a:srgbClr val="FFFFFF"/>
      </a:lt1>
      <a:dk2>
        <a:srgbClr val="44546A"/>
      </a:dk2>
      <a:lt2>
        <a:srgbClr val="E7E6E6"/>
      </a:lt2>
      <a:accent1>
        <a:srgbClr val="10436A"/>
      </a:accent1>
      <a:accent2>
        <a:srgbClr val="92DCE5"/>
      </a:accent2>
      <a:accent3>
        <a:srgbClr val="D64933"/>
      </a:accent3>
      <a:accent4>
        <a:srgbClr val="7C7C7C"/>
      </a:accent4>
      <a:accent5>
        <a:srgbClr val="EFCB68"/>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