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70" r:id="rId3"/>
    <p:sldMasterId id="2147483671" r:id="rId4"/>
  </p:sldMasterIdLst>
  <p:notesMasterIdLst>
    <p:notesMasterId r:id="rId5"/>
  </p:notesMasterIdLst>
  <p:sldIdLst>
    <p:sldId id="256" r:id="rId6"/>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2fc7bf85496_2_9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5" name="Google Shape;165;g2fc7bf85496_2_9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 Id="rId3" Type="http://schemas.openxmlformats.org/officeDocument/2006/relationships/image" Target="../media/image1.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6.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9.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9.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9.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9.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9.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9.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4.jp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9.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9.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9.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2"/>
          <p:cNvSpPr/>
          <p:nvPr/>
        </p:nvSpPr>
        <p:spPr>
          <a:xfrm>
            <a:off x="0" y="6320118"/>
            <a:ext cx="12192000" cy="537900"/>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venir"/>
              <a:ea typeface="Avenir"/>
              <a:cs typeface="Avenir"/>
              <a:sym typeface="Avenir"/>
            </a:endParaRPr>
          </a:p>
        </p:txBody>
      </p:sp>
      <p:pic>
        <p:nvPicPr>
          <p:cNvPr id="19" name="Google Shape;19;p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20" name="Google Shape;20;p2"/>
          <p:cNvSpPr txBox="1"/>
          <p:nvPr/>
        </p:nvSpPr>
        <p:spPr>
          <a:xfrm>
            <a:off x="7694875" y="6404400"/>
            <a:ext cx="4284600" cy="3693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US" sz="1800" u="none" cap="none" strike="noStrike">
                <a:solidFill>
                  <a:srgbClr val="FFFFFF"/>
                </a:solidFill>
                <a:latin typeface="Avenir"/>
                <a:ea typeface="Avenir"/>
                <a:cs typeface="Avenir"/>
                <a:sym typeface="Avenir"/>
              </a:rPr>
              <a:t>Biological and Environmental Research</a:t>
            </a:r>
            <a:endParaRPr/>
          </a:p>
        </p:txBody>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3" name="Shape 63"/>
        <p:cNvGrpSpPr/>
        <p:nvPr/>
      </p:nvGrpSpPr>
      <p:grpSpPr>
        <a:xfrm>
          <a:off x="0" y="0"/>
          <a:ext cx="0" cy="0"/>
          <a:chOff x="0" y="0"/>
          <a:chExt cx="0" cy="0"/>
        </a:xfrm>
      </p:grpSpPr>
      <p:sp>
        <p:nvSpPr>
          <p:cNvPr id="64" name="Google Shape;64;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66" name="Google Shape;66;p11"/>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7" name="Google Shape;67;p11"/>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8" name="Shape 68"/>
        <p:cNvGrpSpPr/>
        <p:nvPr/>
      </p:nvGrpSpPr>
      <p:grpSpPr>
        <a:xfrm>
          <a:off x="0" y="0"/>
          <a:ext cx="0" cy="0"/>
          <a:chOff x="0" y="0"/>
          <a:chExt cx="0" cy="0"/>
        </a:xfrm>
      </p:grpSpPr>
      <p:sp>
        <p:nvSpPr>
          <p:cNvPr id="69" name="Google Shape;69;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71" name="Google Shape;71;p12"/>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72" name="Google Shape;72;p12"/>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7" name="Shape 77"/>
        <p:cNvGrpSpPr/>
        <p:nvPr/>
      </p:nvGrpSpPr>
      <p:grpSpPr>
        <a:xfrm>
          <a:off x="0" y="0"/>
          <a:ext cx="0" cy="0"/>
          <a:chOff x="0" y="0"/>
          <a:chExt cx="0" cy="0"/>
        </a:xfrm>
      </p:grpSpPr>
      <p:sp>
        <p:nvSpPr>
          <p:cNvPr id="78" name="Google Shape;78;p14"/>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9" name="Google Shape;79;p14"/>
          <p:cNvSpPr txBox="1"/>
          <p:nvPr/>
        </p:nvSpPr>
        <p:spPr>
          <a:xfrm>
            <a:off x="8417169" y="6398798"/>
            <a:ext cx="3774831"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600" u="none" cap="none" strike="noStrike">
                <a:solidFill>
                  <a:schemeClr val="lt1"/>
                </a:solidFill>
                <a:latin typeface="Avenir"/>
                <a:ea typeface="Avenir"/>
                <a:cs typeface="Avenir"/>
                <a:sym typeface="Avenir"/>
              </a:rPr>
              <a:t>Biological and Environmental Research</a:t>
            </a:r>
            <a:endParaRPr/>
          </a:p>
        </p:txBody>
      </p:sp>
      <p:pic>
        <p:nvPicPr>
          <p:cNvPr id="80" name="Google Shape;80;p14"/>
          <p:cNvPicPr preferRelativeResize="0"/>
          <p:nvPr/>
        </p:nvPicPr>
        <p:blipFill>
          <a:blip r:embed="rId2">
            <a:alphaModFix/>
          </a:blip>
          <a:stretch>
            <a:fillRect/>
          </a:stretch>
        </p:blipFill>
        <p:spPr>
          <a:xfrm>
            <a:off x="0" y="6384250"/>
            <a:ext cx="12192000" cy="520075"/>
          </a:xfrm>
          <a:prstGeom prst="rect">
            <a:avLst/>
          </a:prstGeom>
          <a:noFill/>
          <a:ln>
            <a:noFill/>
          </a:ln>
        </p:spPr>
      </p:pic>
      <p:pic>
        <p:nvPicPr>
          <p:cNvPr id="81" name="Google Shape;81;p14"/>
          <p:cNvPicPr preferRelativeResize="0"/>
          <p:nvPr/>
        </p:nvPicPr>
        <p:blipFill>
          <a:blip r:embed="rId3">
            <a:alphaModFix/>
          </a:blip>
          <a:stretch>
            <a:fillRect/>
          </a:stretch>
        </p:blipFill>
        <p:spPr>
          <a:xfrm>
            <a:off x="152388" y="6384259"/>
            <a:ext cx="11887200" cy="520065"/>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rgbClr val="0B324F"/>
        </a:solidFill>
      </p:bgPr>
    </p:bg>
    <p:spTree>
      <p:nvGrpSpPr>
        <p:cNvPr id="82" name="Shape 82"/>
        <p:cNvGrpSpPr/>
        <p:nvPr/>
      </p:nvGrpSpPr>
      <p:grpSpPr>
        <a:xfrm>
          <a:off x="0" y="0"/>
          <a:ext cx="0" cy="0"/>
          <a:chOff x="0" y="0"/>
          <a:chExt cx="0" cy="0"/>
        </a:xfrm>
      </p:grpSpPr>
      <p:sp>
        <p:nvSpPr>
          <p:cNvPr id="83" name="Google Shape;83;p15"/>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lt1"/>
              </a:buClr>
              <a:buSzPts val="6000"/>
              <a:buFont typeface="Avenir"/>
              <a:buNone/>
              <a:defRPr sz="60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4" name="Google Shape;84;p15"/>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Font typeface="Avenir"/>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85" name="Google Shape;85;p15"/>
          <p:cNvSpPr txBox="1"/>
          <p:nvPr>
            <p:ph idx="10" type="dt"/>
          </p:nvPr>
        </p:nvSpPr>
        <p:spPr>
          <a:xfrm>
            <a:off x="2928257" y="6413161"/>
            <a:ext cx="968829" cy="365125"/>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sz="1100">
                <a:solidFill>
                  <a:schemeClr val="dk1"/>
                </a:solidFill>
                <a:latin typeface="Avenir"/>
                <a:ea typeface="Avenir"/>
                <a:cs typeface="Avenir"/>
                <a:sym typeface="Avenir"/>
              </a:defRPr>
            </a:lvl1pPr>
            <a:lvl2pPr lvl="1"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2pPr>
            <a:lvl3pPr lvl="2"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3pPr>
            <a:lvl4pPr lvl="3"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4pPr>
            <a:lvl5pPr lvl="4"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5pPr>
            <a:lvl6pPr lvl="5"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6pPr>
            <a:lvl7pPr lvl="6"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7pPr>
            <a:lvl8pPr lvl="7"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8pPr>
            <a:lvl9pPr lvl="8"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9pPr>
          </a:lstStyle>
          <a:p/>
        </p:txBody>
      </p:sp>
      <p:sp>
        <p:nvSpPr>
          <p:cNvPr id="86" name="Google Shape;86;p15"/>
          <p:cNvSpPr txBox="1"/>
          <p:nvPr>
            <p:ph idx="11" type="ftr"/>
          </p:nvPr>
        </p:nvSpPr>
        <p:spPr>
          <a:xfrm>
            <a:off x="4038600" y="6413160"/>
            <a:ext cx="41148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100">
                <a:solidFill>
                  <a:schemeClr val="dk1"/>
                </a:solidFill>
                <a:latin typeface="Avenir"/>
                <a:ea typeface="Avenir"/>
                <a:cs typeface="Avenir"/>
                <a:sym typeface="Avenir"/>
              </a:defRPr>
            </a:lvl1pPr>
            <a:lvl2pPr lvl="1"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2pPr>
            <a:lvl3pPr lvl="2"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3pPr>
            <a:lvl4pPr lvl="3"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4pPr>
            <a:lvl5pPr lvl="4"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5pPr>
            <a:lvl6pPr lvl="5"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6pPr>
            <a:lvl7pPr lvl="6"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7pPr>
            <a:lvl8pPr lvl="7"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8pPr>
            <a:lvl9pPr lvl="8"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9pPr>
          </a:lstStyle>
          <a:p/>
        </p:txBody>
      </p:sp>
      <p:sp>
        <p:nvSpPr>
          <p:cNvPr id="87" name="Google Shape;87;p15"/>
          <p:cNvSpPr/>
          <p:nvPr/>
        </p:nvSpPr>
        <p:spPr>
          <a:xfrm>
            <a:off x="0" y="5622878"/>
            <a:ext cx="12192000" cy="1235122"/>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pic>
        <p:nvPicPr>
          <p:cNvPr id="88" name="Google Shape;88;p15"/>
          <p:cNvPicPr preferRelativeResize="0"/>
          <p:nvPr/>
        </p:nvPicPr>
        <p:blipFill rotWithShape="1">
          <a:blip r:embed="rId2">
            <a:alphaModFix/>
          </a:blip>
          <a:srcRect b="0" l="0" r="0" t="0"/>
          <a:stretch/>
        </p:blipFill>
        <p:spPr>
          <a:xfrm>
            <a:off x="132289" y="5815220"/>
            <a:ext cx="4894439" cy="901108"/>
          </a:xfrm>
          <a:prstGeom prst="rect">
            <a:avLst/>
          </a:prstGeom>
          <a:noFill/>
          <a:ln>
            <a:noFill/>
          </a:ln>
        </p:spPr>
      </p:pic>
      <p:sp>
        <p:nvSpPr>
          <p:cNvPr id="89" name="Google Shape;89;p15"/>
          <p:cNvSpPr txBox="1"/>
          <p:nvPr/>
        </p:nvSpPr>
        <p:spPr>
          <a:xfrm>
            <a:off x="7162800" y="5917273"/>
            <a:ext cx="5029200" cy="64633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3600">
                <a:solidFill>
                  <a:schemeClr val="accent1"/>
                </a:solidFill>
                <a:latin typeface="Avenir"/>
                <a:ea typeface="Avenir"/>
                <a:cs typeface="Avenir"/>
                <a:sym typeface="Avenir"/>
              </a:rPr>
              <a:t>Energy.gov/science</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90" name="Shape 90"/>
        <p:cNvGrpSpPr/>
        <p:nvPr/>
      </p:nvGrpSpPr>
      <p:grpSpPr>
        <a:xfrm>
          <a:off x="0" y="0"/>
          <a:ext cx="0" cy="0"/>
          <a:chOff x="0" y="0"/>
          <a:chExt cx="0" cy="0"/>
        </a:xfrm>
      </p:grpSpPr>
      <p:sp>
        <p:nvSpPr>
          <p:cNvPr id="91" name="Google Shape;91;p16"/>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2" name="Google Shape;92;p16"/>
          <p:cNvSpPr txBox="1"/>
          <p:nvPr>
            <p:ph idx="1" type="body"/>
          </p:nvPr>
        </p:nvSpPr>
        <p:spPr>
          <a:xfrm>
            <a:off x="408791" y="1194099"/>
            <a:ext cx="11317044" cy="4982864"/>
          </a:xfrm>
          <a:prstGeom prst="rect">
            <a:avLst/>
          </a:prstGeom>
          <a:no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dk1"/>
              </a:buClr>
              <a:buSzPts val="2400"/>
              <a:buFont typeface="Arial"/>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3" name="Google Shape;93;p16"/>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94" name="Google Shape;94;p16"/>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95" name="Google Shape;95;p16"/>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96" name="Google Shape;96;p16"/>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with content 2">
  <p:cSld name="Title with content 2">
    <p:spTree>
      <p:nvGrpSpPr>
        <p:cNvPr id="97" name="Shape 97"/>
        <p:cNvGrpSpPr/>
        <p:nvPr/>
      </p:nvGrpSpPr>
      <p:grpSpPr>
        <a:xfrm>
          <a:off x="0" y="0"/>
          <a:ext cx="0" cy="0"/>
          <a:chOff x="0" y="0"/>
          <a:chExt cx="0" cy="0"/>
        </a:xfrm>
      </p:grpSpPr>
      <p:sp>
        <p:nvSpPr>
          <p:cNvPr id="98" name="Google Shape;98;p17"/>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pic>
        <p:nvPicPr>
          <p:cNvPr id="99" name="Google Shape;99;p17"/>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00" name="Google Shape;100;p17"/>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01" name="Google Shape;101;p17"/>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2" name="Google Shape;102;p17"/>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103" name="Google Shape;103;p17"/>
          <p:cNvSpPr txBox="1"/>
          <p:nvPr>
            <p:ph idx="1" type="body"/>
          </p:nvPr>
        </p:nvSpPr>
        <p:spPr>
          <a:xfrm>
            <a:off x="439738" y="1681163"/>
            <a:ext cx="5430484" cy="4143375"/>
          </a:xfrm>
          <a:prstGeom prst="rect">
            <a:avLst/>
          </a:prstGeom>
          <a:solidFill>
            <a:schemeClr val="accent1"/>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4" name="Google Shape;104;p17"/>
          <p:cNvSpPr txBox="1"/>
          <p:nvPr>
            <p:ph idx="2" type="body"/>
          </p:nvPr>
        </p:nvSpPr>
        <p:spPr>
          <a:xfrm>
            <a:off x="6333067" y="1681163"/>
            <a:ext cx="5454121" cy="4143375"/>
          </a:xfrm>
          <a:prstGeom prst="rect">
            <a:avLst/>
          </a:prstGeom>
          <a:solidFill>
            <a:srgbClr val="248A97"/>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with content 3">
  <p:cSld name="Title with content 3">
    <p:spTree>
      <p:nvGrpSpPr>
        <p:cNvPr id="105" name="Shape 105"/>
        <p:cNvGrpSpPr/>
        <p:nvPr/>
      </p:nvGrpSpPr>
      <p:grpSpPr>
        <a:xfrm>
          <a:off x="0" y="0"/>
          <a:ext cx="0" cy="0"/>
          <a:chOff x="0" y="0"/>
          <a:chExt cx="0" cy="0"/>
        </a:xfrm>
      </p:grpSpPr>
      <p:sp>
        <p:nvSpPr>
          <p:cNvPr id="106" name="Google Shape;106;p18"/>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pic>
        <p:nvPicPr>
          <p:cNvPr id="107" name="Google Shape;107;p18"/>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08" name="Google Shape;108;p18"/>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09" name="Google Shape;109;p18"/>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0" name="Google Shape;110;p18"/>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111" name="Google Shape;111;p18"/>
          <p:cNvSpPr txBox="1"/>
          <p:nvPr>
            <p:ph idx="1" type="body"/>
          </p:nvPr>
        </p:nvSpPr>
        <p:spPr>
          <a:xfrm>
            <a:off x="439738" y="1681163"/>
            <a:ext cx="3578225" cy="4143375"/>
          </a:xfrm>
          <a:prstGeom prst="rect">
            <a:avLst/>
          </a:prstGeom>
          <a:solidFill>
            <a:schemeClr val="accent1"/>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2" name="Google Shape;112;p18"/>
          <p:cNvSpPr txBox="1"/>
          <p:nvPr>
            <p:ph idx="2" type="body"/>
          </p:nvPr>
        </p:nvSpPr>
        <p:spPr>
          <a:xfrm>
            <a:off x="4327525" y="1681163"/>
            <a:ext cx="3576638" cy="4143375"/>
          </a:xfrm>
          <a:prstGeom prst="rect">
            <a:avLst/>
          </a:prstGeom>
          <a:solidFill>
            <a:schemeClr val="accent4"/>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3" name="Google Shape;113;p18"/>
          <p:cNvSpPr txBox="1"/>
          <p:nvPr>
            <p:ph idx="3" type="body"/>
          </p:nvPr>
        </p:nvSpPr>
        <p:spPr>
          <a:xfrm>
            <a:off x="8212138" y="1681163"/>
            <a:ext cx="3575050" cy="4143375"/>
          </a:xfrm>
          <a:prstGeom prst="rect">
            <a:avLst/>
          </a:prstGeom>
          <a:solidFill>
            <a:srgbClr val="248A97"/>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with picture (round)">
  <p:cSld name="Text with picture (round)">
    <p:spTree>
      <p:nvGrpSpPr>
        <p:cNvPr id="114" name="Shape 114"/>
        <p:cNvGrpSpPr/>
        <p:nvPr/>
      </p:nvGrpSpPr>
      <p:grpSpPr>
        <a:xfrm>
          <a:off x="0" y="0"/>
          <a:ext cx="0" cy="0"/>
          <a:chOff x="0" y="0"/>
          <a:chExt cx="0" cy="0"/>
        </a:xfrm>
      </p:grpSpPr>
      <p:sp>
        <p:nvSpPr>
          <p:cNvPr id="115" name="Google Shape;115;p19"/>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6" name="Google Shape;116;p19"/>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17" name="Google Shape;117;p19"/>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18" name="Google Shape;118;p19"/>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19" name="Google Shape;119;p19"/>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20" name="Google Shape;120;p19"/>
          <p:cNvSpPr/>
          <p:nvPr>
            <p:ph idx="2" type="pic"/>
          </p:nvPr>
        </p:nvSpPr>
        <p:spPr>
          <a:xfrm>
            <a:off x="6920089" y="1045804"/>
            <a:ext cx="5271912" cy="5274034"/>
          </a:xfrm>
          <a:prstGeom prst="rect">
            <a:avLst/>
          </a:prstGeom>
          <a:noFill/>
          <a:ln>
            <a:noFill/>
          </a:ln>
        </p:spPr>
      </p:sp>
      <p:sp>
        <p:nvSpPr>
          <p:cNvPr id="121" name="Google Shape;121;p19"/>
          <p:cNvSpPr txBox="1"/>
          <p:nvPr>
            <p:ph idx="1" type="body"/>
          </p:nvPr>
        </p:nvSpPr>
        <p:spPr>
          <a:xfrm>
            <a:off x="409575" y="1389063"/>
            <a:ext cx="6227763"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with picture (circles)">
  <p:cSld name="Text with picture (circles)">
    <p:spTree>
      <p:nvGrpSpPr>
        <p:cNvPr id="122" name="Shape 122"/>
        <p:cNvGrpSpPr/>
        <p:nvPr/>
      </p:nvGrpSpPr>
      <p:grpSpPr>
        <a:xfrm>
          <a:off x="0" y="0"/>
          <a:ext cx="0" cy="0"/>
          <a:chOff x="0" y="0"/>
          <a:chExt cx="0" cy="0"/>
        </a:xfrm>
      </p:grpSpPr>
      <p:sp>
        <p:nvSpPr>
          <p:cNvPr id="123" name="Google Shape;123;p20"/>
          <p:cNvSpPr txBox="1"/>
          <p:nvPr>
            <p:ph type="title"/>
          </p:nvPr>
        </p:nvSpPr>
        <p:spPr>
          <a:xfrm>
            <a:off x="408791" y="177283"/>
            <a:ext cx="8668421"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4" name="Google Shape;124;p20"/>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25" name="Google Shape;125;p20"/>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26" name="Google Shape;126;p20"/>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27" name="Google Shape;127;p20"/>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28" name="Google Shape;128;p20"/>
          <p:cNvSpPr txBox="1"/>
          <p:nvPr>
            <p:ph idx="1" type="body"/>
          </p:nvPr>
        </p:nvSpPr>
        <p:spPr>
          <a:xfrm>
            <a:off x="409575" y="1389063"/>
            <a:ext cx="4580089"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29" name="Google Shape;129;p20"/>
          <p:cNvSpPr/>
          <p:nvPr>
            <p:ph idx="2" type="pic"/>
          </p:nvPr>
        </p:nvSpPr>
        <p:spPr>
          <a:xfrm>
            <a:off x="6164263" y="1320659"/>
            <a:ext cx="1543050" cy="1543191"/>
          </a:xfrm>
          <a:prstGeom prst="ellipse">
            <a:avLst/>
          </a:prstGeom>
          <a:noFill/>
          <a:ln>
            <a:noFill/>
          </a:ln>
        </p:spPr>
      </p:sp>
      <p:sp>
        <p:nvSpPr>
          <p:cNvPr id="130" name="Google Shape;130;p20"/>
          <p:cNvSpPr/>
          <p:nvPr>
            <p:ph idx="3" type="pic"/>
          </p:nvPr>
        </p:nvSpPr>
        <p:spPr>
          <a:xfrm>
            <a:off x="8918700" y="529330"/>
            <a:ext cx="2835150" cy="2834583"/>
          </a:xfrm>
          <a:prstGeom prst="ellipse">
            <a:avLst/>
          </a:prstGeom>
          <a:noFill/>
          <a:ln>
            <a:noFill/>
          </a:ln>
        </p:spPr>
      </p:sp>
      <p:sp>
        <p:nvSpPr>
          <p:cNvPr id="131" name="Google Shape;131;p20"/>
          <p:cNvSpPr/>
          <p:nvPr>
            <p:ph idx="4" type="pic"/>
          </p:nvPr>
        </p:nvSpPr>
        <p:spPr>
          <a:xfrm>
            <a:off x="7245351" y="2667000"/>
            <a:ext cx="1831861" cy="1833563"/>
          </a:xfrm>
          <a:prstGeom prst="ellipse">
            <a:avLst/>
          </a:prstGeom>
          <a:noFill/>
          <a:ln>
            <a:noFill/>
          </a:ln>
        </p:spPr>
      </p:sp>
      <p:sp>
        <p:nvSpPr>
          <p:cNvPr id="132" name="Google Shape;132;p20"/>
          <p:cNvSpPr/>
          <p:nvPr>
            <p:ph idx="5" type="pic"/>
          </p:nvPr>
        </p:nvSpPr>
        <p:spPr>
          <a:xfrm>
            <a:off x="5463822" y="4007983"/>
            <a:ext cx="2210192" cy="2210466"/>
          </a:xfrm>
          <a:prstGeom prst="ellipse">
            <a:avLst/>
          </a:prstGeom>
          <a:noFill/>
          <a:ln>
            <a:noFill/>
          </a:ln>
        </p:spPr>
      </p:sp>
      <p:sp>
        <p:nvSpPr>
          <p:cNvPr id="133" name="Google Shape;133;p20"/>
          <p:cNvSpPr/>
          <p:nvPr>
            <p:ph idx="6" type="pic"/>
          </p:nvPr>
        </p:nvSpPr>
        <p:spPr>
          <a:xfrm>
            <a:off x="9218855" y="3630613"/>
            <a:ext cx="2392119" cy="2392362"/>
          </a:xfrm>
          <a:prstGeom prst="ellipse">
            <a:avLst/>
          </a:prstGeom>
          <a:noFill/>
          <a:ln>
            <a:noFill/>
          </a:ln>
        </p:spPr>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with picture (stripe)">
  <p:cSld name="Text with picture (stripe)">
    <p:spTree>
      <p:nvGrpSpPr>
        <p:cNvPr id="134" name="Shape 134"/>
        <p:cNvGrpSpPr/>
        <p:nvPr/>
      </p:nvGrpSpPr>
      <p:grpSpPr>
        <a:xfrm>
          <a:off x="0" y="0"/>
          <a:ext cx="0" cy="0"/>
          <a:chOff x="0" y="0"/>
          <a:chExt cx="0" cy="0"/>
        </a:xfrm>
      </p:grpSpPr>
      <p:sp>
        <p:nvSpPr>
          <p:cNvPr id="135" name="Google Shape;135;p21"/>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6" name="Google Shape;136;p21"/>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37" name="Google Shape;137;p21"/>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38" name="Google Shape;138;p21"/>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39" name="Google Shape;139;p21"/>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40" name="Google Shape;140;p21"/>
          <p:cNvSpPr txBox="1"/>
          <p:nvPr>
            <p:ph idx="1" type="body"/>
          </p:nvPr>
        </p:nvSpPr>
        <p:spPr>
          <a:xfrm>
            <a:off x="409576" y="1389063"/>
            <a:ext cx="5212292"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1" name="Google Shape;141;p21"/>
          <p:cNvSpPr/>
          <p:nvPr>
            <p:ph idx="2" type="pic"/>
          </p:nvPr>
        </p:nvSpPr>
        <p:spPr>
          <a:xfrm>
            <a:off x="5947085" y="1446839"/>
            <a:ext cx="6244914" cy="4481287"/>
          </a:xfrm>
          <a:prstGeom prst="rect">
            <a:avLst/>
          </a:prstGeom>
          <a:noFill/>
          <a:ln>
            <a:noFill/>
          </a:ln>
        </p:spPr>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pic>
        <p:nvPicPr>
          <p:cNvPr id="22" name="Google Shape;22;p3"/>
          <p:cNvPicPr preferRelativeResize="0"/>
          <p:nvPr/>
        </p:nvPicPr>
        <p:blipFill rotWithShape="1">
          <a:blip r:embed="rId2">
            <a:alphaModFix/>
          </a:blip>
          <a:srcRect b="0" l="0" r="0" t="0"/>
          <a:stretch/>
        </p:blipFill>
        <p:spPr>
          <a:xfrm>
            <a:off x="0" y="0"/>
            <a:ext cx="12192000" cy="6858000"/>
          </a:xfrm>
          <a:prstGeom prst="rect">
            <a:avLst/>
          </a:prstGeom>
          <a:noFill/>
          <a:ln>
            <a:noFill/>
          </a:ln>
        </p:spPr>
      </p:pic>
      <p:sp>
        <p:nvSpPr>
          <p:cNvPr id="23" name="Google Shape;23;p3"/>
          <p:cNvSpPr txBox="1"/>
          <p:nvPr>
            <p:ph type="ctrTitle"/>
          </p:nvPr>
        </p:nvSpPr>
        <p:spPr>
          <a:xfrm>
            <a:off x="6023112" y="421517"/>
            <a:ext cx="5605671" cy="165576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0"/>
              </a:spcBef>
              <a:spcAft>
                <a:spcPts val="0"/>
              </a:spcAft>
              <a:buClr>
                <a:schemeClr val="lt1"/>
              </a:buClr>
              <a:buSzPts val="5400"/>
              <a:buFont typeface="Calibri"/>
              <a:buNone/>
              <a:defRPr sz="5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3"/>
          <p:cNvSpPr txBox="1"/>
          <p:nvPr>
            <p:ph idx="1" type="subTitle"/>
          </p:nvPr>
        </p:nvSpPr>
        <p:spPr>
          <a:xfrm>
            <a:off x="6023112" y="3602038"/>
            <a:ext cx="5605671"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ext with picture (stripe)">
  <p:cSld name="1_Text with picture (stripe)">
    <p:spTree>
      <p:nvGrpSpPr>
        <p:cNvPr id="142" name="Shape 142"/>
        <p:cNvGrpSpPr/>
        <p:nvPr/>
      </p:nvGrpSpPr>
      <p:grpSpPr>
        <a:xfrm>
          <a:off x="0" y="0"/>
          <a:ext cx="0" cy="0"/>
          <a:chOff x="0" y="0"/>
          <a:chExt cx="0" cy="0"/>
        </a:xfrm>
      </p:grpSpPr>
      <p:sp>
        <p:nvSpPr>
          <p:cNvPr id="143" name="Google Shape;143;p22"/>
          <p:cNvSpPr txBox="1"/>
          <p:nvPr>
            <p:ph type="title"/>
          </p:nvPr>
        </p:nvSpPr>
        <p:spPr>
          <a:xfrm>
            <a:off x="408791" y="177283"/>
            <a:ext cx="8723920"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4" name="Google Shape;144;p22"/>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45" name="Google Shape;145;p22"/>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46" name="Google Shape;146;p2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47" name="Google Shape;147;p22"/>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48" name="Google Shape;148;p22"/>
          <p:cNvSpPr txBox="1"/>
          <p:nvPr>
            <p:ph idx="1" type="body"/>
          </p:nvPr>
        </p:nvSpPr>
        <p:spPr>
          <a:xfrm>
            <a:off x="409576" y="1389063"/>
            <a:ext cx="5212292"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9" name="Google Shape;149;p22"/>
          <p:cNvSpPr/>
          <p:nvPr>
            <p:ph idx="2" type="pic"/>
          </p:nvPr>
        </p:nvSpPr>
        <p:spPr>
          <a:xfrm>
            <a:off x="5856088" y="1"/>
            <a:ext cx="6335912" cy="6263859"/>
          </a:xfrm>
          <a:prstGeom prst="rect">
            <a:avLst/>
          </a:prstGeom>
          <a:noFill/>
          <a:ln>
            <a:noFill/>
          </a:ln>
        </p:spPr>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50" name="Shape 150"/>
        <p:cNvGrpSpPr/>
        <p:nvPr/>
      </p:nvGrpSpPr>
      <p:grpSpPr>
        <a:xfrm>
          <a:off x="0" y="0"/>
          <a:ext cx="0" cy="0"/>
          <a:chOff x="0" y="0"/>
          <a:chExt cx="0" cy="0"/>
        </a:xfrm>
      </p:grpSpPr>
      <p:sp>
        <p:nvSpPr>
          <p:cNvPr id="151" name="Google Shape;151;p23"/>
          <p:cNvSpPr/>
          <p:nvPr>
            <p:ph idx="2" type="pic"/>
          </p:nvPr>
        </p:nvSpPr>
        <p:spPr>
          <a:xfrm>
            <a:off x="6096000" y="1"/>
            <a:ext cx="6095999" cy="6324600"/>
          </a:xfrm>
          <a:prstGeom prst="rect">
            <a:avLst/>
          </a:prstGeom>
          <a:noFill/>
          <a:ln>
            <a:noFill/>
          </a:ln>
        </p:spPr>
      </p:sp>
      <p:sp>
        <p:nvSpPr>
          <p:cNvPr id="152" name="Google Shape;152;p23"/>
          <p:cNvSpPr txBox="1"/>
          <p:nvPr>
            <p:ph type="title"/>
          </p:nvPr>
        </p:nvSpPr>
        <p:spPr>
          <a:xfrm>
            <a:off x="361950" y="352977"/>
            <a:ext cx="5448300" cy="1418889"/>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3200"/>
              <a:buFont typeface="Avenir"/>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3" name="Google Shape;153;p23"/>
          <p:cNvSpPr txBox="1"/>
          <p:nvPr>
            <p:ph idx="1" type="body"/>
          </p:nvPr>
        </p:nvSpPr>
        <p:spPr>
          <a:xfrm>
            <a:off x="361950" y="2043953"/>
            <a:ext cx="5448300" cy="3825035"/>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Font typeface="Avenir"/>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54" name="Google Shape;154;p23"/>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55" name="Google Shape;155;p23"/>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56" name="Google Shape;156;p23"/>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57" name="Google Shape;157;p23"/>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8" name="Shape 158"/>
        <p:cNvGrpSpPr/>
        <p:nvPr/>
      </p:nvGrpSpPr>
      <p:grpSpPr>
        <a:xfrm>
          <a:off x="0" y="0"/>
          <a:ext cx="0" cy="0"/>
          <a:chOff x="0" y="0"/>
          <a:chExt cx="0" cy="0"/>
        </a:xfrm>
      </p:grpSpPr>
      <p:sp>
        <p:nvSpPr>
          <p:cNvPr id="159" name="Google Shape;159;p24"/>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60" name="Google Shape;160;p24"/>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61" name="Google Shape;161;p24"/>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62" name="Google Shape;162;p24"/>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5" name="Shape 25"/>
        <p:cNvGrpSpPr/>
        <p:nvPr/>
      </p:nvGrpSpPr>
      <p:grpSpPr>
        <a:xfrm>
          <a:off x="0" y="0"/>
          <a:ext cx="0" cy="0"/>
          <a:chOff x="0" y="0"/>
          <a:chExt cx="0" cy="0"/>
        </a:xfrm>
      </p:grpSpPr>
      <p:sp>
        <p:nvSpPr>
          <p:cNvPr id="26" name="Google Shape;26;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pic>
        <p:nvPicPr>
          <p:cNvPr id="28" name="Google Shape;28;p4"/>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29" name="Google Shape;29;p4"/>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0" name="Shape 30"/>
        <p:cNvGrpSpPr/>
        <p:nvPr/>
      </p:nvGrpSpPr>
      <p:grpSpPr>
        <a:xfrm>
          <a:off x="0" y="0"/>
          <a:ext cx="0" cy="0"/>
          <a:chOff x="0" y="0"/>
          <a:chExt cx="0" cy="0"/>
        </a:xfrm>
      </p:grpSpPr>
      <p:sp>
        <p:nvSpPr>
          <p:cNvPr id="31" name="Google Shape;31;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34" name="Google Shape;34;p5"/>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35" name="Google Shape;35;p5"/>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42" name="Google Shape;42;p6"/>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3" name="Google Shape;43;p6"/>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4" name="Shape 44"/>
        <p:cNvGrpSpPr/>
        <p:nvPr/>
      </p:nvGrpSpPr>
      <p:grpSpPr>
        <a:xfrm>
          <a:off x="0" y="0"/>
          <a:ext cx="0" cy="0"/>
          <a:chOff x="0" y="0"/>
          <a:chExt cx="0" cy="0"/>
        </a:xfrm>
      </p:grpSpPr>
      <p:sp>
        <p:nvSpPr>
          <p:cNvPr id="45" name="Google Shape;45;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46" name="Google Shape;46;p7"/>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7" name="Google Shape;47;p7"/>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0" name="Google Shape;50;p8"/>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1" name="Shape 51"/>
        <p:cNvGrpSpPr/>
        <p:nvPr/>
      </p:nvGrpSpPr>
      <p:grpSpPr>
        <a:xfrm>
          <a:off x="0" y="0"/>
          <a:ext cx="0" cy="0"/>
          <a:chOff x="0" y="0"/>
          <a:chExt cx="0" cy="0"/>
        </a:xfrm>
      </p:grpSpPr>
      <p:sp>
        <p:nvSpPr>
          <p:cNvPr id="52" name="Google Shape;52;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4" name="Google Shape;54;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55" name="Google Shape;55;p9"/>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6" name="Google Shape;56;p9"/>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7" name="Shape 57"/>
        <p:cNvGrpSpPr/>
        <p:nvPr/>
      </p:nvGrpSpPr>
      <p:grpSpPr>
        <a:xfrm>
          <a:off x="0" y="0"/>
          <a:ext cx="0" cy="0"/>
          <a:chOff x="0" y="0"/>
          <a:chExt cx="0" cy="0"/>
        </a:xfrm>
      </p:grpSpPr>
      <p:sp>
        <p:nvSpPr>
          <p:cNvPr id="58" name="Google Shape;58;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9" name="Google Shape;59;p10"/>
          <p:cNvSpPr/>
          <p:nvPr>
            <p:ph idx="2" type="pic"/>
          </p:nvPr>
        </p:nvSpPr>
        <p:spPr>
          <a:xfrm>
            <a:off x="5183188" y="987425"/>
            <a:ext cx="6172200" cy="4873625"/>
          </a:xfrm>
          <a:prstGeom prst="rect">
            <a:avLst/>
          </a:prstGeom>
          <a:noFill/>
          <a:ln>
            <a:noFill/>
          </a:ln>
        </p:spPr>
      </p:sp>
      <p:sp>
        <p:nvSpPr>
          <p:cNvPr id="60" name="Google Shape;60;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61" name="Google Shape;61;p10"/>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2" name="Google Shape;62;p10"/>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3.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73" name="Shape 73"/>
        <p:cNvGrpSpPr/>
        <p:nvPr/>
      </p:nvGrpSpPr>
      <p:grpSpPr>
        <a:xfrm>
          <a:off x="0" y="0"/>
          <a:ext cx="0" cy="0"/>
          <a:chOff x="0" y="0"/>
          <a:chExt cx="0" cy="0"/>
        </a:xfrm>
      </p:grpSpPr>
      <p:sp>
        <p:nvSpPr>
          <p:cNvPr id="74" name="Google Shape;74;p13"/>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000"/>
              <a:buFont typeface="Avenir"/>
              <a:buNone/>
              <a:defRPr b="1" i="0" sz="4000" u="none" cap="none" strike="noStrike">
                <a:solidFill>
                  <a:schemeClr val="dk1"/>
                </a:solidFill>
                <a:latin typeface="Avenir"/>
                <a:ea typeface="Avenir"/>
                <a:cs typeface="Avenir"/>
                <a:sym typeface="Avenir"/>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5" name="Google Shape;75;p13"/>
          <p:cNvSpPr txBox="1"/>
          <p:nvPr>
            <p:ph idx="1" type="body"/>
          </p:nvPr>
        </p:nvSpPr>
        <p:spPr>
          <a:xfrm>
            <a:off x="408791" y="1194099"/>
            <a:ext cx="11317044" cy="4982864"/>
          </a:xfrm>
          <a:prstGeom prst="rect">
            <a:avLst/>
          </a:prstGeom>
          <a:noFill/>
          <a:ln>
            <a:noFill/>
          </a:ln>
        </p:spPr>
        <p:txBody>
          <a:bodyPr anchorCtr="0" anchor="t" bIns="45700" lIns="91425" spcFirstLastPara="1" rIns="91425" wrap="square" tIns="45700">
            <a:normAutofit/>
          </a:bodyPr>
          <a:lstStyle>
            <a:lvl1pPr indent="-381000" lvl="0" marL="457200" marR="0" rtl="0" algn="l">
              <a:lnSpc>
                <a:spcPct val="90000"/>
              </a:lnSpc>
              <a:spcBef>
                <a:spcPts val="1000"/>
              </a:spcBef>
              <a:spcAft>
                <a:spcPts val="0"/>
              </a:spcAft>
              <a:buClr>
                <a:schemeClr val="dk1"/>
              </a:buClr>
              <a:buSzPts val="2400"/>
              <a:buFont typeface="Arial"/>
              <a:buChar char="•"/>
              <a:defRPr b="0" i="0" sz="2400" u="none" cap="none" strike="noStrike">
                <a:solidFill>
                  <a:schemeClr val="dk1"/>
                </a:solidFill>
                <a:latin typeface="Avenir"/>
                <a:ea typeface="Avenir"/>
                <a:cs typeface="Avenir"/>
                <a:sym typeface="Avenir"/>
              </a:defRPr>
            </a:lvl1pPr>
            <a:lvl2pPr indent="-355600" lvl="1" marL="914400" marR="0" rtl="0" algn="l">
              <a:lnSpc>
                <a:spcPct val="90000"/>
              </a:lnSpc>
              <a:spcBef>
                <a:spcPts val="500"/>
              </a:spcBef>
              <a:spcAft>
                <a:spcPts val="0"/>
              </a:spcAft>
              <a:buClr>
                <a:schemeClr val="dk1"/>
              </a:buClr>
              <a:buSzPts val="2000"/>
              <a:buFont typeface="Avenir"/>
              <a:buChar char="◦"/>
              <a:defRPr b="0" i="0" sz="2000" u="none" cap="none" strike="noStrike">
                <a:solidFill>
                  <a:schemeClr val="dk1"/>
                </a:solidFill>
                <a:latin typeface="Avenir"/>
                <a:ea typeface="Avenir"/>
                <a:cs typeface="Avenir"/>
                <a:sym typeface="Avenir"/>
              </a:defRPr>
            </a:lvl2pPr>
            <a:lvl3pPr indent="-342900" lvl="2" marL="1371600" marR="0" rtl="0" algn="l">
              <a:lnSpc>
                <a:spcPct val="90000"/>
              </a:lnSpc>
              <a:spcBef>
                <a:spcPts val="500"/>
              </a:spcBef>
              <a:spcAft>
                <a:spcPts val="0"/>
              </a:spcAft>
              <a:buClr>
                <a:schemeClr val="dk1"/>
              </a:buClr>
              <a:buSzPts val="1800"/>
              <a:buFont typeface="Noto Sans Symbols"/>
              <a:buChar char="▪"/>
              <a:defRPr b="0" i="0" sz="1800" u="none" cap="none" strike="noStrike">
                <a:solidFill>
                  <a:schemeClr val="dk1"/>
                </a:solidFill>
                <a:latin typeface="Avenir"/>
                <a:ea typeface="Avenir"/>
                <a:cs typeface="Avenir"/>
                <a:sym typeface="Avenir"/>
              </a:defRPr>
            </a:lvl3pPr>
            <a:lvl4pPr indent="-330200" lvl="3" marL="1828800" marR="0" rtl="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venir"/>
                <a:ea typeface="Avenir"/>
                <a:cs typeface="Avenir"/>
                <a:sym typeface="Avenir"/>
              </a:defRPr>
            </a:lvl4pPr>
            <a:lvl5pPr indent="-330200" lvl="4" marL="2286000" marR="0" rtl="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venir"/>
                <a:ea typeface="Avenir"/>
                <a:cs typeface="Avenir"/>
                <a:sym typeface="Avenir"/>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9pPr>
          </a:lstStyle>
          <a:p/>
        </p:txBody>
      </p:sp>
      <p:sp>
        <p:nvSpPr>
          <p:cNvPr id="76" name="Google Shape;76;p13"/>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marR="0" rtl="0" algn="ctr">
              <a:spcBef>
                <a:spcPts val="0"/>
              </a:spcBef>
              <a:buNone/>
              <a:defRPr b="0" i="0" sz="1400" u="none" cap="none" strike="noStrike">
                <a:solidFill>
                  <a:schemeClr val="lt1"/>
                </a:solidFill>
                <a:latin typeface="Avenir"/>
                <a:ea typeface="Avenir"/>
                <a:cs typeface="Avenir"/>
                <a:sym typeface="Avenir"/>
              </a:defRPr>
            </a:lvl1pPr>
            <a:lvl2pPr indent="0" lvl="1" marL="0" marR="0" rtl="0" algn="ctr">
              <a:spcBef>
                <a:spcPts val="0"/>
              </a:spcBef>
              <a:buNone/>
              <a:defRPr b="0" i="0" sz="1400" u="none" cap="none" strike="noStrike">
                <a:solidFill>
                  <a:schemeClr val="lt1"/>
                </a:solidFill>
                <a:latin typeface="Avenir"/>
                <a:ea typeface="Avenir"/>
                <a:cs typeface="Avenir"/>
                <a:sym typeface="Avenir"/>
              </a:defRPr>
            </a:lvl2pPr>
            <a:lvl3pPr indent="0" lvl="2" marL="0" marR="0" rtl="0" algn="ctr">
              <a:spcBef>
                <a:spcPts val="0"/>
              </a:spcBef>
              <a:buNone/>
              <a:defRPr b="0" i="0" sz="1400" u="none" cap="none" strike="noStrike">
                <a:solidFill>
                  <a:schemeClr val="lt1"/>
                </a:solidFill>
                <a:latin typeface="Avenir"/>
                <a:ea typeface="Avenir"/>
                <a:cs typeface="Avenir"/>
                <a:sym typeface="Avenir"/>
              </a:defRPr>
            </a:lvl3pPr>
            <a:lvl4pPr indent="0" lvl="3" marL="0" marR="0" rtl="0" algn="ctr">
              <a:spcBef>
                <a:spcPts val="0"/>
              </a:spcBef>
              <a:buNone/>
              <a:defRPr b="0" i="0" sz="1400" u="none" cap="none" strike="noStrike">
                <a:solidFill>
                  <a:schemeClr val="lt1"/>
                </a:solidFill>
                <a:latin typeface="Avenir"/>
                <a:ea typeface="Avenir"/>
                <a:cs typeface="Avenir"/>
                <a:sym typeface="Avenir"/>
              </a:defRPr>
            </a:lvl4pPr>
            <a:lvl5pPr indent="0" lvl="4" marL="0" marR="0" rtl="0" algn="ctr">
              <a:spcBef>
                <a:spcPts val="0"/>
              </a:spcBef>
              <a:buNone/>
              <a:defRPr b="0" i="0" sz="1400" u="none" cap="none" strike="noStrike">
                <a:solidFill>
                  <a:schemeClr val="lt1"/>
                </a:solidFill>
                <a:latin typeface="Avenir"/>
                <a:ea typeface="Avenir"/>
                <a:cs typeface="Avenir"/>
                <a:sym typeface="Avenir"/>
              </a:defRPr>
            </a:lvl5pPr>
            <a:lvl6pPr indent="0" lvl="5" marL="0" marR="0" rtl="0" algn="ctr">
              <a:spcBef>
                <a:spcPts val="0"/>
              </a:spcBef>
              <a:buNone/>
              <a:defRPr b="0" i="0" sz="1400" u="none" cap="none" strike="noStrike">
                <a:solidFill>
                  <a:schemeClr val="lt1"/>
                </a:solidFill>
                <a:latin typeface="Avenir"/>
                <a:ea typeface="Avenir"/>
                <a:cs typeface="Avenir"/>
                <a:sym typeface="Avenir"/>
              </a:defRPr>
            </a:lvl6pPr>
            <a:lvl7pPr indent="0" lvl="6" marL="0" marR="0" rtl="0" algn="ctr">
              <a:spcBef>
                <a:spcPts val="0"/>
              </a:spcBef>
              <a:buNone/>
              <a:defRPr b="0" i="0" sz="1400" u="none" cap="none" strike="noStrike">
                <a:solidFill>
                  <a:schemeClr val="lt1"/>
                </a:solidFill>
                <a:latin typeface="Avenir"/>
                <a:ea typeface="Avenir"/>
                <a:cs typeface="Avenir"/>
                <a:sym typeface="Avenir"/>
              </a:defRPr>
            </a:lvl7pPr>
            <a:lvl8pPr indent="0" lvl="7" marL="0" marR="0" rtl="0" algn="ctr">
              <a:spcBef>
                <a:spcPts val="0"/>
              </a:spcBef>
              <a:buNone/>
              <a:defRPr b="0" i="0" sz="1400" u="none" cap="none" strike="noStrike">
                <a:solidFill>
                  <a:schemeClr val="lt1"/>
                </a:solidFill>
                <a:latin typeface="Avenir"/>
                <a:ea typeface="Avenir"/>
                <a:cs typeface="Avenir"/>
                <a:sym typeface="Avenir"/>
              </a:defRPr>
            </a:lvl8pPr>
            <a:lvl9pPr indent="0" lvl="8" marL="0" marR="0" rtl="0" algn="ctr">
              <a:spcBef>
                <a:spcPts val="0"/>
              </a:spcBef>
              <a:buNone/>
              <a:defRPr b="0" i="0" sz="1400" u="none" cap="none" strike="noStrike">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https://www.osti.gov/biblio/2507032" TargetMode="External"/><Relationship Id="rId4" Type="http://schemas.openxmlformats.org/officeDocument/2006/relationships/hyperlink" Target="https://doi.org/10.1021/acssuschemeng.4c07423" TargetMode="External"/><Relationship Id="rId5" Type="http://schemas.openxmlformats.org/officeDocument/2006/relationships/image" Target="../media/image17.png"/><Relationship Id="rId6" Type="http://schemas.openxmlformats.org/officeDocument/2006/relationships/image" Target="../media/image16.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25"/>
          <p:cNvSpPr txBox="1"/>
          <p:nvPr/>
        </p:nvSpPr>
        <p:spPr>
          <a:xfrm>
            <a:off x="2426500" y="110925"/>
            <a:ext cx="8777700" cy="13206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None/>
            </a:pPr>
            <a:r>
              <a:rPr b="1" i="1" lang="en-US" sz="3600">
                <a:solidFill>
                  <a:schemeClr val="accent1"/>
                </a:solidFill>
                <a:latin typeface="Times New Roman"/>
                <a:ea typeface="Times New Roman"/>
                <a:cs typeface="Times New Roman"/>
                <a:sym typeface="Times New Roman"/>
              </a:rPr>
              <a:t>Bayesian experimental design identifies green solvents for bioproduct separation</a:t>
            </a:r>
            <a:endParaRPr i="1" sz="3600">
              <a:solidFill>
                <a:schemeClr val="accent1"/>
              </a:solidFill>
              <a:latin typeface="Times New Roman"/>
              <a:ea typeface="Times New Roman"/>
              <a:cs typeface="Times New Roman"/>
              <a:sym typeface="Times New Roman"/>
            </a:endParaRPr>
          </a:p>
        </p:txBody>
      </p:sp>
      <p:sp>
        <p:nvSpPr>
          <p:cNvPr id="168" name="Google Shape;168;p25"/>
          <p:cNvSpPr/>
          <p:nvPr/>
        </p:nvSpPr>
        <p:spPr>
          <a:xfrm>
            <a:off x="439150" y="1431650"/>
            <a:ext cx="6993300" cy="12741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accent1"/>
                </a:solidFill>
                <a:latin typeface="Times New Roman"/>
                <a:ea typeface="Times New Roman"/>
                <a:cs typeface="Times New Roman"/>
                <a:sym typeface="Times New Roman"/>
              </a:rPr>
              <a:t>Background/Objective</a:t>
            </a:r>
            <a:endParaRPr>
              <a:solidFill>
                <a:schemeClr val="accent1"/>
              </a:solidFill>
            </a:endParaRPr>
          </a:p>
          <a:p>
            <a:pPr indent="-247650" lvl="0" marL="285750" marR="0" rtl="0" algn="l">
              <a:spcBef>
                <a:spcPts val="0"/>
              </a:spcBef>
              <a:spcAft>
                <a:spcPts val="0"/>
              </a:spcAft>
              <a:buClr>
                <a:srgbClr val="1A8109"/>
              </a:buClr>
              <a:buSzPts val="1200"/>
              <a:buFont typeface="Arial"/>
              <a:buChar char="•"/>
            </a:pPr>
            <a:r>
              <a:rPr lang="en-US" sz="1200">
                <a:latin typeface="Times New Roman"/>
                <a:ea typeface="Times New Roman"/>
                <a:cs typeface="Times New Roman"/>
                <a:sym typeface="Times New Roman"/>
              </a:rPr>
              <a:t>Liquid–liquid extraction (LLE) is a commonly used technique for separation and purification of liquid-phase products with applications in industries including pharmaceuticals, petrochemicals, and renewable chemistry. Selection of appropriate solvents is a critical step in the design of LLE processes. This is especially challenging when selecting systems capable of separating multiple products while also balancing separation efficiency, selectivity, and environmental impact. </a:t>
            </a:r>
            <a:endParaRPr sz="1200"/>
          </a:p>
        </p:txBody>
      </p:sp>
      <p:sp>
        <p:nvSpPr>
          <p:cNvPr id="169" name="Google Shape;169;p25"/>
          <p:cNvSpPr/>
          <p:nvPr/>
        </p:nvSpPr>
        <p:spPr>
          <a:xfrm>
            <a:off x="405800" y="2674625"/>
            <a:ext cx="6993300" cy="12741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accent1"/>
                </a:solidFill>
                <a:latin typeface="Times New Roman"/>
                <a:ea typeface="Times New Roman"/>
                <a:cs typeface="Times New Roman"/>
                <a:sym typeface="Times New Roman"/>
              </a:rPr>
              <a:t>Approach</a:t>
            </a:r>
            <a:endParaRPr>
              <a:solidFill>
                <a:schemeClr val="accent1"/>
              </a:solidFill>
            </a:endParaRPr>
          </a:p>
          <a:p>
            <a:pPr indent="-247650" lvl="0" marL="285750" marR="0" rtl="0" algn="l">
              <a:spcBef>
                <a:spcPts val="0"/>
              </a:spcBef>
              <a:spcAft>
                <a:spcPts val="0"/>
              </a:spcAft>
              <a:buClr>
                <a:srgbClr val="1A8109"/>
              </a:buClr>
              <a:buSzPts val="1200"/>
              <a:buFont typeface="Arial"/>
              <a:buChar char="•"/>
            </a:pPr>
            <a:r>
              <a:rPr lang="en-US" sz="1200">
                <a:latin typeface="Times New Roman"/>
                <a:ea typeface="Times New Roman"/>
                <a:cs typeface="Times New Roman"/>
                <a:sym typeface="Times New Roman"/>
              </a:rPr>
              <a:t>Scientists with the Great Lakes Bioenergy Research Center developed a Bayesian experimental design (BED) framework to guide solvent selection by predicting product partition coefficients (log</a:t>
            </a:r>
            <a:r>
              <a:rPr baseline="-25000" lang="en-US" sz="1200">
                <a:latin typeface="Times New Roman"/>
                <a:ea typeface="Times New Roman"/>
                <a:cs typeface="Times New Roman"/>
                <a:sym typeface="Times New Roman"/>
              </a:rPr>
              <a:t> </a:t>
            </a:r>
            <a:r>
              <a:rPr lang="en-US" sz="1200">
                <a:latin typeface="Times New Roman"/>
                <a:ea typeface="Times New Roman"/>
                <a:cs typeface="Times New Roman"/>
                <a:sym typeface="Times New Roman"/>
              </a:rPr>
              <a:t>K</a:t>
            </a:r>
            <a:r>
              <a:rPr baseline="-25000" lang="en-US" sz="1200">
                <a:latin typeface="Times New Roman"/>
                <a:ea typeface="Times New Roman"/>
                <a:cs typeface="Times New Roman"/>
                <a:sym typeface="Times New Roman"/>
              </a:rPr>
              <a:t>p</a:t>
            </a:r>
            <a:r>
              <a:rPr lang="en-US" sz="1200">
                <a:latin typeface="Times New Roman"/>
                <a:ea typeface="Times New Roman"/>
                <a:cs typeface="Times New Roman"/>
                <a:sym typeface="Times New Roman"/>
              </a:rPr>
              <a:t> values</a:t>
            </a:r>
            <a:r>
              <a:rPr lang="en-US" sz="1200">
                <a:latin typeface="Times New Roman"/>
                <a:ea typeface="Times New Roman"/>
                <a:cs typeface="Times New Roman"/>
                <a:sym typeface="Times New Roman"/>
              </a:rPr>
              <a:t>) as thermodynamic parameters. The iterative approach combines Bayesian optimization with empirical measurements and leverages conductor-like screening model for realistic solvents (COSMO-RS) calculations to guide high-throughput experimentation capabilities.</a:t>
            </a:r>
            <a:endParaRPr sz="1200"/>
          </a:p>
        </p:txBody>
      </p:sp>
      <p:sp>
        <p:nvSpPr>
          <p:cNvPr id="170" name="Google Shape;170;p25"/>
          <p:cNvSpPr/>
          <p:nvPr/>
        </p:nvSpPr>
        <p:spPr>
          <a:xfrm>
            <a:off x="439150" y="3915376"/>
            <a:ext cx="7368600" cy="8601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accent1"/>
                </a:solidFill>
                <a:highlight>
                  <a:schemeClr val="lt1"/>
                </a:highlight>
                <a:latin typeface="Times New Roman"/>
                <a:ea typeface="Times New Roman"/>
                <a:cs typeface="Times New Roman"/>
                <a:sym typeface="Times New Roman"/>
              </a:rPr>
              <a:t>Results</a:t>
            </a:r>
            <a:endParaRPr>
              <a:solidFill>
                <a:schemeClr val="accent1"/>
              </a:solidFill>
              <a:highlight>
                <a:schemeClr val="lt1"/>
              </a:highlight>
            </a:endParaRPr>
          </a:p>
          <a:p>
            <a:pPr indent="-247650" lvl="0" marL="285750" marR="0" rtl="0" algn="l">
              <a:spcBef>
                <a:spcPts val="0"/>
              </a:spcBef>
              <a:spcAft>
                <a:spcPts val="0"/>
              </a:spcAft>
              <a:buClr>
                <a:srgbClr val="1A8109"/>
              </a:buClr>
              <a:buSzPts val="1200"/>
              <a:buFont typeface="Arial"/>
              <a:buChar char="•"/>
            </a:pPr>
            <a:r>
              <a:rPr lang="en-US" sz="1200">
                <a:latin typeface="Times New Roman"/>
                <a:ea typeface="Times New Roman"/>
                <a:cs typeface="Times New Roman"/>
                <a:sym typeface="Times New Roman"/>
              </a:rPr>
              <a:t>Using the design of solvent systems for separation of five lignin-derived aromatic products — </a:t>
            </a:r>
            <a:r>
              <a:rPr i="1" lang="en-US" sz="1200">
                <a:latin typeface="Times New Roman"/>
                <a:ea typeface="Times New Roman"/>
                <a:cs typeface="Times New Roman"/>
                <a:sym typeface="Times New Roman"/>
              </a:rPr>
              <a:t>para</a:t>
            </a:r>
            <a:r>
              <a:rPr lang="en-US" sz="1200">
                <a:latin typeface="Times New Roman"/>
                <a:ea typeface="Times New Roman"/>
                <a:cs typeface="Times New Roman"/>
                <a:sym typeface="Times New Roman"/>
              </a:rPr>
              <a:t>-hydroxybenzoic acid, syringaldehyde, syringic acid, vanillic acid, and vanillin — via centrifugal partition </a:t>
            </a:r>
            <a:endParaRPr sz="1200"/>
          </a:p>
        </p:txBody>
      </p:sp>
      <p:sp>
        <p:nvSpPr>
          <p:cNvPr id="171" name="Google Shape;171;p25"/>
          <p:cNvSpPr txBox="1"/>
          <p:nvPr/>
        </p:nvSpPr>
        <p:spPr>
          <a:xfrm>
            <a:off x="439150" y="5007600"/>
            <a:ext cx="11059200" cy="9234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accent1"/>
                </a:solidFill>
                <a:latin typeface="Times New Roman"/>
                <a:ea typeface="Times New Roman"/>
                <a:cs typeface="Times New Roman"/>
                <a:sym typeface="Times New Roman"/>
              </a:rPr>
              <a:t>Significance/Impacts</a:t>
            </a:r>
            <a:endParaRPr>
              <a:solidFill>
                <a:schemeClr val="accent1"/>
              </a:solidFill>
            </a:endParaRPr>
          </a:p>
          <a:p>
            <a:pPr indent="-247650" lvl="0" marL="285750" marR="0" rtl="0" algn="l">
              <a:spcBef>
                <a:spcPts val="0"/>
              </a:spcBef>
              <a:spcAft>
                <a:spcPts val="0"/>
              </a:spcAft>
              <a:buClr>
                <a:srgbClr val="1A8109"/>
              </a:buClr>
              <a:buSzPts val="1200"/>
              <a:buFont typeface="Arial"/>
              <a:buChar char="•"/>
            </a:pPr>
            <a:r>
              <a:rPr lang="en-US" sz="1200">
                <a:latin typeface="Times New Roman"/>
                <a:ea typeface="Times New Roman"/>
                <a:cs typeface="Times New Roman"/>
                <a:sym typeface="Times New Roman"/>
              </a:rPr>
              <a:t>Results demonstrate the efficacy of the BED framework in optimizing green solvents for complex separations and highlight the potential to advance the field of green chemistry and develop sustainable industrial practices. The approach can be generalized to identify solvent systems for different separations challenges, and has potential for further integration with technoeconomic analysis and life cycle assessment to further optimize solvent design.</a:t>
            </a:r>
            <a:endParaRPr sz="1200"/>
          </a:p>
        </p:txBody>
      </p:sp>
      <p:sp>
        <p:nvSpPr>
          <p:cNvPr id="172" name="Google Shape;172;p25"/>
          <p:cNvSpPr txBox="1"/>
          <p:nvPr/>
        </p:nvSpPr>
        <p:spPr>
          <a:xfrm>
            <a:off x="439150" y="5952425"/>
            <a:ext cx="11247600" cy="400200"/>
          </a:xfrm>
          <a:prstGeom prst="rect">
            <a:avLst/>
          </a:prstGeom>
          <a:solidFill>
            <a:srgbClr val="FFFFFF"/>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latin typeface="Times New Roman"/>
                <a:ea typeface="Times New Roman"/>
                <a:cs typeface="Times New Roman"/>
                <a:sym typeface="Times New Roman"/>
              </a:rPr>
              <a:t>Qin, S., et al. </a:t>
            </a:r>
            <a:r>
              <a:rPr lang="en-US" sz="1000" u="sng">
                <a:solidFill>
                  <a:schemeClr val="hlink"/>
                </a:solidFill>
                <a:latin typeface="Times New Roman"/>
                <a:ea typeface="Times New Roman"/>
                <a:cs typeface="Times New Roman"/>
                <a:sym typeface="Times New Roman"/>
                <a:hlinkClick r:id="rId3"/>
              </a:rPr>
              <a:t>Identifying Green Solvent Mixtures for Bioproduct Separation Using Bayesian Experimental Design</a:t>
            </a:r>
            <a:r>
              <a:rPr lang="en-US" sz="1000">
                <a:latin typeface="Times New Roman"/>
                <a:ea typeface="Times New Roman"/>
                <a:cs typeface="Times New Roman"/>
                <a:sym typeface="Times New Roman"/>
              </a:rPr>
              <a:t>. ACS Sustainable Chemistry &amp; Engineering, 12, 18634–18647. (2024). [DOI:</a:t>
            </a:r>
            <a:r>
              <a:rPr lang="en-US" sz="1000" u="sng">
                <a:solidFill>
                  <a:schemeClr val="hlink"/>
                </a:solidFill>
                <a:latin typeface="Times New Roman"/>
                <a:ea typeface="Times New Roman"/>
                <a:cs typeface="Times New Roman"/>
                <a:sym typeface="Times New Roman"/>
                <a:hlinkClick r:id="rId4"/>
              </a:rPr>
              <a:t>10.1021/acssuschemeng.4c07423</a:t>
            </a:r>
            <a:r>
              <a:rPr lang="en-US" sz="1000">
                <a:latin typeface="Times New Roman"/>
                <a:ea typeface="Times New Roman"/>
                <a:cs typeface="Times New Roman"/>
                <a:sym typeface="Times New Roman"/>
              </a:rPr>
              <a:t>]</a:t>
            </a:r>
            <a:endParaRPr/>
          </a:p>
        </p:txBody>
      </p:sp>
      <p:pic>
        <p:nvPicPr>
          <p:cNvPr descr="Great Lakes Bioenergy Research Center logo with blue circles, an orange star, and a green leaf" id="173" name="Google Shape;173;p25"/>
          <p:cNvPicPr preferRelativeResize="0"/>
          <p:nvPr/>
        </p:nvPicPr>
        <p:blipFill rotWithShape="1">
          <a:blip r:embed="rId5">
            <a:alphaModFix/>
          </a:blip>
          <a:srcRect b="7927" l="0" r="0" t="7918"/>
          <a:stretch/>
        </p:blipFill>
        <p:spPr>
          <a:xfrm>
            <a:off x="405789" y="187053"/>
            <a:ext cx="2087890" cy="923330"/>
          </a:xfrm>
          <a:prstGeom prst="rect">
            <a:avLst/>
          </a:prstGeom>
          <a:noFill/>
          <a:ln>
            <a:noFill/>
          </a:ln>
        </p:spPr>
      </p:pic>
      <p:pic>
        <p:nvPicPr>
          <p:cNvPr descr="diagram illustrates a Bayesian experimental design process with three main interconnected stages: Design, Learn, and Observe. The Design stage consists of two parts: &quot;Optimize to obtain the first batch sample&quot; (showing 3D surface plots with principal components) and &quot;Iteratively generate fantasy samples&quot; (with a circular workflow of obtaining labels, updating models, and optimization). It includes COSMO-RS simulation for log10 Kp values.&#10;The Learn stage shows model training to generate predictions with uncertainty, displaying a correlation plot between experimental and predicted values, along with mean (μ) and standard deviation (σ) visualizations.&#10;The Observe stage depicts HPLC quantification to experimentally measure log10 Kp values, showing laboratory equipment and resulting batch data plots.&#10;The three stages form a closed loop with arrows showing &quot;optimize,&quot; &quot;obtain labels,&quot; and &quot;update model&quot; connections between them, representing the iterative nature of the Bayesian optimization process for experimental design." id="174" name="Google Shape;174;p25"/>
          <p:cNvPicPr preferRelativeResize="0"/>
          <p:nvPr/>
        </p:nvPicPr>
        <p:blipFill>
          <a:blip r:embed="rId6">
            <a:alphaModFix/>
          </a:blip>
          <a:stretch>
            <a:fillRect/>
          </a:stretch>
        </p:blipFill>
        <p:spPr>
          <a:xfrm>
            <a:off x="7654800" y="1553750"/>
            <a:ext cx="4031974" cy="2916851"/>
          </a:xfrm>
          <a:prstGeom prst="rect">
            <a:avLst/>
          </a:prstGeom>
          <a:noFill/>
          <a:ln>
            <a:noFill/>
          </a:ln>
        </p:spPr>
      </p:pic>
      <p:sp>
        <p:nvSpPr>
          <p:cNvPr id="175" name="Google Shape;175;p25"/>
          <p:cNvSpPr txBox="1"/>
          <p:nvPr/>
        </p:nvSpPr>
        <p:spPr>
          <a:xfrm>
            <a:off x="710950" y="4506000"/>
            <a:ext cx="11121300" cy="6015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lang="en-US" sz="1200">
                <a:solidFill>
                  <a:schemeClr val="dk1"/>
                </a:solidFill>
                <a:latin typeface="Times New Roman"/>
                <a:ea typeface="Times New Roman"/>
                <a:cs typeface="Times New Roman"/>
                <a:sym typeface="Times New Roman"/>
              </a:rPr>
              <a:t>chromatography as a case study, researchers showed that within seven iterations the framework identified several green solvent mixtures that align with the desired criteria. The approach demonstrated significantly </a:t>
            </a:r>
            <a:r>
              <a:rPr lang="en-US" sz="1200">
                <a:latin typeface="Times New Roman"/>
                <a:ea typeface="Times New Roman"/>
                <a:cs typeface="Times New Roman"/>
                <a:sym typeface="Times New Roman"/>
              </a:rPr>
              <a:t>lower</a:t>
            </a:r>
            <a:r>
              <a:rPr lang="en-US" sz="1200">
                <a:solidFill>
                  <a:schemeClr val="dk1"/>
                </a:solidFill>
                <a:latin typeface="Times New Roman"/>
                <a:ea typeface="Times New Roman"/>
                <a:cs typeface="Times New Roman"/>
                <a:sym typeface="Times New Roman"/>
              </a:rPr>
              <a:t> mean absolute error values than COSMO-RS alone with additional improvements in each iteration.</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New Science">
      <a:dk1>
        <a:srgbClr val="000000"/>
      </a:dk1>
      <a:lt1>
        <a:srgbClr val="FFFFFF"/>
      </a:lt1>
      <a:dk2>
        <a:srgbClr val="44546A"/>
      </a:dk2>
      <a:lt2>
        <a:srgbClr val="E7E6E6"/>
      </a:lt2>
      <a:accent1>
        <a:srgbClr val="10436A"/>
      </a:accent1>
      <a:accent2>
        <a:srgbClr val="92DCE5"/>
      </a:accent2>
      <a:accent3>
        <a:srgbClr val="D64933"/>
      </a:accent3>
      <a:accent4>
        <a:srgbClr val="7C7C7C"/>
      </a:accent4>
      <a:accent5>
        <a:srgbClr val="EFCB68"/>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