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507032" TargetMode="External"/><Relationship Id="rId4" Type="http://schemas.openxmlformats.org/officeDocument/2006/relationships/hyperlink" Target="https://doi.org/10.1021/acssuschemeng.4c07423" TargetMode="External"/><Relationship Id="rId5" Type="http://schemas.openxmlformats.org/officeDocument/2006/relationships/image" Target="../media/image17.png"/><Relationship Id="rId6"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Bayesian experimental design identifies green solvents for bioproduct separation</a:t>
            </a:r>
            <a:endParaRPr i="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6993300" cy="127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Liquid–liquid extraction (LLE) is a commonly used technique for separation and purification of liquid-phase products with applications in industries including pharmaceuticals, petrochemicals, and renewable chemistry. Selection of appropriate solvents is a critical step in the design of LLE processes. This is especially challenging when selecting systems capable of separating multiple products while also balancing separation efficiency, selectivity, and environmental impact. </a:t>
            </a:r>
            <a:endParaRPr sz="1200"/>
          </a:p>
        </p:txBody>
      </p:sp>
      <p:sp>
        <p:nvSpPr>
          <p:cNvPr id="169" name="Google Shape;169;p25"/>
          <p:cNvSpPr/>
          <p:nvPr/>
        </p:nvSpPr>
        <p:spPr>
          <a:xfrm>
            <a:off x="405800" y="2674625"/>
            <a:ext cx="6993300" cy="127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Scientists with the Great Lakes Bioenergy Research Center developed a Bayesian experimental design (BED) framework to guide solvent selection by predicting product partition coefficients (log</a:t>
            </a:r>
            <a:r>
              <a:rPr baseline="-25000" lang="en-US" sz="1200">
                <a:latin typeface="Times New Roman"/>
                <a:ea typeface="Times New Roman"/>
                <a:cs typeface="Times New Roman"/>
                <a:sym typeface="Times New Roman"/>
              </a:rPr>
              <a:t> </a:t>
            </a:r>
            <a:r>
              <a:rPr lang="en-US" sz="1200">
                <a:latin typeface="Times New Roman"/>
                <a:ea typeface="Times New Roman"/>
                <a:cs typeface="Times New Roman"/>
                <a:sym typeface="Times New Roman"/>
              </a:rPr>
              <a:t>K</a:t>
            </a:r>
            <a:r>
              <a:rPr baseline="-25000" lang="en-US" sz="1200">
                <a:latin typeface="Times New Roman"/>
                <a:ea typeface="Times New Roman"/>
                <a:cs typeface="Times New Roman"/>
                <a:sym typeface="Times New Roman"/>
              </a:rPr>
              <a:t>p</a:t>
            </a:r>
            <a:r>
              <a:rPr lang="en-US" sz="1200">
                <a:latin typeface="Times New Roman"/>
                <a:ea typeface="Times New Roman"/>
                <a:cs typeface="Times New Roman"/>
                <a:sym typeface="Times New Roman"/>
              </a:rPr>
              <a:t> values</a:t>
            </a:r>
            <a:r>
              <a:rPr lang="en-US" sz="1200">
                <a:latin typeface="Times New Roman"/>
                <a:ea typeface="Times New Roman"/>
                <a:cs typeface="Times New Roman"/>
                <a:sym typeface="Times New Roman"/>
              </a:rPr>
              <a:t>) as thermodynamic parameters. The iterative approach combines Bayesian optimization with empirical measurements and leverages conductor-like screening model for realistic solvents (COSMO-RS) calculations to guide high-throughput experimentation capabilities.</a:t>
            </a:r>
            <a:endParaRPr sz="1200"/>
          </a:p>
        </p:txBody>
      </p:sp>
      <p:sp>
        <p:nvSpPr>
          <p:cNvPr id="170" name="Google Shape;170;p25"/>
          <p:cNvSpPr/>
          <p:nvPr/>
        </p:nvSpPr>
        <p:spPr>
          <a:xfrm>
            <a:off x="439150" y="3915376"/>
            <a:ext cx="7368600" cy="860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Using the design of solvent systems for separation of five lignin-derived aromatic products — </a:t>
            </a:r>
            <a:r>
              <a:rPr i="1" lang="en-US" sz="1200">
                <a:latin typeface="Times New Roman"/>
                <a:ea typeface="Times New Roman"/>
                <a:cs typeface="Times New Roman"/>
                <a:sym typeface="Times New Roman"/>
              </a:rPr>
              <a:t>para</a:t>
            </a:r>
            <a:r>
              <a:rPr lang="en-US" sz="1200">
                <a:latin typeface="Times New Roman"/>
                <a:ea typeface="Times New Roman"/>
                <a:cs typeface="Times New Roman"/>
                <a:sym typeface="Times New Roman"/>
              </a:rPr>
              <a:t>-hydroxybenzoic acid, syringaldehyde, syringic acid, vanillic acid, and vanillin — via centrifugal partition </a:t>
            </a:r>
            <a:endParaRPr sz="1200"/>
          </a:p>
        </p:txBody>
      </p:sp>
      <p:sp>
        <p:nvSpPr>
          <p:cNvPr id="171" name="Google Shape;171;p25"/>
          <p:cNvSpPr txBox="1"/>
          <p:nvPr/>
        </p:nvSpPr>
        <p:spPr>
          <a:xfrm>
            <a:off x="439150" y="500760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Results demonstrate the efficacy of the BED framework in optimizing green solvents for complex separations and highlight the potential to advance the field of green chemistry and develop sustainable industrial practices. The approach can be generalized to identify solvent systems for different separations challenges, and has potential for further integration with technoeconomic analysis and life cycle assessment to further optimize solvent design.</a:t>
            </a:r>
            <a:endParaRPr sz="1200"/>
          </a:p>
        </p:txBody>
      </p:sp>
      <p:sp>
        <p:nvSpPr>
          <p:cNvPr id="172" name="Google Shape;172;p25"/>
          <p:cNvSpPr txBox="1"/>
          <p:nvPr/>
        </p:nvSpPr>
        <p:spPr>
          <a:xfrm>
            <a:off x="439150" y="5952425"/>
            <a:ext cx="112476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Qin, S., et al. </a:t>
            </a:r>
            <a:r>
              <a:rPr lang="en-US" sz="1000" u="sng">
                <a:solidFill>
                  <a:schemeClr val="hlink"/>
                </a:solidFill>
                <a:latin typeface="Times New Roman"/>
                <a:ea typeface="Times New Roman"/>
                <a:cs typeface="Times New Roman"/>
                <a:sym typeface="Times New Roman"/>
                <a:hlinkClick r:id="rId3"/>
              </a:rPr>
              <a:t>Identifying Green Solvent Mixtures for Bioproduct Separation Using Bayesian Experimental Design</a:t>
            </a:r>
            <a:r>
              <a:rPr lang="en-US" sz="1000">
                <a:latin typeface="Times New Roman"/>
                <a:ea typeface="Times New Roman"/>
                <a:cs typeface="Times New Roman"/>
                <a:sym typeface="Times New Roman"/>
              </a:rPr>
              <a:t>. ACS Sustainable Chemistry &amp; Engineering, 12, 18634–18647. (2024). [DOI:</a:t>
            </a:r>
            <a:r>
              <a:rPr lang="en-US" sz="1000" u="sng">
                <a:solidFill>
                  <a:schemeClr val="hlink"/>
                </a:solidFill>
                <a:latin typeface="Times New Roman"/>
                <a:ea typeface="Times New Roman"/>
                <a:cs typeface="Times New Roman"/>
                <a:sym typeface="Times New Roman"/>
                <a:hlinkClick r:id="rId4"/>
              </a:rPr>
              <a:t>10.1021/acssuschemeng.4c07423</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3" name="Google Shape;173;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pic>
        <p:nvPicPr>
          <p:cNvPr descr="diagram illustrates a Bayesian experimental design process with three main interconnected stages: Design, Learn, and Observe. The Design stage consists of two parts: &quot;Optimize to obtain the first batch sample&quot; (showing 3D surface plots with principal components) and &quot;Iteratively generate fantasy samples&quot; (with a circular workflow of obtaining labels, updating models, and optimization). It includes COSMO-RS simulation for log10 Kp values.&#10;The Learn stage shows model training to generate predictions with uncertainty, displaying a correlation plot between experimental and predicted values, along with mean (μ) and standard deviation (σ) visualizations.&#10;The Observe stage depicts HPLC quantification to experimentally measure log10 Kp values, showing laboratory equipment and resulting batch data plots.&#10;The three stages form a closed loop with arrows showing &quot;optimize,&quot; &quot;obtain labels,&quot; and &quot;update model&quot; connections between them, representing the iterative nature of the Bayesian optimization process for experimental design." id="174" name="Google Shape;174;p25"/>
          <p:cNvPicPr preferRelativeResize="0"/>
          <p:nvPr/>
        </p:nvPicPr>
        <p:blipFill>
          <a:blip r:embed="rId6">
            <a:alphaModFix/>
          </a:blip>
          <a:stretch>
            <a:fillRect/>
          </a:stretch>
        </p:blipFill>
        <p:spPr>
          <a:xfrm>
            <a:off x="7654800" y="1553750"/>
            <a:ext cx="4031974" cy="2916851"/>
          </a:xfrm>
          <a:prstGeom prst="rect">
            <a:avLst/>
          </a:prstGeom>
          <a:noFill/>
          <a:ln>
            <a:noFill/>
          </a:ln>
        </p:spPr>
      </p:pic>
      <p:sp>
        <p:nvSpPr>
          <p:cNvPr id="175" name="Google Shape;175;p25"/>
          <p:cNvSpPr txBox="1"/>
          <p:nvPr/>
        </p:nvSpPr>
        <p:spPr>
          <a:xfrm>
            <a:off x="710950" y="4506000"/>
            <a:ext cx="11121300" cy="60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US" sz="1200">
                <a:solidFill>
                  <a:schemeClr val="dk1"/>
                </a:solidFill>
                <a:latin typeface="Times New Roman"/>
                <a:ea typeface="Times New Roman"/>
                <a:cs typeface="Times New Roman"/>
                <a:sym typeface="Times New Roman"/>
              </a:rPr>
              <a:t>chromatography as a case study, researchers showed that within seven iterations the framework identified several green solvent mixtures that align with the desired criteria. The approach demonstrated significantly </a:t>
            </a:r>
            <a:r>
              <a:rPr lang="en-US" sz="1200">
                <a:latin typeface="Times New Roman"/>
                <a:ea typeface="Times New Roman"/>
                <a:cs typeface="Times New Roman"/>
                <a:sym typeface="Times New Roman"/>
              </a:rPr>
              <a:t>lower</a:t>
            </a:r>
            <a:r>
              <a:rPr lang="en-US" sz="1200">
                <a:solidFill>
                  <a:schemeClr val="dk1"/>
                </a:solidFill>
                <a:latin typeface="Times New Roman"/>
                <a:ea typeface="Times New Roman"/>
                <a:cs typeface="Times New Roman"/>
                <a:sym typeface="Times New Roman"/>
              </a:rPr>
              <a:t> mean absolute error values than COSMO-RS alone with additional improvements in each iteration.</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