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9.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descr="Text&#10;&#10;Description automatically generated" id="80" name="Google Shape;80;p14"/>
          <p:cNvPicPr preferRelativeResize="0"/>
          <p:nvPr/>
        </p:nvPicPr>
        <p:blipFill rotWithShape="1">
          <a:blip r:embed="rId2">
            <a:alphaModFix/>
          </a:blip>
          <a:srcRect b="0" l="0" r="0" t="0"/>
          <a:stretch/>
        </p:blipFill>
        <p:spPr>
          <a:xfrm>
            <a:off x="322733" y="6367066"/>
            <a:ext cx="2743200" cy="455625"/>
          </a:xfrm>
          <a:prstGeom prst="rect">
            <a:avLst/>
          </a:prstGeom>
          <a:noFill/>
          <a:ln>
            <a:noFill/>
          </a:ln>
        </p:spPr>
      </p:pic>
      <p:pic>
        <p:nvPicPr>
          <p:cNvPr id="81" name="Google Shape;81;p14"/>
          <p:cNvPicPr preferRelativeResize="0"/>
          <p:nvPr/>
        </p:nvPicPr>
        <p:blipFill>
          <a:blip r:embed="rId3">
            <a:alphaModFix/>
          </a:blip>
          <a:stretch>
            <a:fillRect/>
          </a:stretch>
        </p:blipFill>
        <p:spPr>
          <a:xfrm>
            <a:off x="0" y="6384250"/>
            <a:ext cx="12192000" cy="520075"/>
          </a:xfrm>
          <a:prstGeom prst="rect">
            <a:avLst/>
          </a:prstGeom>
          <a:noFill/>
          <a:ln>
            <a:noFill/>
          </a:ln>
        </p:spPr>
      </p:pic>
      <p:pic>
        <p:nvPicPr>
          <p:cNvPr id="82" name="Google Shape;82;p14"/>
          <p:cNvPicPr preferRelativeResize="0"/>
          <p:nvPr/>
        </p:nvPicPr>
        <p:blipFill>
          <a:blip r:embed="rId4">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3" name="Shape 83"/>
        <p:cNvGrpSpPr/>
        <p:nvPr/>
      </p:nvGrpSpPr>
      <p:grpSpPr>
        <a:xfrm>
          <a:off x="0" y="0"/>
          <a:ext cx="0" cy="0"/>
          <a:chOff x="0" y="0"/>
          <a:chExt cx="0" cy="0"/>
        </a:xfrm>
      </p:grpSpPr>
      <p:sp>
        <p:nvSpPr>
          <p:cNvPr id="84" name="Google Shape;84;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6" name="Google Shape;86;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8" name="Google Shape;88;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9" name="Google Shape;89;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90" name="Google Shape;90;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1" name="Shape 91"/>
        <p:cNvGrpSpPr/>
        <p:nvPr/>
      </p:nvGrpSpPr>
      <p:grpSpPr>
        <a:xfrm>
          <a:off x="0" y="0"/>
          <a:ext cx="0" cy="0"/>
          <a:chOff x="0" y="0"/>
          <a:chExt cx="0" cy="0"/>
        </a:xfrm>
      </p:grpSpPr>
      <p:sp>
        <p:nvSpPr>
          <p:cNvPr id="92" name="Google Shape;92;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4" name="Google Shape;94;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5" name="Google Shape;95;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6" name="Google Shape;96;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7" name="Google Shape;97;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8" name="Shape 98"/>
        <p:cNvGrpSpPr/>
        <p:nvPr/>
      </p:nvGrpSpPr>
      <p:grpSpPr>
        <a:xfrm>
          <a:off x="0" y="0"/>
          <a:ext cx="0" cy="0"/>
          <a:chOff x="0" y="0"/>
          <a:chExt cx="0" cy="0"/>
        </a:xfrm>
      </p:grpSpPr>
      <p:sp>
        <p:nvSpPr>
          <p:cNvPr id="99" name="Google Shape;99;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0" name="Google Shape;100;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1" name="Google Shape;101;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2" name="Google Shape;102;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3" name="Google Shape;103;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4" name="Google Shape;104;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5" name="Google Shape;105;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6" name="Shape 106"/>
        <p:cNvGrpSpPr/>
        <p:nvPr/>
      </p:nvGrpSpPr>
      <p:grpSpPr>
        <a:xfrm>
          <a:off x="0" y="0"/>
          <a:ext cx="0" cy="0"/>
          <a:chOff x="0" y="0"/>
          <a:chExt cx="0" cy="0"/>
        </a:xfrm>
      </p:grpSpPr>
      <p:sp>
        <p:nvSpPr>
          <p:cNvPr id="107" name="Google Shape;107;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8" name="Google Shape;108;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9" name="Google Shape;109;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10" name="Google Shape;110;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2" name="Google Shape;112;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5" name="Shape 115"/>
        <p:cNvGrpSpPr/>
        <p:nvPr/>
      </p:nvGrpSpPr>
      <p:grpSpPr>
        <a:xfrm>
          <a:off x="0" y="0"/>
          <a:ext cx="0" cy="0"/>
          <a:chOff x="0" y="0"/>
          <a:chExt cx="0" cy="0"/>
        </a:xfrm>
      </p:grpSpPr>
      <p:sp>
        <p:nvSpPr>
          <p:cNvPr id="116" name="Google Shape;116;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8" name="Google Shape;118;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9" name="Google Shape;119;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0" name="Google Shape;120;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1" name="Google Shape;121;p19"/>
          <p:cNvSpPr/>
          <p:nvPr>
            <p:ph idx="2" type="pic"/>
          </p:nvPr>
        </p:nvSpPr>
        <p:spPr>
          <a:xfrm>
            <a:off x="6920089" y="1045804"/>
            <a:ext cx="5271912" cy="5274034"/>
          </a:xfrm>
          <a:prstGeom prst="rect">
            <a:avLst/>
          </a:prstGeom>
          <a:noFill/>
          <a:ln>
            <a:noFill/>
          </a:ln>
        </p:spPr>
      </p:sp>
      <p:sp>
        <p:nvSpPr>
          <p:cNvPr id="122" name="Google Shape;122;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3" name="Shape 123"/>
        <p:cNvGrpSpPr/>
        <p:nvPr/>
      </p:nvGrpSpPr>
      <p:grpSpPr>
        <a:xfrm>
          <a:off x="0" y="0"/>
          <a:ext cx="0" cy="0"/>
          <a:chOff x="0" y="0"/>
          <a:chExt cx="0" cy="0"/>
        </a:xfrm>
      </p:grpSpPr>
      <p:sp>
        <p:nvSpPr>
          <p:cNvPr id="124" name="Google Shape;124;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6" name="Google Shape;126;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7" name="Google Shape;127;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8" name="Google Shape;128;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9" name="Google Shape;129;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20"/>
          <p:cNvSpPr/>
          <p:nvPr>
            <p:ph idx="2" type="pic"/>
          </p:nvPr>
        </p:nvSpPr>
        <p:spPr>
          <a:xfrm>
            <a:off x="6164263" y="1320659"/>
            <a:ext cx="1543050" cy="1543191"/>
          </a:xfrm>
          <a:prstGeom prst="ellipse">
            <a:avLst/>
          </a:prstGeom>
          <a:noFill/>
          <a:ln>
            <a:noFill/>
          </a:ln>
        </p:spPr>
      </p:sp>
      <p:sp>
        <p:nvSpPr>
          <p:cNvPr id="131" name="Google Shape;131;p20"/>
          <p:cNvSpPr/>
          <p:nvPr>
            <p:ph idx="3" type="pic"/>
          </p:nvPr>
        </p:nvSpPr>
        <p:spPr>
          <a:xfrm>
            <a:off x="8918700" y="529330"/>
            <a:ext cx="2835150" cy="2834583"/>
          </a:xfrm>
          <a:prstGeom prst="ellipse">
            <a:avLst/>
          </a:prstGeom>
          <a:noFill/>
          <a:ln>
            <a:noFill/>
          </a:ln>
        </p:spPr>
      </p:sp>
      <p:sp>
        <p:nvSpPr>
          <p:cNvPr id="132" name="Google Shape;132;p20"/>
          <p:cNvSpPr/>
          <p:nvPr>
            <p:ph idx="4" type="pic"/>
          </p:nvPr>
        </p:nvSpPr>
        <p:spPr>
          <a:xfrm>
            <a:off x="7245351" y="2667000"/>
            <a:ext cx="1831861" cy="1833563"/>
          </a:xfrm>
          <a:prstGeom prst="ellipse">
            <a:avLst/>
          </a:prstGeom>
          <a:noFill/>
          <a:ln>
            <a:noFill/>
          </a:ln>
        </p:spPr>
      </p:sp>
      <p:sp>
        <p:nvSpPr>
          <p:cNvPr id="133" name="Google Shape;133;p20"/>
          <p:cNvSpPr/>
          <p:nvPr>
            <p:ph idx="5" type="pic"/>
          </p:nvPr>
        </p:nvSpPr>
        <p:spPr>
          <a:xfrm>
            <a:off x="5463822" y="4007983"/>
            <a:ext cx="2210192" cy="2210466"/>
          </a:xfrm>
          <a:prstGeom prst="ellipse">
            <a:avLst/>
          </a:prstGeom>
          <a:noFill/>
          <a:ln>
            <a:noFill/>
          </a:ln>
        </p:spPr>
      </p:sp>
      <p:sp>
        <p:nvSpPr>
          <p:cNvPr id="134" name="Google Shape;134;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5" name="Shape 135"/>
        <p:cNvGrpSpPr/>
        <p:nvPr/>
      </p:nvGrpSpPr>
      <p:grpSpPr>
        <a:xfrm>
          <a:off x="0" y="0"/>
          <a:ext cx="0" cy="0"/>
          <a:chOff x="0" y="0"/>
          <a:chExt cx="0" cy="0"/>
        </a:xfrm>
      </p:grpSpPr>
      <p:sp>
        <p:nvSpPr>
          <p:cNvPr id="136" name="Google Shape;136;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7" name="Google Shape;137;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8" name="Google Shape;138;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9" name="Google Shape;139;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0" name="Google Shape;140;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1" name="Google Shape;141;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2" name="Google Shape;142;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3" name="Shape 143"/>
        <p:cNvGrpSpPr/>
        <p:nvPr/>
      </p:nvGrpSpPr>
      <p:grpSpPr>
        <a:xfrm>
          <a:off x="0" y="0"/>
          <a:ext cx="0" cy="0"/>
          <a:chOff x="0" y="0"/>
          <a:chExt cx="0" cy="0"/>
        </a:xfrm>
      </p:grpSpPr>
      <p:sp>
        <p:nvSpPr>
          <p:cNvPr id="144" name="Google Shape;144;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6" name="Google Shape;146;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7" name="Google Shape;147;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8" name="Google Shape;148;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9" name="Google Shape;149;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0" name="Google Shape;150;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1" name="Shape 151"/>
        <p:cNvGrpSpPr/>
        <p:nvPr/>
      </p:nvGrpSpPr>
      <p:grpSpPr>
        <a:xfrm>
          <a:off x="0" y="0"/>
          <a:ext cx="0" cy="0"/>
          <a:chOff x="0" y="0"/>
          <a:chExt cx="0" cy="0"/>
        </a:xfrm>
      </p:grpSpPr>
      <p:sp>
        <p:nvSpPr>
          <p:cNvPr id="152" name="Google Shape;152;p23"/>
          <p:cNvSpPr/>
          <p:nvPr>
            <p:ph idx="2" type="pic"/>
          </p:nvPr>
        </p:nvSpPr>
        <p:spPr>
          <a:xfrm>
            <a:off x="6096000" y="1"/>
            <a:ext cx="6095999" cy="6324600"/>
          </a:xfrm>
          <a:prstGeom prst="rect">
            <a:avLst/>
          </a:prstGeom>
          <a:noFill/>
          <a:ln>
            <a:noFill/>
          </a:ln>
        </p:spPr>
      </p:sp>
      <p:sp>
        <p:nvSpPr>
          <p:cNvPr id="153" name="Google Shape;153;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5" name="Google Shape;155;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6" name="Google Shape;156;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7" name="Google Shape;157;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8" name="Google Shape;158;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9" name="Shape 159"/>
        <p:cNvGrpSpPr/>
        <p:nvPr/>
      </p:nvGrpSpPr>
      <p:grpSpPr>
        <a:xfrm>
          <a:off x="0" y="0"/>
          <a:ext cx="0" cy="0"/>
          <a:chOff x="0" y="0"/>
          <a:chExt cx="0" cy="0"/>
        </a:xfrm>
      </p:grpSpPr>
      <p:sp>
        <p:nvSpPr>
          <p:cNvPr id="160" name="Google Shape;160;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1" name="Google Shape;161;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2" name="Google Shape;162;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3" name="Google Shape;163;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473128" TargetMode="External"/><Relationship Id="rId4" Type="http://schemas.openxmlformats.org/officeDocument/2006/relationships/hyperlink" Target="https://www.osti.gov/biblio/2473128" TargetMode="External"/><Relationship Id="rId5" Type="http://schemas.openxmlformats.org/officeDocument/2006/relationships/hyperlink" Target="https://www.osti.gov/biblio/2473128" TargetMode="External"/><Relationship Id="rId6" Type="http://schemas.openxmlformats.org/officeDocument/2006/relationships/hyperlink" Target="https://www.mdpi.com/2218-273X/14/8/1006#B1-biomolecules-14-01006" TargetMode="External"/><Relationship Id="rId7" Type="http://schemas.openxmlformats.org/officeDocument/2006/relationships/image" Target="../media/image17.png"/><Relationship Id="rId8" Type="http://schemas.openxmlformats.org/officeDocument/2006/relationships/image" Target="../media/image1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Advanced microscopy offers clues to bacterial storage organelle function </a:t>
            </a:r>
            <a:endParaRPr i="1" sz="3600">
              <a:solidFill>
                <a:schemeClr val="accent1"/>
              </a:solidFill>
              <a:latin typeface="Times New Roman"/>
              <a:ea typeface="Times New Roman"/>
              <a:cs typeface="Times New Roman"/>
              <a:sym typeface="Times New Roman"/>
            </a:endParaRPr>
          </a:p>
        </p:txBody>
      </p:sp>
      <p:sp>
        <p:nvSpPr>
          <p:cNvPr id="169" name="Google Shape;169;p25"/>
          <p:cNvSpPr/>
          <p:nvPr/>
        </p:nvSpPr>
        <p:spPr>
          <a:xfrm>
            <a:off x="439150" y="1431650"/>
            <a:ext cx="65376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Bacteria lack membrane-bound organelles found in eukaryotic cells, but protein-coated compartments and other structures enable efficient coordination of cellular functions by segregating reactions or protecting fragile intermediates. Here, scientists investigated the the accumulation of carbon and inorganic phosphates in two such organelles, polyhydroxybutyrate (PHB) and polyphosphate (PP), in </a:t>
            </a:r>
            <a:r>
              <a:rPr i="1" lang="en-US" sz="1200">
                <a:latin typeface="Times New Roman"/>
                <a:ea typeface="Times New Roman"/>
                <a:cs typeface="Times New Roman"/>
                <a:sym typeface="Times New Roman"/>
              </a:rPr>
              <a:t>Rhodobacter sphaeroides</a:t>
            </a:r>
            <a:r>
              <a:rPr lang="en-US" sz="1200">
                <a:latin typeface="Times New Roman"/>
                <a:ea typeface="Times New Roman"/>
                <a:cs typeface="Times New Roman"/>
                <a:sym typeface="Times New Roman"/>
              </a:rPr>
              <a:t>.     </a:t>
            </a:r>
            <a:endParaRPr sz="1200"/>
          </a:p>
        </p:txBody>
      </p:sp>
      <p:sp>
        <p:nvSpPr>
          <p:cNvPr id="170" name="Google Shape;170;p25"/>
          <p:cNvSpPr/>
          <p:nvPr/>
        </p:nvSpPr>
        <p:spPr>
          <a:xfrm>
            <a:off x="405800" y="2700000"/>
            <a:ext cx="6537600" cy="975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Researchers used cryo-electron tomography (cryo-ET), fluorescence microscopy, and biochemical methods to quantify size, abundance, composition, and location of PHB and PP when cell growth was arrested with ​chloramphenicol (Cm). </a:t>
            </a:r>
            <a:endParaRPr sz="1200"/>
          </a:p>
        </p:txBody>
      </p:sp>
      <p:sp>
        <p:nvSpPr>
          <p:cNvPr id="171" name="Google Shape;171;p25"/>
          <p:cNvSpPr/>
          <p:nvPr/>
        </p:nvSpPr>
        <p:spPr>
          <a:xfrm>
            <a:off x="439150" y="3607250"/>
            <a:ext cx="6664800" cy="68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Segmentation analysis and liquid chromatography and mass </a:t>
            </a:r>
            <a:r>
              <a:rPr lang="en-US" sz="1200">
                <a:latin typeface="Times New Roman"/>
                <a:ea typeface="Times New Roman"/>
                <a:cs typeface="Times New Roman"/>
                <a:sym typeface="Times New Roman"/>
              </a:rPr>
              <a:t>spectrometry</a:t>
            </a:r>
            <a:r>
              <a:rPr lang="en-US" sz="1200">
                <a:latin typeface="Times New Roman"/>
                <a:ea typeface="Times New Roman"/>
                <a:cs typeface="Times New Roman"/>
                <a:sym typeface="Times New Roman"/>
              </a:rPr>
              <a:t> revealed a 10 to 20-fold accumulation of PHB concentrated in ~1-3 granules per cell compared to ~7 granules in untreated </a:t>
            </a:r>
            <a:endParaRPr sz="1200"/>
          </a:p>
        </p:txBody>
      </p:sp>
      <p:sp>
        <p:nvSpPr>
          <p:cNvPr id="172" name="Google Shape;172;p25"/>
          <p:cNvSpPr txBox="1"/>
          <p:nvPr/>
        </p:nvSpPr>
        <p:spPr>
          <a:xfrm>
            <a:off x="439150" y="478440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results demonstrate the advantages of using cryo-ET to study granules and other subcellular structures. Understanding the relationship between Cm treatment and PHB or PP accumulation improves understanding of the physiological response to antibiotics. Bacterial storage compartments enriched in specific compounds could provide precursor molecules for bioplastics, biofuels, and other products.</a:t>
            </a:r>
            <a:endParaRPr sz="1200"/>
          </a:p>
        </p:txBody>
      </p:sp>
      <p:sp>
        <p:nvSpPr>
          <p:cNvPr id="173" name="Google Shape;173;p25"/>
          <p:cNvSpPr txBox="1"/>
          <p:nvPr/>
        </p:nvSpPr>
        <p:spPr>
          <a:xfrm>
            <a:off x="439153" y="586389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Parrell, D., Olson, J., Lemke, R. A., Donohue, T. J., &amp; Wright, E. R. </a:t>
            </a:r>
            <a:r>
              <a:rPr lang="en-US" sz="1000" u="sng">
                <a:solidFill>
                  <a:schemeClr val="hlink"/>
                </a:solidFill>
                <a:latin typeface="Times New Roman"/>
                <a:ea typeface="Times New Roman"/>
                <a:cs typeface="Times New Roman"/>
                <a:sym typeface="Times New Roman"/>
                <a:hlinkClick r:id="rId3"/>
              </a:rPr>
              <a:t>Quantitative Analysis of </a:t>
            </a:r>
            <a:r>
              <a:rPr i="1" lang="en-US" sz="1000" u="sng">
                <a:solidFill>
                  <a:schemeClr val="hlink"/>
                </a:solidFill>
                <a:latin typeface="Times New Roman"/>
                <a:ea typeface="Times New Roman"/>
                <a:cs typeface="Times New Roman"/>
                <a:sym typeface="Times New Roman"/>
                <a:hlinkClick r:id="rId4"/>
              </a:rPr>
              <a:t>Rhodobacter sphaeroides</a:t>
            </a:r>
            <a:r>
              <a:rPr lang="en-US" sz="1000" u="sng">
                <a:solidFill>
                  <a:schemeClr val="hlink"/>
                </a:solidFill>
                <a:latin typeface="Times New Roman"/>
                <a:ea typeface="Times New Roman"/>
                <a:cs typeface="Times New Roman"/>
                <a:sym typeface="Times New Roman"/>
                <a:hlinkClick r:id="rId5"/>
              </a:rPr>
              <a:t> Storage Organelles via Cryo-Electron Tomography and Light Microscopy</a:t>
            </a:r>
            <a:r>
              <a:rPr lang="en-US" sz="1000">
                <a:latin typeface="Times New Roman"/>
                <a:ea typeface="Times New Roman"/>
                <a:cs typeface="Times New Roman"/>
                <a:sym typeface="Times New Roman"/>
              </a:rPr>
              <a:t>. Biomolecules, </a:t>
            </a:r>
            <a:r>
              <a:rPr b="1" lang="en-US" sz="1000">
                <a:latin typeface="Times New Roman"/>
                <a:ea typeface="Times New Roman"/>
                <a:cs typeface="Times New Roman"/>
                <a:sym typeface="Times New Roman"/>
              </a:rPr>
              <a:t>14</a:t>
            </a:r>
            <a:r>
              <a:rPr lang="en-US" sz="1000">
                <a:latin typeface="Times New Roman"/>
                <a:ea typeface="Times New Roman"/>
                <a:cs typeface="Times New Roman"/>
                <a:sym typeface="Times New Roman"/>
              </a:rPr>
              <a:t>, 8. (2024). [DOI:</a:t>
            </a:r>
            <a:r>
              <a:rPr lang="en-US" sz="1000" u="sng">
                <a:solidFill>
                  <a:schemeClr val="hlink"/>
                </a:solidFill>
                <a:latin typeface="Times New Roman"/>
                <a:ea typeface="Times New Roman"/>
                <a:cs typeface="Times New Roman"/>
                <a:sym typeface="Times New Roman"/>
                <a:hlinkClick r:id="rId6"/>
              </a:rPr>
              <a:t>10.3390/biom14081006</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4" name="Google Shape;174;p25"/>
          <p:cNvPicPr preferRelativeResize="0"/>
          <p:nvPr/>
        </p:nvPicPr>
        <p:blipFill rotWithShape="1">
          <a:blip r:embed="rId7">
            <a:alphaModFix/>
          </a:blip>
          <a:srcRect b="7927" l="0" r="0" t="7918"/>
          <a:stretch/>
        </p:blipFill>
        <p:spPr>
          <a:xfrm>
            <a:off x="405789" y="187053"/>
            <a:ext cx="2087890" cy="923330"/>
          </a:xfrm>
          <a:prstGeom prst="rect">
            <a:avLst/>
          </a:prstGeom>
          <a:noFill/>
          <a:ln>
            <a:noFill/>
          </a:ln>
        </p:spPr>
      </p:pic>
      <p:pic>
        <p:nvPicPr>
          <p:cNvPr descr="Cells are depicted in six panels with cell components tinted for clarity: cell walls are cyan and magenta. PHB granules are green and PP granules yellow. The top row of untreated cells have multiple small PHB and PP granules while the bottom row of treated cells have only one or two much larger granules arranged at the extremeties of the cell." id="175" name="Google Shape;175;p25"/>
          <p:cNvPicPr preferRelativeResize="0"/>
          <p:nvPr/>
        </p:nvPicPr>
        <p:blipFill>
          <a:blip r:embed="rId8">
            <a:alphaModFix/>
          </a:blip>
          <a:stretch>
            <a:fillRect/>
          </a:stretch>
        </p:blipFill>
        <p:spPr>
          <a:xfrm>
            <a:off x="7103870" y="1582825"/>
            <a:ext cx="4434232" cy="2024425"/>
          </a:xfrm>
          <a:prstGeom prst="rect">
            <a:avLst/>
          </a:prstGeom>
          <a:noFill/>
          <a:ln>
            <a:noFill/>
          </a:ln>
        </p:spPr>
      </p:pic>
      <p:sp>
        <p:nvSpPr>
          <p:cNvPr id="176" name="Google Shape;176;p25"/>
          <p:cNvSpPr txBox="1"/>
          <p:nvPr/>
        </p:nvSpPr>
        <p:spPr>
          <a:xfrm>
            <a:off x="7103950" y="3607250"/>
            <a:ext cx="43944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Tomographic reconstruction of treated (bottom) and untreated cells showing PHB (green) and PP (yellow) granules.</a:t>
            </a:r>
            <a:endParaRPr sz="1000">
              <a:solidFill>
                <a:schemeClr val="dk1"/>
              </a:solidFill>
              <a:latin typeface="Times New Roman"/>
              <a:ea typeface="Times New Roman"/>
              <a:cs typeface="Times New Roman"/>
              <a:sym typeface="Times New Roman"/>
            </a:endParaRPr>
          </a:p>
        </p:txBody>
      </p:sp>
      <p:sp>
        <p:nvSpPr>
          <p:cNvPr id="177" name="Google Shape;177;p25"/>
          <p:cNvSpPr txBox="1"/>
          <p:nvPr/>
        </p:nvSpPr>
        <p:spPr>
          <a:xfrm>
            <a:off x="734400" y="4190400"/>
            <a:ext cx="10764000" cy="59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200">
                <a:solidFill>
                  <a:schemeClr val="dk1"/>
                </a:solidFill>
                <a:latin typeface="Times New Roman"/>
                <a:ea typeface="Times New Roman"/>
                <a:cs typeface="Times New Roman"/>
                <a:sym typeface="Times New Roman"/>
              </a:rPr>
              <a:t>cells. Treated cells exhibited a ~6.2-fold increase in PP granule levels, though the number of granules did not change significantly. A correlation between the location of PHB and PP granules in treated cells implies a biological advantage to the arrangement of the energy-storage organelles.</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