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journals.asm.org/doi/10.1128/mbio.01718-24" TargetMode="External"/><Relationship Id="rId4" Type="http://schemas.openxmlformats.org/officeDocument/2006/relationships/image" Target="../media/image13.pn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3018450" y="110925"/>
            <a:ext cx="81858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Bacterium converts lignin </a:t>
            </a:r>
            <a:r>
              <a:rPr b="1" lang="en-US" sz="3600">
                <a:solidFill>
                  <a:srgbClr val="39738A"/>
                </a:solidFill>
                <a:latin typeface="Times New Roman"/>
                <a:ea typeface="Times New Roman"/>
                <a:cs typeface="Times New Roman"/>
                <a:sym typeface="Times New Roman"/>
              </a:rPr>
              <a:t>β-5 </a:t>
            </a:r>
            <a:r>
              <a:rPr b="1" i="1" lang="en-US" sz="3600">
                <a:solidFill>
                  <a:srgbClr val="39738A"/>
                </a:solidFill>
                <a:latin typeface="Times New Roman"/>
                <a:ea typeface="Times New Roman"/>
                <a:cs typeface="Times New Roman"/>
                <a:sym typeface="Times New Roman"/>
              </a:rPr>
              <a:t>linked</a:t>
            </a:r>
            <a:r>
              <a:rPr b="1" lang="en-US" sz="3600">
                <a:solidFill>
                  <a:srgbClr val="39738A"/>
                </a:solidFill>
                <a:latin typeface="Times New Roman"/>
                <a:ea typeface="Times New Roman"/>
                <a:cs typeface="Times New Roman"/>
                <a:sym typeface="Times New Roman"/>
              </a:rPr>
              <a:t> </a:t>
            </a:r>
            <a:r>
              <a:rPr b="1" i="1" lang="en-US" sz="3600">
                <a:solidFill>
                  <a:srgbClr val="39738A"/>
                </a:solidFill>
                <a:latin typeface="Times New Roman"/>
                <a:ea typeface="Times New Roman"/>
                <a:cs typeface="Times New Roman"/>
                <a:sym typeface="Times New Roman"/>
              </a:rPr>
              <a:t>aromatics</a:t>
            </a:r>
            <a:r>
              <a:rPr b="1" lang="en-US" sz="3600">
                <a:solidFill>
                  <a:srgbClr val="39738A"/>
                </a:solidFill>
                <a:latin typeface="Times New Roman"/>
                <a:ea typeface="Times New Roman"/>
                <a:cs typeface="Times New Roman"/>
                <a:sym typeface="Times New Roman"/>
              </a:rPr>
              <a:t> </a:t>
            </a:r>
            <a:r>
              <a:rPr b="1" i="1" lang="en-US" sz="3600">
                <a:solidFill>
                  <a:srgbClr val="39738A"/>
                </a:solidFill>
                <a:latin typeface="Times New Roman"/>
                <a:ea typeface="Times New Roman"/>
                <a:cs typeface="Times New Roman"/>
                <a:sym typeface="Times New Roman"/>
              </a:rPr>
              <a:t>into petrochemical alternatives </a:t>
            </a:r>
            <a:endParaRPr i="1"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75984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Lignin contains aromatic subunits joined by various chemical linkages, making it challenging to produce single products from this plant polymer. Microbes can funnel lignin-derived aromatics into target chemicals, but this requires strategies to cleave major inter-unit linkages. This study showed the bacterium </a:t>
            </a:r>
            <a:r>
              <a:rPr i="1" lang="en-US" sz="1300">
                <a:latin typeface="Times New Roman"/>
                <a:ea typeface="Times New Roman"/>
                <a:cs typeface="Times New Roman"/>
                <a:sym typeface="Times New Roman"/>
              </a:rPr>
              <a:t>Novosphingobium aromaticivorans</a:t>
            </a:r>
            <a:r>
              <a:rPr lang="en-US" sz="1300">
                <a:latin typeface="Times New Roman"/>
                <a:ea typeface="Times New Roman"/>
                <a:cs typeface="Times New Roman"/>
                <a:sym typeface="Times New Roman"/>
              </a:rPr>
              <a:t> can catabolize β-5 (phenylcoumaran) linked aromatics, which account for up to 12% of interunit bonds in lignin. </a:t>
            </a:r>
            <a:endParaRPr sz="1300">
              <a:latin typeface="Times New Roman"/>
              <a:ea typeface="Times New Roman"/>
              <a:cs typeface="Times New Roman"/>
              <a:sym typeface="Times New Roman"/>
            </a:endParaRPr>
          </a:p>
        </p:txBody>
      </p:sp>
      <p:sp>
        <p:nvSpPr>
          <p:cNvPr id="79" name="Google Shape;79;p13"/>
          <p:cNvSpPr/>
          <p:nvPr/>
        </p:nvSpPr>
        <p:spPr>
          <a:xfrm>
            <a:off x="405800" y="2752250"/>
            <a:ext cx="7598400" cy="1164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Scientists with the Great Lakes Bioenergy Research Center and the Center for Bioenergy Innovation used genome-wide screens to identify candidate genes involved in catabolism of the β-5 linked aromatic dimer dehydrodiconiferyl alcohol (DC-A) followed by </a:t>
            </a:r>
            <a:r>
              <a:rPr i="1" lang="en-US" sz="1300">
                <a:latin typeface="Times New Roman"/>
                <a:ea typeface="Times New Roman"/>
                <a:cs typeface="Times New Roman"/>
                <a:sym typeface="Times New Roman"/>
              </a:rPr>
              <a:t>in vivo</a:t>
            </a:r>
            <a:r>
              <a:rPr lang="en-US" sz="1300">
                <a:latin typeface="Times New Roman"/>
                <a:ea typeface="Times New Roman"/>
                <a:cs typeface="Times New Roman"/>
                <a:sym typeface="Times New Roman"/>
              </a:rPr>
              <a:t> analysis of defined mutants and </a:t>
            </a:r>
            <a:r>
              <a:rPr i="1" lang="en-US" sz="1300">
                <a:latin typeface="Times New Roman"/>
                <a:ea typeface="Times New Roman"/>
                <a:cs typeface="Times New Roman"/>
                <a:sym typeface="Times New Roman"/>
              </a:rPr>
              <a:t>in vitro</a:t>
            </a:r>
            <a:r>
              <a:rPr lang="en-US" sz="1300">
                <a:latin typeface="Times New Roman"/>
                <a:ea typeface="Times New Roman"/>
                <a:cs typeface="Times New Roman"/>
                <a:sym typeface="Times New Roman"/>
              </a:rPr>
              <a:t> enzyme activity assays to define the pathway for its metabolism.</a:t>
            </a:r>
            <a:endParaRPr sz="1300">
              <a:latin typeface="Times New Roman"/>
              <a:ea typeface="Times New Roman"/>
              <a:cs typeface="Times New Roman"/>
              <a:sym typeface="Times New Roman"/>
            </a:endParaRPr>
          </a:p>
        </p:txBody>
      </p:sp>
      <p:sp>
        <p:nvSpPr>
          <p:cNvPr id="80" name="Google Shape;80;p13"/>
          <p:cNvSpPr/>
          <p:nvPr/>
        </p:nvSpPr>
        <p:spPr>
          <a:xfrm>
            <a:off x="439150" y="3923850"/>
            <a:ext cx="11059200" cy="1164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A catabolic pathway of four enzymes converts DC-A to monomers that can be funneled into products derived from the central aromatic metabolic pathway</a:t>
            </a:r>
            <a:r>
              <a:rPr lang="en-US" sz="1300">
                <a:latin typeface="Times New Roman"/>
                <a:ea typeface="Times New Roman"/>
                <a:cs typeface="Times New Roman"/>
                <a:sym typeface="Times New Roman"/>
              </a:rPr>
              <a:t>: A newly-identified γ-formaldehyde lyase, PcfL, opens the phenylcoumaran ring to form a stilbene and formaldehyde; a lignostilbene dioxygenase, LsdD, cleaves the stilbene to generate aromatic monomers vanillin and 5-formylferulate (5-FF); the aldehyde dehydorgenase FerD oxidizes 5-FF before it is decarboxylated by LigW to yield ferulic acid</a:t>
            </a:r>
            <a:r>
              <a:rPr lang="en-US" sz="1300">
                <a:latin typeface="Times New Roman"/>
                <a:ea typeface="Times New Roman"/>
                <a:cs typeface="Times New Roman"/>
                <a:sym typeface="Times New Roman"/>
              </a:rPr>
              <a:t>. Comparative genomic analysis predicts the pathway is common within the order </a:t>
            </a:r>
            <a:r>
              <a:rPr i="1" lang="en-US" sz="1300">
                <a:latin typeface="Times New Roman"/>
                <a:ea typeface="Times New Roman"/>
                <a:cs typeface="Times New Roman"/>
                <a:sym typeface="Times New Roman"/>
              </a:rPr>
              <a:t>Sphingomonadales</a:t>
            </a:r>
            <a:r>
              <a:rPr lang="en-US" sz="1300">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81" name="Google Shape;81;p13"/>
          <p:cNvSpPr txBox="1"/>
          <p:nvPr/>
        </p:nvSpPr>
        <p:spPr>
          <a:xfrm>
            <a:off x="439150" y="5038775"/>
            <a:ext cx="11059200" cy="969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Lignin is the second most abundant biopolymer on Earth and an attractive source of renewable aromatics for production of plastics, adhesives, flavorings, and other chemicals typically made from fossil fuels. This study lays the groundwork for future metabolic engineering of </a:t>
            </a:r>
            <a:r>
              <a:rPr i="1" lang="en-US" sz="1300">
                <a:latin typeface="Times New Roman"/>
                <a:ea typeface="Times New Roman"/>
                <a:cs typeface="Times New Roman"/>
                <a:sym typeface="Times New Roman"/>
              </a:rPr>
              <a:t>N. aromaticivorans</a:t>
            </a:r>
            <a:r>
              <a:rPr lang="en-US" sz="1300">
                <a:latin typeface="Times New Roman"/>
                <a:ea typeface="Times New Roman"/>
                <a:cs typeface="Times New Roman"/>
                <a:sym typeface="Times New Roman"/>
              </a:rPr>
              <a:t> and other microbes for optimized conversion of lignin into products.</a:t>
            </a:r>
            <a:endParaRPr sz="1300">
              <a:latin typeface="Times New Roman"/>
              <a:ea typeface="Times New Roman"/>
              <a:cs typeface="Times New Roman"/>
              <a:sym typeface="Times New Roman"/>
            </a:endParaRPr>
          </a:p>
        </p:txBody>
      </p:sp>
      <p:sp>
        <p:nvSpPr>
          <p:cNvPr id="82" name="Google Shape;82;p13"/>
          <p:cNvSpPr txBox="1"/>
          <p:nvPr/>
        </p:nvSpPr>
        <p:spPr>
          <a:xfrm>
            <a:off x="405803" y="6016374"/>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Metz, Fletcher, et al., Catabolism of b-5 linked aromatics by </a:t>
            </a:r>
            <a:r>
              <a:rPr i="1" lang="en-US" sz="1000">
                <a:latin typeface="Times New Roman"/>
                <a:ea typeface="Times New Roman"/>
                <a:cs typeface="Times New Roman"/>
                <a:sym typeface="Times New Roman"/>
              </a:rPr>
              <a:t>Novosphingobium aromaticivorans</a:t>
            </a:r>
            <a:r>
              <a:rPr lang="en-US" sz="1000">
                <a:latin typeface="Times New Roman"/>
                <a:ea typeface="Times New Roman"/>
                <a:cs typeface="Times New Roman"/>
                <a:sym typeface="Times New Roman"/>
              </a:rPr>
              <a:t>, mBio, 0:e01718-24, (2024). [DOI:</a:t>
            </a:r>
            <a:r>
              <a:rPr lang="en-US" sz="1000" u="sng">
                <a:solidFill>
                  <a:schemeClr val="hlink"/>
                </a:solidFill>
                <a:latin typeface="Times New Roman"/>
                <a:ea typeface="Times New Roman"/>
                <a:cs typeface="Times New Roman"/>
                <a:sym typeface="Times New Roman"/>
                <a:hlinkClick r:id="rId3"/>
              </a:rPr>
              <a:t>10.1128/mbio.01718-24</a:t>
            </a:r>
            <a:r>
              <a:rPr lang="en-US" sz="1000">
                <a:latin typeface="Times New Roman"/>
                <a:ea typeface="Times New Roman"/>
                <a:cs typeface="Times New Roman"/>
                <a:sym typeface="Times New Roman"/>
              </a:rPr>
              <a:t>]</a:t>
            </a:r>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id="84" name="Google Shape;84;p13"/>
          <p:cNvPicPr preferRelativeResize="0"/>
          <p:nvPr/>
        </p:nvPicPr>
        <p:blipFill rotWithShape="1">
          <a:blip r:embed="rId5">
            <a:alphaModFix/>
          </a:blip>
          <a:srcRect b="0" l="0" r="0" t="0"/>
          <a:stretch/>
        </p:blipFill>
        <p:spPr>
          <a:xfrm>
            <a:off x="8187975" y="1740475"/>
            <a:ext cx="3016275" cy="2092350"/>
          </a:xfrm>
          <a:prstGeom prst="rect">
            <a:avLst/>
          </a:prstGeom>
          <a:noFill/>
          <a:ln>
            <a:noFill/>
          </a:ln>
        </p:spPr>
      </p:pic>
      <p:sp>
        <p:nvSpPr>
          <p:cNvPr descr="Catabolic pathway for the β-5 linked aromatic dimer DC-A in N. aromaticivorans represented by a series of chemical structures connected by arrows, indicating the sequence of transformations. The diagram starts with DC-A at the top left, which undergoes several enzymatic reactions (labeled as ADH9, ALDH, and PcdF) to produce various intermediates (DC-L, DC-C, and DC-E-C). The pathway then branches, with one route leading to vanillin through compounds like ferulic acid, while the other route leads to 5-CF and ferulic acid." id="85" name="Google Shape;85;p13"/>
          <p:cNvSpPr txBox="1"/>
          <p:nvPr/>
        </p:nvSpPr>
        <p:spPr>
          <a:xfrm>
            <a:off x="8138875" y="3504200"/>
            <a:ext cx="2748300" cy="43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Catabolic pathway for the β-5 linked aromatic dimer DC-A in </a:t>
            </a:r>
            <a:r>
              <a:rPr i="1" lang="en-US" sz="1000">
                <a:solidFill>
                  <a:schemeClr val="dk1"/>
                </a:solidFill>
                <a:latin typeface="Times New Roman"/>
                <a:ea typeface="Times New Roman"/>
                <a:cs typeface="Times New Roman"/>
                <a:sym typeface="Times New Roman"/>
              </a:rPr>
              <a:t>N. aromaticivorans</a:t>
            </a:r>
            <a:r>
              <a:rPr lang="en-US" sz="1000">
                <a:solidFill>
                  <a:schemeClr val="dk1"/>
                </a:solidFill>
                <a:latin typeface="Times New Roman"/>
                <a:ea typeface="Times New Roman"/>
                <a:cs typeface="Times New Roman"/>
                <a:sym typeface="Times New Roman"/>
              </a:rPr>
              <a:t>. </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