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biblio/2294082" TargetMode="External"/><Relationship Id="rId4" Type="http://schemas.openxmlformats.org/officeDocument/2006/relationships/hyperlink" Target="https://doi.org/10.3389/fmicb.2023.1286626" TargetMode="External"/><Relationship Id="rId5" Type="http://schemas.openxmlformats.org/officeDocument/2006/relationships/image" Target="../media/image13.png"/><Relationship Id="rId6"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493675" y="187050"/>
            <a:ext cx="8710200" cy="1133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Study reveals potential detours to bottlenecks in microbial terpenoid production</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226025"/>
            <a:ext cx="7933800" cy="1133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66700" lvl="0" marL="285750" marR="0" rtl="0" algn="l">
              <a:lnSpc>
                <a:spcPct val="100000"/>
              </a:lnSpc>
              <a:spcBef>
                <a:spcPts val="0"/>
              </a:spcBef>
              <a:spcAft>
                <a:spcPts val="0"/>
              </a:spcAft>
              <a:buClr>
                <a:srgbClr val="1A8109"/>
              </a:buClr>
              <a:buSzPts val="1500"/>
              <a:buChar char="•"/>
            </a:pPr>
            <a:r>
              <a:rPr lang="en-US" sz="1500">
                <a:latin typeface="Times New Roman"/>
                <a:ea typeface="Times New Roman"/>
                <a:cs typeface="Times New Roman"/>
                <a:sym typeface="Times New Roman"/>
              </a:rPr>
              <a:t>To inform options for engineering microbial terpenoid production from plants by identifying potential alternative enzymatic routes that could circumvent bottlenecks in the bacterial methylerythritol phosphate (MEP) pathway, which generates terpenoid precursor molecules. </a:t>
            </a:r>
            <a:endParaRPr sz="1500">
              <a:latin typeface="Times New Roman"/>
              <a:ea typeface="Times New Roman"/>
              <a:cs typeface="Times New Roman"/>
              <a:sym typeface="Times New Roman"/>
            </a:endParaRPr>
          </a:p>
        </p:txBody>
      </p:sp>
      <p:sp>
        <p:nvSpPr>
          <p:cNvPr id="79" name="Google Shape;79;p13"/>
          <p:cNvSpPr/>
          <p:nvPr/>
        </p:nvSpPr>
        <p:spPr>
          <a:xfrm>
            <a:off x="405800" y="2293300"/>
            <a:ext cx="79338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66700" lvl="0" marL="285750" marR="0" rtl="0" algn="l">
              <a:spcBef>
                <a:spcPts val="0"/>
              </a:spcBef>
              <a:spcAft>
                <a:spcPts val="0"/>
              </a:spcAft>
              <a:buClr>
                <a:srgbClr val="1A8109"/>
              </a:buClr>
              <a:buSzPts val="1500"/>
              <a:buFont typeface="Arial"/>
              <a:buChar char="•"/>
            </a:pPr>
            <a:r>
              <a:rPr lang="en-US" sz="1500">
                <a:latin typeface="Times New Roman"/>
                <a:ea typeface="Times New Roman"/>
                <a:cs typeface="Times New Roman"/>
                <a:sym typeface="Times New Roman"/>
              </a:rPr>
              <a:t>Researchers surveyed a database of 4,400 diverse bacterial genomes, using comparative genomics to identify orthologs of MEP and mevalonate pathway genes. In particular, they looked for alternatives to circumvent the IspG and IspH enzymes, which pose known engineering constraints, or to Dxs, for which some alternatives exist.</a:t>
            </a:r>
            <a:endParaRPr sz="1500"/>
          </a:p>
        </p:txBody>
      </p:sp>
      <p:sp>
        <p:nvSpPr>
          <p:cNvPr id="80" name="Google Shape;80;p13"/>
          <p:cNvSpPr/>
          <p:nvPr/>
        </p:nvSpPr>
        <p:spPr>
          <a:xfrm>
            <a:off x="439150" y="3645350"/>
            <a:ext cx="11059200" cy="1133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66700" lvl="0" marL="285750" marR="0" rtl="0" algn="l">
              <a:spcBef>
                <a:spcPts val="0"/>
              </a:spcBef>
              <a:spcAft>
                <a:spcPts val="0"/>
              </a:spcAft>
              <a:buClr>
                <a:srgbClr val="1A8109"/>
              </a:buClr>
              <a:buSzPts val="1500"/>
              <a:buFont typeface="Arial"/>
              <a:buChar char="•"/>
            </a:pPr>
            <a:r>
              <a:rPr lang="en-US" sz="1500">
                <a:latin typeface="Times New Roman"/>
                <a:ea typeface="Times New Roman"/>
                <a:cs typeface="Times New Roman"/>
                <a:sym typeface="Times New Roman"/>
              </a:rPr>
              <a:t>Some bacteria appear to have evolved alternatives to Dxs, suggesting evolutionary flexibility at this step. There were no compelling candidates for alternatives to IspG or IspH. Phylogenetic analysis of MEP protein sequences suggest horizontal gene transfer may have played a role in the evolution of this pathway across bacteria.</a:t>
            </a:r>
            <a:endParaRPr sz="1500"/>
          </a:p>
        </p:txBody>
      </p:sp>
      <p:sp>
        <p:nvSpPr>
          <p:cNvPr id="81" name="Google Shape;81;p13"/>
          <p:cNvSpPr txBox="1"/>
          <p:nvPr/>
        </p:nvSpPr>
        <p:spPr>
          <a:xfrm>
            <a:off x="439150" y="4796813"/>
            <a:ext cx="11059200" cy="1062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66700" lvl="0" marL="285750" marR="0" rtl="0" algn="l">
              <a:lnSpc>
                <a:spcPct val="100000"/>
              </a:lnSpc>
              <a:spcBef>
                <a:spcPts val="0"/>
              </a:spcBef>
              <a:spcAft>
                <a:spcPts val="0"/>
              </a:spcAft>
              <a:buClr>
                <a:srgbClr val="1A8109"/>
              </a:buClr>
              <a:buSzPts val="1500"/>
              <a:buChar char="•"/>
            </a:pPr>
            <a:r>
              <a:rPr lang="en-US" sz="1500">
                <a:latin typeface="Times New Roman"/>
                <a:ea typeface="Times New Roman"/>
                <a:cs typeface="Times New Roman"/>
                <a:sym typeface="Times New Roman"/>
              </a:rPr>
              <a:t>Terpenoids have wide-ranging uses including industrial solvents, pharmaceuticals, and fragrances. Despite efforts to enable sustainable production through microbial engineering, industrial production still largely relies on non-renewable petroleum sources. This work identifies an early step in the biosynthesis pathway as a possible alternative enzymatic route. </a:t>
            </a:r>
            <a:endParaRPr sz="1500">
              <a:latin typeface="Times New Roman"/>
              <a:ea typeface="Times New Roman"/>
              <a:cs typeface="Times New Roman"/>
              <a:sym typeface="Times New Roman"/>
            </a:endParaRPr>
          </a:p>
        </p:txBody>
      </p:sp>
      <p:sp>
        <p:nvSpPr>
          <p:cNvPr id="82" name="Google Shape;82;p13"/>
          <p:cNvSpPr txBox="1"/>
          <p:nvPr/>
        </p:nvSpPr>
        <p:spPr>
          <a:xfrm>
            <a:off x="439150" y="5895575"/>
            <a:ext cx="10975500" cy="2463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latin typeface="Times New Roman"/>
                <a:ea typeface="Times New Roman"/>
                <a:cs typeface="Times New Roman"/>
                <a:sym typeface="Times New Roman"/>
              </a:rPr>
              <a:t>Marshall, Bailey, et al. </a:t>
            </a:r>
            <a:r>
              <a:rPr lang="en-US" sz="1000" u="sng">
                <a:solidFill>
                  <a:schemeClr val="hlink"/>
                </a:solidFill>
                <a:latin typeface="Times New Roman"/>
                <a:ea typeface="Times New Roman"/>
                <a:cs typeface="Times New Roman"/>
                <a:sym typeface="Times New Roman"/>
                <a:hlinkClick r:id="rId3"/>
              </a:rPr>
              <a:t>Evolutionary flexibility and rigidity in the bacterial methylerythritol phosphate (MEP) pathway</a:t>
            </a:r>
            <a:r>
              <a:rPr lang="en-US" sz="1000">
                <a:latin typeface="Times New Roman"/>
                <a:ea typeface="Times New Roman"/>
                <a:cs typeface="Times New Roman"/>
                <a:sym typeface="Times New Roman"/>
              </a:rPr>
              <a:t>. Frontiers in Microbiology 14, 1286626 (2023). [DOI:</a:t>
            </a:r>
            <a:r>
              <a:rPr lang="en-US" sz="1000" u="sng">
                <a:solidFill>
                  <a:schemeClr val="hlink"/>
                </a:solidFill>
                <a:latin typeface="Times New Roman"/>
                <a:ea typeface="Times New Roman"/>
                <a:cs typeface="Times New Roman"/>
                <a:sym typeface="Times New Roman"/>
                <a:hlinkClick r:id="rId4"/>
              </a:rPr>
              <a:t>10.3389/fmicb.2023.1286626</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id="84" name="Google Shape;84;p13"/>
          <p:cNvPicPr preferRelativeResize="0"/>
          <p:nvPr/>
        </p:nvPicPr>
        <p:blipFill rotWithShape="1">
          <a:blip r:embed="rId6">
            <a:alphaModFix/>
          </a:blip>
          <a:srcRect b="1399" l="0" r="0" t="1399"/>
          <a:stretch/>
        </p:blipFill>
        <p:spPr>
          <a:xfrm>
            <a:off x="8685250" y="1345425"/>
            <a:ext cx="2917173" cy="2180624"/>
          </a:xfrm>
          <a:prstGeom prst="rect">
            <a:avLst/>
          </a:prstGeom>
          <a:noFill/>
          <a:ln>
            <a:noFill/>
          </a:ln>
        </p:spPr>
      </p:pic>
      <p:sp>
        <p:nvSpPr>
          <p:cNvPr id="85" name="Google Shape;85;p13"/>
          <p:cNvSpPr txBox="1"/>
          <p:nvPr/>
        </p:nvSpPr>
        <p:spPr>
          <a:xfrm>
            <a:off x="8575438" y="3538114"/>
            <a:ext cx="3136800" cy="25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Species tree highlighting candidate species lacking Dxs.</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