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venir"/>
              <a:ea typeface="Avenir"/>
              <a:cs typeface="Avenir"/>
              <a:sym typeface="Avenir"/>
            </a:endParaRPr>
          </a:p>
        </p:txBody>
      </p:sp>
      <p:sp>
        <p:nvSpPr>
          <p:cNvPr id="80" name="Google Shape;80;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descr="Text&#10;&#10;Description automatically generated" id="81" name="Google Shape;81;p14"/>
          <p:cNvPicPr preferRelativeResize="0"/>
          <p:nvPr/>
        </p:nvPicPr>
        <p:blipFill rotWithShape="1">
          <a:blip r:embed="rId2">
            <a:alphaModFix/>
          </a:blip>
          <a:srcRect b="0" l="0" r="0" t="0"/>
          <a:stretch/>
        </p:blipFill>
        <p:spPr>
          <a:xfrm>
            <a:off x="322733" y="6367066"/>
            <a:ext cx="2743200" cy="45562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pubs.rsc.org/en/content/articlelanding/2024/su/d4su00283k" TargetMode="External"/><Relationship Id="rId4" Type="http://schemas.openxmlformats.org/officeDocument/2006/relationships/image" Target="../media/image15.png"/><Relationship Id="rId5"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chemeClr val="accent1"/>
                </a:solidFill>
                <a:latin typeface="Times New Roman"/>
                <a:ea typeface="Times New Roman"/>
                <a:cs typeface="Times New Roman"/>
                <a:sym typeface="Times New Roman"/>
              </a:rPr>
              <a:t>Synthesized biorefinery highlights potential cost savings for cellulosic biorefinery</a:t>
            </a:r>
            <a:r>
              <a:rPr b="1" lang="en-US" sz="3600">
                <a:solidFill>
                  <a:schemeClr val="accent1"/>
                </a:solidFill>
                <a:latin typeface="Times New Roman"/>
                <a:ea typeface="Times New Roman"/>
                <a:cs typeface="Times New Roman"/>
                <a:sym typeface="Times New Roman"/>
              </a:rPr>
              <a:t> </a:t>
            </a:r>
            <a:endParaRPr b="1" sz="36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539050"/>
            <a:ext cx="7730100" cy="769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The use of lignocellulosic biomass as a feedstock for isobutanol (IBA) has sustainability benefits, but the biological conversion to IBA faces challenges, such as low yields and byproduct formation.</a:t>
            </a:r>
            <a:endParaRPr sz="1300"/>
          </a:p>
        </p:txBody>
      </p:sp>
      <p:sp>
        <p:nvSpPr>
          <p:cNvPr id="169" name="Google Shape;169;p25"/>
          <p:cNvSpPr/>
          <p:nvPr/>
        </p:nvSpPr>
        <p:spPr>
          <a:xfrm>
            <a:off x="439150" y="2308550"/>
            <a:ext cx="77301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Researchers demonstrated high-yield IBA production from poplar, sorghum, and switchgrass pretreated with a γ-valerolactone (GVL)-based process. They developed a biorefinery where bioenergy crops are pretreated and hydrolysed, and </a:t>
            </a:r>
            <a:r>
              <a:rPr lang="en-US" sz="1300">
                <a:latin typeface="Times New Roman"/>
                <a:ea typeface="Times New Roman"/>
                <a:cs typeface="Times New Roman"/>
                <a:sym typeface="Times New Roman"/>
              </a:rPr>
              <a:t>IBA is removed with </a:t>
            </a:r>
            <a:r>
              <a:rPr lang="en-US" sz="1300">
                <a:latin typeface="Times New Roman"/>
                <a:ea typeface="Times New Roman"/>
                <a:cs typeface="Times New Roman"/>
                <a:sym typeface="Times New Roman"/>
              </a:rPr>
              <a:t>vacuum flash to avoid toxic IBA concentrations. Using a process </a:t>
            </a:r>
            <a:r>
              <a:rPr lang="en-US" sz="1300">
                <a:latin typeface="Times New Roman"/>
                <a:ea typeface="Times New Roman"/>
                <a:cs typeface="Times New Roman"/>
                <a:sym typeface="Times New Roman"/>
              </a:rPr>
              <a:t>optimization</a:t>
            </a:r>
            <a:r>
              <a:rPr lang="en-US" sz="1300">
                <a:latin typeface="Times New Roman"/>
                <a:ea typeface="Times New Roman"/>
                <a:cs typeface="Times New Roman"/>
                <a:sym typeface="Times New Roman"/>
              </a:rPr>
              <a:t> model, they performed technoeconomic and sensitivity analyses to </a:t>
            </a:r>
            <a:r>
              <a:rPr lang="en-US" sz="1300">
                <a:latin typeface="Times New Roman"/>
                <a:ea typeface="Times New Roman"/>
                <a:cs typeface="Times New Roman"/>
                <a:sym typeface="Times New Roman"/>
              </a:rPr>
              <a:t>estimate</a:t>
            </a:r>
            <a:r>
              <a:rPr lang="en-US" sz="1300">
                <a:latin typeface="Times New Roman"/>
                <a:ea typeface="Times New Roman"/>
                <a:cs typeface="Times New Roman"/>
                <a:sym typeface="Times New Roman"/>
              </a:rPr>
              <a:t> production costs and </a:t>
            </a:r>
            <a:r>
              <a:rPr lang="en-US" sz="1300">
                <a:latin typeface="Times New Roman"/>
                <a:ea typeface="Times New Roman"/>
                <a:cs typeface="Times New Roman"/>
                <a:sym typeface="Times New Roman"/>
              </a:rPr>
              <a:t>identify</a:t>
            </a:r>
            <a:r>
              <a:rPr lang="en-US" sz="1300">
                <a:latin typeface="Times New Roman"/>
                <a:ea typeface="Times New Roman"/>
                <a:cs typeface="Times New Roman"/>
                <a:sym typeface="Times New Roman"/>
              </a:rPr>
              <a:t> potential improvements.</a:t>
            </a:r>
            <a:endParaRPr sz="1300"/>
          </a:p>
        </p:txBody>
      </p:sp>
      <p:sp>
        <p:nvSpPr>
          <p:cNvPr id="170" name="Google Shape;170;p25"/>
          <p:cNvSpPr/>
          <p:nvPr/>
        </p:nvSpPr>
        <p:spPr>
          <a:xfrm>
            <a:off x="439150" y="3693925"/>
            <a:ext cx="11059200" cy="1274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Based on experimental results using the BTX1858 strain of </a:t>
            </a:r>
            <a:r>
              <a:rPr i="1" lang="en-US" sz="1300">
                <a:latin typeface="Times New Roman"/>
                <a:ea typeface="Times New Roman"/>
                <a:cs typeface="Times New Roman"/>
                <a:sym typeface="Times New Roman"/>
              </a:rPr>
              <a:t>Saccharomyces cerevisiae</a:t>
            </a:r>
            <a:r>
              <a:rPr lang="en-US" sz="1300">
                <a:latin typeface="Times New Roman"/>
                <a:ea typeface="Times New Roman"/>
                <a:cs typeface="Times New Roman"/>
                <a:sym typeface="Times New Roman"/>
              </a:rPr>
              <a:t>, which consumed most available glucose and produced IBA at 89-94% theoretical yields, the synthesized biorefinery could produce IBA at a minimum fuel selling price (MFSP) of $14.40-$16.01 per gasoline gallon equivalent, with sorghum resulting in the lowest price. Solvent/biomass ratio during pretreatment and enzyme loading during hydrolysis have the greatest impact on MFSP; improvements in these parameters can reduce the MFSP by up to 46%​.</a:t>
            </a:r>
            <a:endParaRPr sz="1300"/>
          </a:p>
        </p:txBody>
      </p:sp>
      <p:sp>
        <p:nvSpPr>
          <p:cNvPr id="171" name="Google Shape;171;p25"/>
          <p:cNvSpPr txBox="1"/>
          <p:nvPr/>
        </p:nvSpPr>
        <p:spPr>
          <a:xfrm>
            <a:off x="439150" y="4873600"/>
            <a:ext cx="11059200" cy="969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Isobutanol produced from dedicated energy crops is a promising sustainable biofuel with advantages over ethanol: it holds more energy, is less corrosive, doesn’t evaporate as fast when blended with gasoline, and can be upgraded into other products like jet fuel. This study identifies parameters for future studies aimed at reducing biorefinery production costs.  </a:t>
            </a:r>
            <a:endParaRPr sz="1300"/>
          </a:p>
        </p:txBody>
      </p:sp>
      <p:sp>
        <p:nvSpPr>
          <p:cNvPr id="172" name="Google Shape;172;p25"/>
          <p:cNvSpPr txBox="1"/>
          <p:nvPr/>
        </p:nvSpPr>
        <p:spPr>
          <a:xfrm>
            <a:off x="439150" y="5868450"/>
            <a:ext cx="11114100" cy="4002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Lima, A. E. P. de, et al. On the synthesis of biorefineries for high-yield isobutanol production: from biomass-to-alcohol experiments to system level analysis. RSC Sustainability, </a:t>
            </a:r>
            <a:r>
              <a:rPr b="1" lang="en-US" sz="1000">
                <a:latin typeface="Times New Roman"/>
                <a:ea typeface="Times New Roman"/>
                <a:cs typeface="Times New Roman"/>
                <a:sym typeface="Times New Roman"/>
              </a:rPr>
              <a:t>2</a:t>
            </a:r>
            <a:r>
              <a:rPr lang="en-US" sz="1000">
                <a:latin typeface="Times New Roman"/>
                <a:ea typeface="Times New Roman"/>
                <a:cs typeface="Times New Roman"/>
                <a:sym typeface="Times New Roman"/>
              </a:rPr>
              <a:t>, 2532–2540. (2024). [DOI:</a:t>
            </a:r>
            <a:r>
              <a:rPr lang="en-US" sz="1000" u="sng">
                <a:solidFill>
                  <a:schemeClr val="hlink"/>
                </a:solidFill>
                <a:latin typeface="Times New Roman"/>
                <a:ea typeface="Times New Roman"/>
                <a:cs typeface="Times New Roman"/>
                <a:sym typeface="Times New Roman"/>
                <a:hlinkClick r:id="rId3"/>
              </a:rPr>
              <a:t>10.1039/D4SU00283K</a:t>
            </a:r>
            <a:r>
              <a:rPr lang="en-US" sz="1000">
                <a:latin typeface="Times New Roman"/>
                <a:ea typeface="Times New Roman"/>
                <a:cs typeface="Times New Roman"/>
                <a:sym typeface="Times New Roman"/>
              </a:rPr>
              <a:t>]</a:t>
            </a:r>
            <a:endParaRPr/>
          </a:p>
        </p:txBody>
      </p:sp>
      <p:pic>
        <p:nvPicPr>
          <p:cNvPr id="173" name="Google Shape;173;p25"/>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sp>
        <p:nvSpPr>
          <p:cNvPr id="174" name="Google Shape;174;p25"/>
          <p:cNvSpPr txBox="1"/>
          <p:nvPr/>
        </p:nvSpPr>
        <p:spPr>
          <a:xfrm>
            <a:off x="8516750" y="3667725"/>
            <a:ext cx="3036600" cy="26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A plot of sorghum at the Kellogg Biological Station</a:t>
            </a:r>
            <a:endParaRPr sz="1000">
              <a:solidFill>
                <a:schemeClr val="dk1"/>
              </a:solidFill>
              <a:latin typeface="Times New Roman"/>
              <a:ea typeface="Times New Roman"/>
              <a:cs typeface="Times New Roman"/>
              <a:sym typeface="Times New Roman"/>
            </a:endParaRPr>
          </a:p>
        </p:txBody>
      </p:sp>
      <p:pic>
        <p:nvPicPr>
          <p:cNvPr descr="Aerial view of an agricultural research field showing multiple rectangular plots with different crops. A section of tall sorghum plants is visible in the foreground, with a person standing beside it for scale. The plots are arranged in a patchwork pattern with varying shades of green and brown, surrounded by mowed grass paths and bordered by forest in the background." id="175" name="Google Shape;175;p25"/>
          <p:cNvPicPr preferRelativeResize="0"/>
          <p:nvPr/>
        </p:nvPicPr>
        <p:blipFill>
          <a:blip r:embed="rId5">
            <a:alphaModFix/>
          </a:blip>
          <a:stretch>
            <a:fillRect/>
          </a:stretch>
        </p:blipFill>
        <p:spPr>
          <a:xfrm>
            <a:off x="8571650" y="1431513"/>
            <a:ext cx="2981601" cy="22362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