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7bf85496_2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7bf85496_2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id="80" name="Google Shape;80;p14"/>
          <p:cNvPicPr preferRelativeResize="0"/>
          <p:nvPr/>
        </p:nvPicPr>
        <p:blipFill>
          <a:blip r:embed="rId2">
            <a:alphaModFix/>
          </a:blip>
          <a:stretch>
            <a:fillRect/>
          </a:stretch>
        </p:blipFill>
        <p:spPr>
          <a:xfrm>
            <a:off x="0" y="6384250"/>
            <a:ext cx="12192000" cy="520075"/>
          </a:xfrm>
          <a:prstGeom prst="rect">
            <a:avLst/>
          </a:prstGeom>
          <a:noFill/>
          <a:ln>
            <a:noFill/>
          </a:ln>
        </p:spPr>
      </p:pic>
      <p:pic>
        <p:nvPicPr>
          <p:cNvPr id="81" name="Google Shape;81;p14"/>
          <p:cNvPicPr preferRelativeResize="0"/>
          <p:nvPr/>
        </p:nvPicPr>
        <p:blipFill>
          <a:blip r:embed="rId3">
            <a:alphaModFix/>
          </a:blip>
          <a:stretch>
            <a:fillRect/>
          </a:stretch>
        </p:blipFill>
        <p:spPr>
          <a:xfrm>
            <a:off x="152388" y="6384259"/>
            <a:ext cx="11887200" cy="52006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https://www.osti.gov/biblio/2449672" TargetMode="External"/><Relationship Id="rId4" Type="http://schemas.openxmlformats.org/officeDocument/2006/relationships/hyperlink" Target="https://doi.org/10.1021/acsomega.4c05431" TargetMode="External"/><Relationship Id="rId5" Type="http://schemas.openxmlformats.org/officeDocument/2006/relationships/image" Target="../media/image17.png"/><Relationship Id="rId6" Type="http://schemas.openxmlformats.org/officeDocument/2006/relationships/image" Target="../media/image1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5"/>
          <p:cNvSpPr txBox="1"/>
          <p:nvPr/>
        </p:nvSpPr>
        <p:spPr>
          <a:xfrm>
            <a:off x="2426500" y="110925"/>
            <a:ext cx="87777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chemeClr val="accent1"/>
                </a:solidFill>
                <a:latin typeface="Times New Roman"/>
                <a:ea typeface="Times New Roman"/>
                <a:cs typeface="Times New Roman"/>
                <a:sym typeface="Times New Roman"/>
              </a:rPr>
              <a:t>Computational modeling provides insight into ion-mediated molecular aggregation</a:t>
            </a:r>
            <a:endParaRPr i="1" sz="3600">
              <a:solidFill>
                <a:schemeClr val="accent1"/>
              </a:solidFill>
              <a:latin typeface="Times New Roman"/>
              <a:ea typeface="Times New Roman"/>
              <a:cs typeface="Times New Roman"/>
              <a:sym typeface="Times New Roman"/>
            </a:endParaRPr>
          </a:p>
        </p:txBody>
      </p:sp>
      <p:sp>
        <p:nvSpPr>
          <p:cNvPr id="168" name="Google Shape;168;p25"/>
          <p:cNvSpPr/>
          <p:nvPr/>
        </p:nvSpPr>
        <p:spPr>
          <a:xfrm>
            <a:off x="439150" y="1431650"/>
            <a:ext cx="6166800" cy="1426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Background/Objective</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Lignin, one of three main parts of plant cell walls, is a potential source of renewable chemicals such as PDC (2-Pyrone-4,6-dicarboxylic acid), which can be used to make bioplastics. Crystallization is a common method for separating PDC from fermentation broths, but scientists don't fully understand the interplay of interactions that drive this aggregation and structure formation and how they depend on the charge of PDC and ionic species present.</a:t>
            </a:r>
            <a:endParaRPr sz="1200"/>
          </a:p>
        </p:txBody>
      </p:sp>
      <p:sp>
        <p:nvSpPr>
          <p:cNvPr id="169" name="Google Shape;169;p25"/>
          <p:cNvSpPr/>
          <p:nvPr/>
        </p:nvSpPr>
        <p:spPr>
          <a:xfrm>
            <a:off x="405800" y="2858475"/>
            <a:ext cx="6200100" cy="1320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Approach</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Scientists used all-atom molecular dynamics simulation and molecular clustering analysis to investigate PDC aggregation in diverse ionic solutions. Researchers systematically modeled PDC molecules with different degrees of acid dissociation and in the presence of various metal ions to investigate the role of pH and determine conditions that lead to aggregates with parallel molecular stacking, which is expected to promote</a:t>
            </a:r>
            <a:r>
              <a:rPr lang="en-US" sz="1200">
                <a:latin typeface="Times New Roman"/>
                <a:ea typeface="Times New Roman"/>
                <a:cs typeface="Times New Roman"/>
                <a:sym typeface="Times New Roman"/>
              </a:rPr>
              <a:t> </a:t>
            </a:r>
            <a:r>
              <a:rPr lang="en-US" sz="1200">
                <a:latin typeface="Times New Roman"/>
                <a:ea typeface="Times New Roman"/>
                <a:cs typeface="Times New Roman"/>
                <a:sym typeface="Times New Roman"/>
              </a:rPr>
              <a:t>crystallization.</a:t>
            </a:r>
            <a:endParaRPr sz="1200"/>
          </a:p>
        </p:txBody>
      </p:sp>
      <p:sp>
        <p:nvSpPr>
          <p:cNvPr id="170" name="Google Shape;170;p25"/>
          <p:cNvSpPr/>
          <p:nvPr/>
        </p:nvSpPr>
        <p:spPr>
          <a:xfrm>
            <a:off x="439150" y="4109000"/>
            <a:ext cx="10765200" cy="1108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highlight>
                  <a:schemeClr val="lt1"/>
                </a:highlight>
                <a:latin typeface="Times New Roman"/>
                <a:ea typeface="Times New Roman"/>
                <a:cs typeface="Times New Roman"/>
                <a:sym typeface="Times New Roman"/>
              </a:rPr>
              <a:t>Results</a:t>
            </a:r>
            <a:endParaRPr>
              <a:solidFill>
                <a:schemeClr val="accent1"/>
              </a:solidFill>
              <a:highlight>
                <a:schemeClr val="lt1"/>
              </a:highlight>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Acid dissociation facilitates PDC aggregation in ionic solutions through ion-mediated interactions, and different ionic solutions influence the likelihood of aggregation and the formation of parallel aggregates. Parallel stacking was primarily found in solutions with monovalent ions, while divalent ions promote larger but less structured aggregates. Results indicate that the choice of ion in solution can impact the interplay of PDC–PDC stacking, PDC–water hydrogen bonding, and electrostatic interactions that influence aggregate structures.</a:t>
            </a:r>
            <a:endParaRPr sz="1200"/>
          </a:p>
        </p:txBody>
      </p:sp>
      <p:sp>
        <p:nvSpPr>
          <p:cNvPr id="171" name="Google Shape;171;p25"/>
          <p:cNvSpPr txBox="1"/>
          <p:nvPr/>
        </p:nvSpPr>
        <p:spPr>
          <a:xfrm>
            <a:off x="439150" y="5272025"/>
            <a:ext cx="11059200" cy="738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Significance/Impacts</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Results provide molecular-scale insight into the effects of specific ions on aggregation of like-charged PDC molecules to inform </a:t>
            </a:r>
            <a:r>
              <a:rPr lang="en-US" sz="1200">
                <a:latin typeface="Times New Roman"/>
                <a:ea typeface="Times New Roman"/>
                <a:cs typeface="Times New Roman"/>
                <a:sym typeface="Times New Roman"/>
              </a:rPr>
              <a:t>understanding</a:t>
            </a:r>
            <a:r>
              <a:rPr lang="en-US" sz="1200">
                <a:latin typeface="Times New Roman"/>
                <a:ea typeface="Times New Roman"/>
                <a:cs typeface="Times New Roman"/>
                <a:sym typeface="Times New Roman"/>
              </a:rPr>
              <a:t> of related separation processes, with relevance to industrial applications in pharmaceuticals, solar cells, sensing, detergents, coatings, and food.</a:t>
            </a:r>
            <a:endParaRPr sz="1200"/>
          </a:p>
        </p:txBody>
      </p:sp>
      <p:sp>
        <p:nvSpPr>
          <p:cNvPr id="172" name="Google Shape;172;p25"/>
          <p:cNvSpPr txBox="1"/>
          <p:nvPr/>
        </p:nvSpPr>
        <p:spPr>
          <a:xfrm>
            <a:off x="395050" y="6105425"/>
            <a:ext cx="11147400" cy="2463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Li, J., &amp; Van Lehn, R. C. </a:t>
            </a:r>
            <a:r>
              <a:rPr lang="en-US" sz="1000" u="sng">
                <a:solidFill>
                  <a:schemeClr val="hlink"/>
                </a:solidFill>
                <a:latin typeface="Times New Roman"/>
                <a:ea typeface="Times New Roman"/>
                <a:cs typeface="Times New Roman"/>
                <a:sym typeface="Times New Roman"/>
                <a:hlinkClick r:id="rId3"/>
              </a:rPr>
              <a:t>Effects of Acid Dissociation and Ionic Solutions on the Aggregation of 2-Pyrone-4,6-dicarboxylic Acid</a:t>
            </a:r>
            <a:r>
              <a:rPr lang="en-US" sz="1000">
                <a:latin typeface="Times New Roman"/>
                <a:ea typeface="Times New Roman"/>
                <a:cs typeface="Times New Roman"/>
                <a:sym typeface="Times New Roman"/>
              </a:rPr>
              <a:t>. ACS Omega, </a:t>
            </a:r>
            <a:r>
              <a:rPr b="1" lang="en-US" sz="1000">
                <a:latin typeface="Times New Roman"/>
                <a:ea typeface="Times New Roman"/>
                <a:cs typeface="Times New Roman"/>
                <a:sym typeface="Times New Roman"/>
              </a:rPr>
              <a:t>9</a:t>
            </a:r>
            <a:r>
              <a:rPr lang="en-US" sz="1000">
                <a:latin typeface="Times New Roman"/>
                <a:ea typeface="Times New Roman"/>
                <a:cs typeface="Times New Roman"/>
                <a:sym typeface="Times New Roman"/>
              </a:rPr>
              <a:t>, 40759–40768. (2024). [DOI:</a:t>
            </a:r>
            <a:r>
              <a:rPr lang="en-US" sz="1000" u="sng">
                <a:solidFill>
                  <a:schemeClr val="hlink"/>
                </a:solidFill>
                <a:latin typeface="Times New Roman"/>
                <a:ea typeface="Times New Roman"/>
                <a:cs typeface="Times New Roman"/>
                <a:sym typeface="Times New Roman"/>
                <a:hlinkClick r:id="rId4"/>
              </a:rPr>
              <a:t>10.1021/acsomega.4c05431</a:t>
            </a:r>
            <a:r>
              <a:rPr lang="en-US" sz="1000">
                <a:latin typeface="Times New Roman"/>
                <a:ea typeface="Times New Roman"/>
                <a:cs typeface="Times New Roman"/>
                <a:sym typeface="Times New Roman"/>
              </a:rPr>
              <a:t>]</a:t>
            </a:r>
            <a:endParaRPr/>
          </a:p>
        </p:txBody>
      </p:sp>
      <p:pic>
        <p:nvPicPr>
          <p:cNvPr descr="Great Lakes Bioenergy Research Center logo with blue circles, an orange star, and a green leaf" id="173" name="Google Shape;173;p25"/>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pic>
        <p:nvPicPr>
          <p:cNvPr descr="A figure with three parts:&#10;a) A molecular structure diagram showing a pyridine ring with two carboxylic acid groups (-COOH).&#10;b) A molecular simulation showing blue rod-like structures aggregating with spherical particles. c) A legend identifying different metal ions: monovalent ions (Li⁺, Na⁺, K⁺, Rb⁺, Cs⁺) and divalent ions (Be²⁺, Mg²⁺, Ca²⁺, Sr²⁺, Ba²⁺), each represented by differently colored circles." id="174" name="Google Shape;174;p25"/>
          <p:cNvPicPr preferRelativeResize="0"/>
          <p:nvPr/>
        </p:nvPicPr>
        <p:blipFill>
          <a:blip r:embed="rId6">
            <a:alphaModFix/>
          </a:blip>
          <a:stretch>
            <a:fillRect/>
          </a:stretch>
        </p:blipFill>
        <p:spPr>
          <a:xfrm>
            <a:off x="6803350" y="1706300"/>
            <a:ext cx="4695000" cy="1734705"/>
          </a:xfrm>
          <a:prstGeom prst="rect">
            <a:avLst/>
          </a:prstGeom>
          <a:noFill/>
          <a:ln>
            <a:noFill/>
          </a:ln>
        </p:spPr>
      </p:pic>
      <p:sp>
        <p:nvSpPr>
          <p:cNvPr id="175" name="Google Shape;175;p25"/>
          <p:cNvSpPr txBox="1"/>
          <p:nvPr/>
        </p:nvSpPr>
        <p:spPr>
          <a:xfrm>
            <a:off x="6704875" y="3527450"/>
            <a:ext cx="4837500" cy="58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Simulation systems used to investigate PDC aggregation in ionic solutions. a) PDC chemical structure. b) Snapshot of 100 PDC</a:t>
            </a:r>
            <a:r>
              <a:rPr baseline="30000" lang="en-US" sz="1000">
                <a:solidFill>
                  <a:schemeClr val="dk1"/>
                </a:solidFill>
                <a:latin typeface="Times New Roman"/>
                <a:ea typeface="Times New Roman"/>
                <a:cs typeface="Times New Roman"/>
                <a:sym typeface="Times New Roman"/>
              </a:rPr>
              <a:t>- </a:t>
            </a:r>
            <a:r>
              <a:rPr lang="en-US" sz="1000">
                <a:solidFill>
                  <a:schemeClr val="dk1"/>
                </a:solidFill>
                <a:latin typeface="Times New Roman"/>
                <a:ea typeface="Times New Roman"/>
                <a:cs typeface="Times New Roman"/>
                <a:sym typeface="Times New Roman"/>
              </a:rPr>
              <a:t>ions (blue) in a solution with Li</a:t>
            </a:r>
            <a:r>
              <a:rPr baseline="30000" lang="en-US" sz="1000">
                <a:solidFill>
                  <a:schemeClr val="dk1"/>
                </a:solidFill>
                <a:latin typeface="Times New Roman"/>
                <a:ea typeface="Times New Roman"/>
                <a:cs typeface="Times New Roman"/>
                <a:sym typeface="Times New Roman"/>
              </a:rPr>
              <a:t>+</a:t>
            </a:r>
            <a:r>
              <a:rPr lang="en-US" sz="1000">
                <a:solidFill>
                  <a:schemeClr val="dk1"/>
                </a:solidFill>
                <a:latin typeface="Times New Roman"/>
                <a:ea typeface="Times New Roman"/>
                <a:cs typeface="Times New Roman"/>
                <a:sym typeface="Times New Roman"/>
              </a:rPr>
              <a:t> counterions (pink). Metal ions studied are shown on the right.</a:t>
            </a:r>
            <a:endParaRPr sz="1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