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 name="Google Shape;7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doi.org/10.3389/fpls.2024.1456627" TargetMode="External"/><Relationship Id="rId4" Type="http://schemas.openxmlformats.org/officeDocument/2006/relationships/image" Target="../media/image13.png"/><Relationship Id="rId5"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3"/>
          <p:cNvSpPr txBox="1"/>
          <p:nvPr/>
        </p:nvSpPr>
        <p:spPr>
          <a:xfrm>
            <a:off x="2493675" y="110925"/>
            <a:ext cx="87105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600">
                <a:solidFill>
                  <a:srgbClr val="39738A"/>
                </a:solidFill>
                <a:latin typeface="Times New Roman"/>
                <a:ea typeface="Times New Roman"/>
                <a:cs typeface="Times New Roman"/>
                <a:sym typeface="Times New Roman"/>
              </a:rPr>
              <a:t>Study advances understanding of nodal root bud development in energy sorghum</a:t>
            </a:r>
            <a:endParaRPr sz="3600">
              <a:solidFill>
                <a:srgbClr val="39738A"/>
              </a:solidFill>
              <a:latin typeface="Times New Roman"/>
              <a:ea typeface="Times New Roman"/>
              <a:cs typeface="Times New Roman"/>
              <a:sym typeface="Times New Roman"/>
            </a:endParaRPr>
          </a:p>
        </p:txBody>
      </p:sp>
      <p:sp>
        <p:nvSpPr>
          <p:cNvPr id="78" name="Google Shape;78;p13"/>
          <p:cNvSpPr/>
          <p:nvPr/>
        </p:nvSpPr>
        <p:spPr>
          <a:xfrm>
            <a:off x="439150" y="1431650"/>
            <a:ext cx="8431200" cy="1169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Background/Objective</a:t>
            </a:r>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Bioenergy sorghum is a drought-tolerant crop that can produce biomass for forage, biofuels, and sustainable alternatives to petrochemicals. A system of about 175 nodal roots extending more than 2 meters deep and associated microbial communities enable the plants to absorb water and nutrients while sequestering carbon in soil, which contribute to the plant’s resilience and sustainability. This study sought to increase understanding of the nodal root system. </a:t>
            </a:r>
            <a:endParaRPr sz="1300"/>
          </a:p>
        </p:txBody>
      </p:sp>
      <p:sp>
        <p:nvSpPr>
          <p:cNvPr id="79" name="Google Shape;79;p13"/>
          <p:cNvSpPr/>
          <p:nvPr/>
        </p:nvSpPr>
        <p:spPr>
          <a:xfrm>
            <a:off x="405800" y="2601350"/>
            <a:ext cx="8535000" cy="752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Approach</a:t>
            </a:r>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Researchers used microscopy, transcriptome analysis, and gene regulatory network analysis to study nodal root bud initiation and development in bioenergy sorghum hybrids grown at the Texas A&amp;M University Farm.</a:t>
            </a:r>
            <a:endParaRPr sz="1300"/>
          </a:p>
        </p:txBody>
      </p:sp>
      <p:sp>
        <p:nvSpPr>
          <p:cNvPr id="80" name="Google Shape;80;p13"/>
          <p:cNvSpPr/>
          <p:nvPr/>
        </p:nvSpPr>
        <p:spPr>
          <a:xfrm>
            <a:off x="508850" y="3429000"/>
            <a:ext cx="8431200" cy="13755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Results</a:t>
            </a:r>
            <a:endParaRPr/>
          </a:p>
          <a:p>
            <a:pPr indent="-254000" lvl="0" marL="285750" marR="0" rtl="0" algn="l">
              <a:lnSpc>
                <a:spcPct val="100000"/>
              </a:lnSpc>
              <a:spcBef>
                <a:spcPts val="0"/>
              </a:spcBef>
              <a:spcAft>
                <a:spcPts val="0"/>
              </a:spcAft>
              <a:buClr>
                <a:srgbClr val="1A8109"/>
              </a:buClr>
              <a:buSzPts val="1300"/>
              <a:buChar char="•"/>
            </a:pPr>
            <a:r>
              <a:rPr lang="en-US" sz="1300">
                <a:latin typeface="Times New Roman"/>
                <a:ea typeface="Times New Roman"/>
                <a:cs typeface="Times New Roman"/>
                <a:sym typeface="Times New Roman"/>
              </a:rPr>
              <a:t>Two adjacent rings of 10-15 nodal root buds form on &gt;20 stem nodes at different times during stem and plant development. Transcriptome analysis identified sorghum homologs of genes known to regulate nodal root initiation (e.g., WOX4) and genes required for root bud development (e.g., LBD29, SMB1). Gene regulatory network analysis identified connections between genes, hormonal inputs, and peptide signaling that modulate root bud development. These descriptions will aid in modulating the extent of nodal root bud formation and outgrowth.</a:t>
            </a:r>
            <a:endParaRPr sz="1300">
              <a:latin typeface="Times New Roman"/>
              <a:ea typeface="Times New Roman"/>
              <a:cs typeface="Times New Roman"/>
              <a:sym typeface="Times New Roman"/>
            </a:endParaRPr>
          </a:p>
        </p:txBody>
      </p:sp>
      <p:sp>
        <p:nvSpPr>
          <p:cNvPr id="81" name="Google Shape;81;p13"/>
          <p:cNvSpPr txBox="1"/>
          <p:nvPr/>
        </p:nvSpPr>
        <p:spPr>
          <a:xfrm>
            <a:off x="439150" y="4804500"/>
            <a:ext cx="11114100" cy="1169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Significance/Impacts</a:t>
            </a:r>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Agriculture is one of the largest sources of greenhouse gas emissions. Soils represent one of the Earth's largest carbon sinks, yet in areas of intense cropping roughly half of soil organic carbon (SOC) has been lost in the past century. Restoring SOC levels could increase crop productivity and slow the rate of atmospheric CO</a:t>
            </a:r>
            <a:r>
              <a:rPr baseline="-25000" lang="en-US" sz="1300">
                <a:latin typeface="Times New Roman"/>
                <a:ea typeface="Times New Roman"/>
                <a:cs typeface="Times New Roman"/>
                <a:sym typeface="Times New Roman"/>
              </a:rPr>
              <a:t>2</a:t>
            </a:r>
            <a:r>
              <a:rPr lang="en-US" sz="1300">
                <a:latin typeface="Times New Roman"/>
                <a:ea typeface="Times New Roman"/>
                <a:cs typeface="Times New Roman"/>
                <a:sym typeface="Times New Roman"/>
              </a:rPr>
              <a:t> levels. Optimizing root production, distribution in soil profiles, and root-microbiome interactions that contribute to SOC accumulation is critical for sustainable production of biomass for low-carbon intensity biofuels and products.</a:t>
            </a:r>
            <a:endParaRPr sz="1300"/>
          </a:p>
        </p:txBody>
      </p:sp>
      <p:sp>
        <p:nvSpPr>
          <p:cNvPr id="82" name="Google Shape;82;p13"/>
          <p:cNvSpPr txBox="1"/>
          <p:nvPr/>
        </p:nvSpPr>
        <p:spPr>
          <a:xfrm>
            <a:off x="439150" y="6037350"/>
            <a:ext cx="11114100" cy="246300"/>
          </a:xfrm>
          <a:prstGeom prst="rect">
            <a:avLst/>
          </a:prstGeom>
          <a:solidFill>
            <a:srgbClr val="FFFFF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latin typeface="Times New Roman"/>
                <a:ea typeface="Times New Roman"/>
                <a:cs typeface="Times New Roman"/>
                <a:sym typeface="Times New Roman"/>
              </a:rPr>
              <a:t>Lamb, A., et al. Bioenergy Sorghum Nodal Root Bud Development: Morphometric, Transcriptomic and Gene Regulatory Network Analysis. Frontiers in Plant Science, 15. (2024). [DOI:</a:t>
            </a:r>
            <a:r>
              <a:rPr lang="en-US" sz="1000" u="sng">
                <a:solidFill>
                  <a:schemeClr val="hlink"/>
                </a:solidFill>
                <a:latin typeface="Times New Roman"/>
                <a:ea typeface="Times New Roman"/>
                <a:cs typeface="Times New Roman"/>
                <a:sym typeface="Times New Roman"/>
                <a:hlinkClick r:id="rId3"/>
              </a:rPr>
              <a:t>10.3389/fpls.2024.1456627</a:t>
            </a:r>
            <a:r>
              <a:rPr lang="en-US" sz="1000">
                <a:latin typeface="Times New Roman"/>
                <a:ea typeface="Times New Roman"/>
                <a:cs typeface="Times New Roman"/>
                <a:sym typeface="Times New Roman"/>
              </a:rPr>
              <a:t>]</a:t>
            </a:r>
            <a:endParaRPr/>
          </a:p>
        </p:txBody>
      </p:sp>
      <p:pic>
        <p:nvPicPr>
          <p:cNvPr id="83" name="Google Shape;83;p13"/>
          <p:cNvPicPr preferRelativeResize="0"/>
          <p:nvPr/>
        </p:nvPicPr>
        <p:blipFill rotWithShape="1">
          <a:blip r:embed="rId4">
            <a:alphaModFix/>
          </a:blip>
          <a:srcRect b="7927" l="0" r="0" t="7918"/>
          <a:stretch/>
        </p:blipFill>
        <p:spPr>
          <a:xfrm>
            <a:off x="405789" y="187053"/>
            <a:ext cx="2087890" cy="923330"/>
          </a:xfrm>
          <a:prstGeom prst="rect">
            <a:avLst/>
          </a:prstGeom>
          <a:noFill/>
          <a:ln>
            <a:noFill/>
          </a:ln>
        </p:spPr>
      </p:pic>
      <p:pic>
        <p:nvPicPr>
          <p:cNvPr id="84" name="Google Shape;84;p13"/>
          <p:cNvPicPr preferRelativeResize="0"/>
          <p:nvPr/>
        </p:nvPicPr>
        <p:blipFill>
          <a:blip r:embed="rId5">
            <a:alphaModFix/>
          </a:blip>
          <a:stretch>
            <a:fillRect/>
          </a:stretch>
        </p:blipFill>
        <p:spPr>
          <a:xfrm>
            <a:off x="9116301" y="1649351"/>
            <a:ext cx="2322125" cy="2925734"/>
          </a:xfrm>
          <a:prstGeom prst="rect">
            <a:avLst/>
          </a:prstGeom>
          <a:noFill/>
          <a:ln>
            <a:noFill/>
          </a:ln>
        </p:spPr>
      </p:pic>
      <p:sp>
        <p:nvSpPr>
          <p:cNvPr id="85" name="Google Shape;85;p13"/>
          <p:cNvSpPr txBox="1"/>
          <p:nvPr/>
        </p:nvSpPr>
        <p:spPr>
          <a:xfrm>
            <a:off x="9116300" y="4575075"/>
            <a:ext cx="2088000" cy="27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Anatomy of nodal root buds</a:t>
            </a:r>
            <a:endParaRPr sz="10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