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0" r:id="rId3"/>
    <p:sldMasterId id="2147483671" r:id="rId4"/>
  </p:sldMasterIdLst>
  <p:notesMasterIdLst>
    <p:notesMasterId r:id="rId5"/>
  </p:notesMasterIdLst>
  <p:sldIdLst>
    <p:sldId id="256" r:id="rId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2fc804b62ca_3_9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g2fc804b62ca_3_9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5.jp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7" name="Shape 77"/>
        <p:cNvGrpSpPr/>
        <p:nvPr/>
      </p:nvGrpSpPr>
      <p:grpSpPr>
        <a:xfrm>
          <a:off x="0" y="0"/>
          <a:ext cx="0" cy="0"/>
          <a:chOff x="0" y="0"/>
          <a:chExt cx="0" cy="0"/>
        </a:xfrm>
      </p:grpSpPr>
      <p:sp>
        <p:nvSpPr>
          <p:cNvPr id="78" name="Google Shape;78;p14"/>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14"/>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
        <p:nvSpPr>
          <p:cNvPr id="80" name="Google Shape;80;p14"/>
          <p:cNvSpPr txBox="1"/>
          <p:nvPr/>
        </p:nvSpPr>
        <p:spPr>
          <a:xfrm>
            <a:off x="8417169" y="6398798"/>
            <a:ext cx="3774831"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600" u="none" cap="none" strike="noStrike">
                <a:solidFill>
                  <a:schemeClr val="lt1"/>
                </a:solidFill>
                <a:latin typeface="Avenir"/>
                <a:ea typeface="Avenir"/>
                <a:cs typeface="Avenir"/>
                <a:sym typeface="Avenir"/>
              </a:rPr>
              <a:t>Biological and Environmental Research</a:t>
            </a:r>
            <a:endParaRPr/>
          </a:p>
        </p:txBody>
      </p:sp>
      <p:pic>
        <p:nvPicPr>
          <p:cNvPr descr="Text&#10;&#10;Description automatically generated" id="81" name="Google Shape;81;p14"/>
          <p:cNvPicPr preferRelativeResize="0"/>
          <p:nvPr/>
        </p:nvPicPr>
        <p:blipFill rotWithShape="1">
          <a:blip r:embed="rId2">
            <a:alphaModFix/>
          </a:blip>
          <a:srcRect b="0" l="0" r="0" t="0"/>
          <a:stretch/>
        </p:blipFill>
        <p:spPr>
          <a:xfrm>
            <a:off x="322733" y="6367066"/>
            <a:ext cx="2743200" cy="455625"/>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0B324F"/>
        </a:solidFill>
      </p:bgPr>
    </p:bg>
    <p:spTree>
      <p:nvGrpSpPr>
        <p:cNvPr id="82" name="Shape 82"/>
        <p:cNvGrpSpPr/>
        <p:nvPr/>
      </p:nvGrpSpPr>
      <p:grpSpPr>
        <a:xfrm>
          <a:off x="0" y="0"/>
          <a:ext cx="0" cy="0"/>
          <a:chOff x="0" y="0"/>
          <a:chExt cx="0" cy="0"/>
        </a:xfrm>
      </p:grpSpPr>
      <p:sp>
        <p:nvSpPr>
          <p:cNvPr id="83" name="Google Shape;83;p15"/>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lt1"/>
              </a:buClr>
              <a:buSzPts val="6000"/>
              <a:buFont typeface="Avenir"/>
              <a:buNone/>
              <a:defRPr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4" name="Google Shape;84;p15"/>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Font typeface="Avenir"/>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85" name="Google Shape;85;p15"/>
          <p:cNvSpPr txBox="1"/>
          <p:nvPr>
            <p:ph idx="10" type="dt"/>
          </p:nvPr>
        </p:nvSpPr>
        <p:spPr>
          <a:xfrm>
            <a:off x="2928257" y="6413161"/>
            <a:ext cx="968829" cy="365125"/>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sz="1100">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2pPr>
            <a:lvl3pPr lvl="2"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3pPr>
            <a:lvl4pPr lvl="3"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4pPr>
            <a:lvl5pPr lvl="4"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5pPr>
            <a:lvl6pPr lvl="5"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6pPr>
            <a:lvl7pPr lvl="6"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7pPr>
            <a:lvl8pPr lvl="7"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8pPr>
            <a:lvl9pPr lvl="8"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9pPr>
          </a:lstStyle>
          <a:p/>
        </p:txBody>
      </p:sp>
      <p:sp>
        <p:nvSpPr>
          <p:cNvPr id="86" name="Google Shape;86;p15"/>
          <p:cNvSpPr txBox="1"/>
          <p:nvPr>
            <p:ph idx="11" type="ftr"/>
          </p:nvPr>
        </p:nvSpPr>
        <p:spPr>
          <a:xfrm>
            <a:off x="4038600" y="641316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100">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2pPr>
            <a:lvl3pPr lvl="2"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3pPr>
            <a:lvl4pPr lvl="3"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4pPr>
            <a:lvl5pPr lvl="4"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5pPr>
            <a:lvl6pPr lvl="5"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6pPr>
            <a:lvl7pPr lvl="6"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7pPr>
            <a:lvl8pPr lvl="7"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8pPr>
            <a:lvl9pPr lvl="8"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9pPr>
          </a:lstStyle>
          <a:p/>
        </p:txBody>
      </p:sp>
      <p:sp>
        <p:nvSpPr>
          <p:cNvPr id="87" name="Google Shape;87;p15"/>
          <p:cNvSpPr/>
          <p:nvPr/>
        </p:nvSpPr>
        <p:spPr>
          <a:xfrm>
            <a:off x="0" y="5622878"/>
            <a:ext cx="12192000" cy="1235122"/>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88" name="Google Shape;88;p15"/>
          <p:cNvPicPr preferRelativeResize="0"/>
          <p:nvPr/>
        </p:nvPicPr>
        <p:blipFill rotWithShape="1">
          <a:blip r:embed="rId2">
            <a:alphaModFix/>
          </a:blip>
          <a:srcRect b="0" l="0" r="0" t="0"/>
          <a:stretch/>
        </p:blipFill>
        <p:spPr>
          <a:xfrm>
            <a:off x="132289" y="5815220"/>
            <a:ext cx="4894439" cy="901108"/>
          </a:xfrm>
          <a:prstGeom prst="rect">
            <a:avLst/>
          </a:prstGeom>
          <a:noFill/>
          <a:ln>
            <a:noFill/>
          </a:ln>
        </p:spPr>
      </p:pic>
      <p:sp>
        <p:nvSpPr>
          <p:cNvPr id="89" name="Google Shape;89;p15"/>
          <p:cNvSpPr txBox="1"/>
          <p:nvPr/>
        </p:nvSpPr>
        <p:spPr>
          <a:xfrm>
            <a:off x="7162800" y="5917273"/>
            <a:ext cx="5029200"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600">
                <a:solidFill>
                  <a:schemeClr val="accent1"/>
                </a:solidFill>
                <a:latin typeface="Avenir"/>
                <a:ea typeface="Avenir"/>
                <a:cs typeface="Avenir"/>
                <a:sym typeface="Avenir"/>
              </a:rPr>
              <a:t>Energy.gov/science</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0" name="Shape 90"/>
        <p:cNvGrpSpPr/>
        <p:nvPr/>
      </p:nvGrpSpPr>
      <p:grpSpPr>
        <a:xfrm>
          <a:off x="0" y="0"/>
          <a:ext cx="0" cy="0"/>
          <a:chOff x="0" y="0"/>
          <a:chExt cx="0" cy="0"/>
        </a:xfrm>
      </p:grpSpPr>
      <p:sp>
        <p:nvSpPr>
          <p:cNvPr id="91" name="Google Shape;91;p16"/>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2" name="Google Shape;92;p16"/>
          <p:cNvSpPr txBox="1"/>
          <p:nvPr>
            <p:ph idx="1" type="body"/>
          </p:nvPr>
        </p:nvSpPr>
        <p:spPr>
          <a:xfrm>
            <a:off x="408791" y="1194099"/>
            <a:ext cx="11317044" cy="4982864"/>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dk1"/>
              </a:buClr>
              <a:buSzPts val="2400"/>
              <a:buFont typeface="Arial"/>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3" name="Google Shape;93;p16"/>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94" name="Google Shape;94;p16"/>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95" name="Google Shape;95;p16"/>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96" name="Google Shape;96;p16"/>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content 2">
  <p:cSld name="Title with content 2">
    <p:spTree>
      <p:nvGrpSpPr>
        <p:cNvPr id="97" name="Shape 97"/>
        <p:cNvGrpSpPr/>
        <p:nvPr/>
      </p:nvGrpSpPr>
      <p:grpSpPr>
        <a:xfrm>
          <a:off x="0" y="0"/>
          <a:ext cx="0" cy="0"/>
          <a:chOff x="0" y="0"/>
          <a:chExt cx="0" cy="0"/>
        </a:xfrm>
      </p:grpSpPr>
      <p:sp>
        <p:nvSpPr>
          <p:cNvPr id="98" name="Google Shape;98;p17"/>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99" name="Google Shape;99;p17"/>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00" name="Google Shape;100;p17"/>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01" name="Google Shape;101;p17"/>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2" name="Google Shape;102;p17"/>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03" name="Google Shape;103;p17"/>
          <p:cNvSpPr txBox="1"/>
          <p:nvPr>
            <p:ph idx="1" type="body"/>
          </p:nvPr>
        </p:nvSpPr>
        <p:spPr>
          <a:xfrm>
            <a:off x="439738" y="1681163"/>
            <a:ext cx="5430484" cy="4143375"/>
          </a:xfrm>
          <a:prstGeom prst="rect">
            <a:avLst/>
          </a:prstGeom>
          <a:solidFill>
            <a:schemeClr val="accent1"/>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4" name="Google Shape;104;p17"/>
          <p:cNvSpPr txBox="1"/>
          <p:nvPr>
            <p:ph idx="2" type="body"/>
          </p:nvPr>
        </p:nvSpPr>
        <p:spPr>
          <a:xfrm>
            <a:off x="6333067" y="1681163"/>
            <a:ext cx="5454121" cy="4143375"/>
          </a:xfrm>
          <a:prstGeom prst="rect">
            <a:avLst/>
          </a:prstGeom>
          <a:solidFill>
            <a:srgbClr val="248A97"/>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content 3">
  <p:cSld name="Title with content 3">
    <p:spTree>
      <p:nvGrpSpPr>
        <p:cNvPr id="105" name="Shape 105"/>
        <p:cNvGrpSpPr/>
        <p:nvPr/>
      </p:nvGrpSpPr>
      <p:grpSpPr>
        <a:xfrm>
          <a:off x="0" y="0"/>
          <a:ext cx="0" cy="0"/>
          <a:chOff x="0" y="0"/>
          <a:chExt cx="0" cy="0"/>
        </a:xfrm>
      </p:grpSpPr>
      <p:sp>
        <p:nvSpPr>
          <p:cNvPr id="106" name="Google Shape;106;p18"/>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107" name="Google Shape;107;p18"/>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08" name="Google Shape;108;p18"/>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09" name="Google Shape;109;p18"/>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0" name="Google Shape;110;p18"/>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11" name="Google Shape;111;p18"/>
          <p:cNvSpPr txBox="1"/>
          <p:nvPr>
            <p:ph idx="1" type="body"/>
          </p:nvPr>
        </p:nvSpPr>
        <p:spPr>
          <a:xfrm>
            <a:off x="439738" y="1681163"/>
            <a:ext cx="3578225" cy="4143375"/>
          </a:xfrm>
          <a:prstGeom prst="rect">
            <a:avLst/>
          </a:prstGeom>
          <a:solidFill>
            <a:schemeClr val="accent1"/>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2" name="Google Shape;112;p18"/>
          <p:cNvSpPr txBox="1"/>
          <p:nvPr>
            <p:ph idx="2" type="body"/>
          </p:nvPr>
        </p:nvSpPr>
        <p:spPr>
          <a:xfrm>
            <a:off x="4327525" y="1681163"/>
            <a:ext cx="3576638" cy="4143375"/>
          </a:xfrm>
          <a:prstGeom prst="rect">
            <a:avLst/>
          </a:prstGeom>
          <a:solidFill>
            <a:schemeClr val="accent4"/>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3" name="Google Shape;113;p18"/>
          <p:cNvSpPr txBox="1"/>
          <p:nvPr>
            <p:ph idx="3" type="body"/>
          </p:nvPr>
        </p:nvSpPr>
        <p:spPr>
          <a:xfrm>
            <a:off x="8212138" y="1681163"/>
            <a:ext cx="3575050" cy="4143375"/>
          </a:xfrm>
          <a:prstGeom prst="rect">
            <a:avLst/>
          </a:prstGeom>
          <a:solidFill>
            <a:srgbClr val="248A97"/>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round)">
  <p:cSld name="Text with picture (round)">
    <p:spTree>
      <p:nvGrpSpPr>
        <p:cNvPr id="114" name="Shape 114"/>
        <p:cNvGrpSpPr/>
        <p:nvPr/>
      </p:nvGrpSpPr>
      <p:grpSpPr>
        <a:xfrm>
          <a:off x="0" y="0"/>
          <a:ext cx="0" cy="0"/>
          <a:chOff x="0" y="0"/>
          <a:chExt cx="0" cy="0"/>
        </a:xfrm>
      </p:grpSpPr>
      <p:sp>
        <p:nvSpPr>
          <p:cNvPr id="115" name="Google Shape;115;p19"/>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6" name="Google Shape;116;p19"/>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17" name="Google Shape;117;p19"/>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18" name="Google Shape;118;p19"/>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19" name="Google Shape;119;p19"/>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20" name="Google Shape;120;p19"/>
          <p:cNvSpPr/>
          <p:nvPr>
            <p:ph idx="2" type="pic"/>
          </p:nvPr>
        </p:nvSpPr>
        <p:spPr>
          <a:xfrm>
            <a:off x="6920089" y="1045804"/>
            <a:ext cx="5271912" cy="5274034"/>
          </a:xfrm>
          <a:prstGeom prst="rect">
            <a:avLst/>
          </a:prstGeom>
          <a:noFill/>
          <a:ln>
            <a:noFill/>
          </a:ln>
        </p:spPr>
      </p:sp>
      <p:sp>
        <p:nvSpPr>
          <p:cNvPr id="121" name="Google Shape;121;p19"/>
          <p:cNvSpPr txBox="1"/>
          <p:nvPr>
            <p:ph idx="1" type="body"/>
          </p:nvPr>
        </p:nvSpPr>
        <p:spPr>
          <a:xfrm>
            <a:off x="409575" y="1389063"/>
            <a:ext cx="6227763"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circles)">
  <p:cSld name="Text with picture (circles)">
    <p:spTree>
      <p:nvGrpSpPr>
        <p:cNvPr id="122" name="Shape 122"/>
        <p:cNvGrpSpPr/>
        <p:nvPr/>
      </p:nvGrpSpPr>
      <p:grpSpPr>
        <a:xfrm>
          <a:off x="0" y="0"/>
          <a:ext cx="0" cy="0"/>
          <a:chOff x="0" y="0"/>
          <a:chExt cx="0" cy="0"/>
        </a:xfrm>
      </p:grpSpPr>
      <p:sp>
        <p:nvSpPr>
          <p:cNvPr id="123" name="Google Shape;123;p20"/>
          <p:cNvSpPr txBox="1"/>
          <p:nvPr>
            <p:ph type="title"/>
          </p:nvPr>
        </p:nvSpPr>
        <p:spPr>
          <a:xfrm>
            <a:off x="408791" y="177283"/>
            <a:ext cx="8668421"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4" name="Google Shape;124;p20"/>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25" name="Google Shape;125;p20"/>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26" name="Google Shape;126;p20"/>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27" name="Google Shape;127;p20"/>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28" name="Google Shape;128;p20"/>
          <p:cNvSpPr txBox="1"/>
          <p:nvPr>
            <p:ph idx="1" type="body"/>
          </p:nvPr>
        </p:nvSpPr>
        <p:spPr>
          <a:xfrm>
            <a:off x="409575" y="1389063"/>
            <a:ext cx="4580089"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9" name="Google Shape;129;p20"/>
          <p:cNvSpPr/>
          <p:nvPr>
            <p:ph idx="2" type="pic"/>
          </p:nvPr>
        </p:nvSpPr>
        <p:spPr>
          <a:xfrm>
            <a:off x="6164263" y="1320659"/>
            <a:ext cx="1543050" cy="1543191"/>
          </a:xfrm>
          <a:prstGeom prst="ellipse">
            <a:avLst/>
          </a:prstGeom>
          <a:noFill/>
          <a:ln>
            <a:noFill/>
          </a:ln>
        </p:spPr>
      </p:sp>
      <p:sp>
        <p:nvSpPr>
          <p:cNvPr id="130" name="Google Shape;130;p20"/>
          <p:cNvSpPr/>
          <p:nvPr>
            <p:ph idx="3" type="pic"/>
          </p:nvPr>
        </p:nvSpPr>
        <p:spPr>
          <a:xfrm>
            <a:off x="8918700" y="529330"/>
            <a:ext cx="2835150" cy="2834583"/>
          </a:xfrm>
          <a:prstGeom prst="ellipse">
            <a:avLst/>
          </a:prstGeom>
          <a:noFill/>
          <a:ln>
            <a:noFill/>
          </a:ln>
        </p:spPr>
      </p:sp>
      <p:sp>
        <p:nvSpPr>
          <p:cNvPr id="131" name="Google Shape;131;p20"/>
          <p:cNvSpPr/>
          <p:nvPr>
            <p:ph idx="4" type="pic"/>
          </p:nvPr>
        </p:nvSpPr>
        <p:spPr>
          <a:xfrm>
            <a:off x="7245351" y="2667000"/>
            <a:ext cx="1831861" cy="1833563"/>
          </a:xfrm>
          <a:prstGeom prst="ellipse">
            <a:avLst/>
          </a:prstGeom>
          <a:noFill/>
          <a:ln>
            <a:noFill/>
          </a:ln>
        </p:spPr>
      </p:sp>
      <p:sp>
        <p:nvSpPr>
          <p:cNvPr id="132" name="Google Shape;132;p20"/>
          <p:cNvSpPr/>
          <p:nvPr>
            <p:ph idx="5" type="pic"/>
          </p:nvPr>
        </p:nvSpPr>
        <p:spPr>
          <a:xfrm>
            <a:off x="5463822" y="4007983"/>
            <a:ext cx="2210192" cy="2210466"/>
          </a:xfrm>
          <a:prstGeom prst="ellipse">
            <a:avLst/>
          </a:prstGeom>
          <a:noFill/>
          <a:ln>
            <a:noFill/>
          </a:ln>
        </p:spPr>
      </p:sp>
      <p:sp>
        <p:nvSpPr>
          <p:cNvPr id="133" name="Google Shape;133;p20"/>
          <p:cNvSpPr/>
          <p:nvPr>
            <p:ph idx="6" type="pic"/>
          </p:nvPr>
        </p:nvSpPr>
        <p:spPr>
          <a:xfrm>
            <a:off x="9218855" y="3630613"/>
            <a:ext cx="2392119" cy="2392362"/>
          </a:xfrm>
          <a:prstGeom prst="ellipse">
            <a:avLst/>
          </a:prstGeom>
          <a:noFill/>
          <a:ln>
            <a:noFill/>
          </a:ln>
        </p:spPr>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stripe)">
  <p:cSld name="Text with picture (stripe)">
    <p:spTree>
      <p:nvGrpSpPr>
        <p:cNvPr id="134" name="Shape 134"/>
        <p:cNvGrpSpPr/>
        <p:nvPr/>
      </p:nvGrpSpPr>
      <p:grpSpPr>
        <a:xfrm>
          <a:off x="0" y="0"/>
          <a:ext cx="0" cy="0"/>
          <a:chOff x="0" y="0"/>
          <a:chExt cx="0" cy="0"/>
        </a:xfrm>
      </p:grpSpPr>
      <p:sp>
        <p:nvSpPr>
          <p:cNvPr id="135" name="Google Shape;135;p21"/>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6" name="Google Shape;136;p21"/>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37" name="Google Shape;137;p21"/>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38" name="Google Shape;138;p21"/>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39" name="Google Shape;139;p21"/>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40" name="Google Shape;140;p21"/>
          <p:cNvSpPr txBox="1"/>
          <p:nvPr>
            <p:ph idx="1" type="body"/>
          </p:nvPr>
        </p:nvSpPr>
        <p:spPr>
          <a:xfrm>
            <a:off x="409576" y="1389063"/>
            <a:ext cx="5212292"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1" name="Google Shape;141;p21"/>
          <p:cNvSpPr/>
          <p:nvPr>
            <p:ph idx="2" type="pic"/>
          </p:nvPr>
        </p:nvSpPr>
        <p:spPr>
          <a:xfrm>
            <a:off x="5947085" y="1446839"/>
            <a:ext cx="6244914" cy="4481287"/>
          </a:xfrm>
          <a:prstGeom prst="rect">
            <a:avLst/>
          </a:prstGeom>
          <a:noFill/>
          <a:ln>
            <a:noFill/>
          </a:ln>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ext with picture (stripe)">
  <p:cSld name="1_Text with picture (stripe)">
    <p:spTree>
      <p:nvGrpSpPr>
        <p:cNvPr id="142" name="Shape 142"/>
        <p:cNvGrpSpPr/>
        <p:nvPr/>
      </p:nvGrpSpPr>
      <p:grpSpPr>
        <a:xfrm>
          <a:off x="0" y="0"/>
          <a:ext cx="0" cy="0"/>
          <a:chOff x="0" y="0"/>
          <a:chExt cx="0" cy="0"/>
        </a:xfrm>
      </p:grpSpPr>
      <p:sp>
        <p:nvSpPr>
          <p:cNvPr id="143" name="Google Shape;143;p22"/>
          <p:cNvSpPr txBox="1"/>
          <p:nvPr>
            <p:ph type="title"/>
          </p:nvPr>
        </p:nvSpPr>
        <p:spPr>
          <a:xfrm>
            <a:off x="408791" y="177283"/>
            <a:ext cx="8723920"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4" name="Google Shape;144;p22"/>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45" name="Google Shape;145;p22"/>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46" name="Google Shape;146;p2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47" name="Google Shape;147;p22"/>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48" name="Google Shape;148;p22"/>
          <p:cNvSpPr txBox="1"/>
          <p:nvPr>
            <p:ph idx="1" type="body"/>
          </p:nvPr>
        </p:nvSpPr>
        <p:spPr>
          <a:xfrm>
            <a:off x="409576" y="1389063"/>
            <a:ext cx="5212292"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9" name="Google Shape;149;p22"/>
          <p:cNvSpPr/>
          <p:nvPr>
            <p:ph idx="2" type="pic"/>
          </p:nvPr>
        </p:nvSpPr>
        <p:spPr>
          <a:xfrm>
            <a:off x="5856088" y="1"/>
            <a:ext cx="6335912" cy="6263859"/>
          </a:xfrm>
          <a:prstGeom prst="rect">
            <a:avLst/>
          </a:prstGeom>
          <a:noFill/>
          <a:ln>
            <a:noFill/>
          </a:ln>
        </p:spPr>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50" name="Shape 150"/>
        <p:cNvGrpSpPr/>
        <p:nvPr/>
      </p:nvGrpSpPr>
      <p:grpSpPr>
        <a:xfrm>
          <a:off x="0" y="0"/>
          <a:ext cx="0" cy="0"/>
          <a:chOff x="0" y="0"/>
          <a:chExt cx="0" cy="0"/>
        </a:xfrm>
      </p:grpSpPr>
      <p:sp>
        <p:nvSpPr>
          <p:cNvPr id="151" name="Google Shape;151;p23"/>
          <p:cNvSpPr/>
          <p:nvPr>
            <p:ph idx="2" type="pic"/>
          </p:nvPr>
        </p:nvSpPr>
        <p:spPr>
          <a:xfrm>
            <a:off x="6096000" y="1"/>
            <a:ext cx="6095999" cy="6324600"/>
          </a:xfrm>
          <a:prstGeom prst="rect">
            <a:avLst/>
          </a:prstGeom>
          <a:noFill/>
          <a:ln>
            <a:noFill/>
          </a:ln>
        </p:spPr>
      </p:sp>
      <p:sp>
        <p:nvSpPr>
          <p:cNvPr id="152" name="Google Shape;152;p23"/>
          <p:cNvSpPr txBox="1"/>
          <p:nvPr>
            <p:ph type="title"/>
          </p:nvPr>
        </p:nvSpPr>
        <p:spPr>
          <a:xfrm>
            <a:off x="361950" y="352977"/>
            <a:ext cx="5448300" cy="1418889"/>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3200"/>
              <a:buFont typeface="Avenir"/>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3" name="Google Shape;153;p23"/>
          <p:cNvSpPr txBox="1"/>
          <p:nvPr>
            <p:ph idx="1" type="body"/>
          </p:nvPr>
        </p:nvSpPr>
        <p:spPr>
          <a:xfrm>
            <a:off x="361950" y="2043953"/>
            <a:ext cx="5448300" cy="3825035"/>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Font typeface="Avenir"/>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54" name="Google Shape;154;p23"/>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55" name="Google Shape;155;p23"/>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56" name="Google Shape;156;p23"/>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57" name="Google Shape;157;p23"/>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8" name="Shape 158"/>
        <p:cNvGrpSpPr/>
        <p:nvPr/>
      </p:nvGrpSpPr>
      <p:grpSpPr>
        <a:xfrm>
          <a:off x="0" y="0"/>
          <a:ext cx="0" cy="0"/>
          <a:chOff x="0" y="0"/>
          <a:chExt cx="0" cy="0"/>
        </a:xfrm>
      </p:grpSpPr>
      <p:sp>
        <p:nvSpPr>
          <p:cNvPr id="159" name="Google Shape;159;p24"/>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60" name="Google Shape;160;p24"/>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61" name="Google Shape;161;p24"/>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62" name="Google Shape;162;p24"/>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2.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3" name="Shape 73"/>
        <p:cNvGrpSpPr/>
        <p:nvPr/>
      </p:nvGrpSpPr>
      <p:grpSpPr>
        <a:xfrm>
          <a:off x="0" y="0"/>
          <a:ext cx="0" cy="0"/>
          <a:chOff x="0" y="0"/>
          <a:chExt cx="0" cy="0"/>
        </a:xfrm>
      </p:grpSpPr>
      <p:sp>
        <p:nvSpPr>
          <p:cNvPr id="74" name="Google Shape;74;p13"/>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000"/>
              <a:buFont typeface="Avenir"/>
              <a:buNone/>
              <a:defRPr b="1" i="0" sz="4000" u="none" cap="none" strike="noStrike">
                <a:solidFill>
                  <a:schemeClr val="dk1"/>
                </a:solidFill>
                <a:latin typeface="Avenir"/>
                <a:ea typeface="Avenir"/>
                <a:cs typeface="Avenir"/>
                <a:sym typeface="Avenir"/>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5" name="Google Shape;75;p13"/>
          <p:cNvSpPr txBox="1"/>
          <p:nvPr>
            <p:ph idx="1" type="body"/>
          </p:nvPr>
        </p:nvSpPr>
        <p:spPr>
          <a:xfrm>
            <a:off x="408791" y="1194099"/>
            <a:ext cx="11317044" cy="4982864"/>
          </a:xfrm>
          <a:prstGeom prst="rect">
            <a:avLst/>
          </a:prstGeom>
          <a:noFill/>
          <a:ln>
            <a:noFill/>
          </a:ln>
        </p:spPr>
        <p:txBody>
          <a:bodyPr anchorCtr="0" anchor="t" bIns="45700" lIns="91425" spcFirstLastPara="1" rIns="91425" wrap="square" tIns="45700">
            <a:normAutofit/>
          </a:bodyPr>
          <a:lstStyle>
            <a:lvl1pPr indent="-381000" lvl="0" marL="457200" marR="0" rtl="0" algn="l">
              <a:lnSpc>
                <a:spcPct val="90000"/>
              </a:lnSpc>
              <a:spcBef>
                <a:spcPts val="1000"/>
              </a:spcBef>
              <a:spcAft>
                <a:spcPts val="0"/>
              </a:spcAft>
              <a:buClr>
                <a:schemeClr val="dk1"/>
              </a:buClr>
              <a:buSzPts val="2400"/>
              <a:buFont typeface="Arial"/>
              <a:buChar char="•"/>
              <a:defRPr b="0" i="0" sz="2400" u="none" cap="none" strike="noStrike">
                <a:solidFill>
                  <a:schemeClr val="dk1"/>
                </a:solidFill>
                <a:latin typeface="Avenir"/>
                <a:ea typeface="Avenir"/>
                <a:cs typeface="Avenir"/>
                <a:sym typeface="Avenir"/>
              </a:defRPr>
            </a:lvl1pPr>
            <a:lvl2pPr indent="-355600" lvl="1" marL="914400" marR="0" rtl="0" algn="l">
              <a:lnSpc>
                <a:spcPct val="90000"/>
              </a:lnSpc>
              <a:spcBef>
                <a:spcPts val="500"/>
              </a:spcBef>
              <a:spcAft>
                <a:spcPts val="0"/>
              </a:spcAft>
              <a:buClr>
                <a:schemeClr val="dk1"/>
              </a:buClr>
              <a:buSzPts val="2000"/>
              <a:buFont typeface="Avenir"/>
              <a:buChar char="◦"/>
              <a:defRPr b="0" i="0" sz="2000" u="none" cap="none" strike="noStrike">
                <a:solidFill>
                  <a:schemeClr val="dk1"/>
                </a:solidFill>
                <a:latin typeface="Avenir"/>
                <a:ea typeface="Avenir"/>
                <a:cs typeface="Avenir"/>
                <a:sym typeface="Avenir"/>
              </a:defRPr>
            </a:lvl2pPr>
            <a:lvl3pPr indent="-342900" lvl="2" marL="1371600" marR="0" rtl="0" algn="l">
              <a:lnSpc>
                <a:spcPct val="90000"/>
              </a:lnSpc>
              <a:spcBef>
                <a:spcPts val="500"/>
              </a:spcBef>
              <a:spcAft>
                <a:spcPts val="0"/>
              </a:spcAft>
              <a:buClr>
                <a:schemeClr val="dk1"/>
              </a:buClr>
              <a:buSzPts val="1800"/>
              <a:buFont typeface="Noto Sans Symbols"/>
              <a:buChar char="▪"/>
              <a:defRPr b="0" i="0" sz="1800" u="none" cap="none" strike="noStrike">
                <a:solidFill>
                  <a:schemeClr val="dk1"/>
                </a:solidFill>
                <a:latin typeface="Avenir"/>
                <a:ea typeface="Avenir"/>
                <a:cs typeface="Avenir"/>
                <a:sym typeface="Avenir"/>
              </a:defRPr>
            </a:lvl3pPr>
            <a:lvl4pPr indent="-330200" lvl="3" marL="18288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venir"/>
                <a:ea typeface="Avenir"/>
                <a:cs typeface="Avenir"/>
                <a:sym typeface="Avenir"/>
              </a:defRPr>
            </a:lvl4pPr>
            <a:lvl5pPr indent="-330200" lvl="4" marL="22860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venir"/>
                <a:ea typeface="Avenir"/>
                <a:cs typeface="Avenir"/>
                <a:sym typeface="Avenir"/>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9pPr>
          </a:lstStyle>
          <a:p/>
        </p:txBody>
      </p:sp>
      <p:sp>
        <p:nvSpPr>
          <p:cNvPr id="76" name="Google Shape;76;p13"/>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marR="0" rtl="0" algn="ctr">
              <a:spcBef>
                <a:spcPts val="0"/>
              </a:spcBef>
              <a:buNone/>
              <a:defRPr b="0" i="0" sz="1400" u="none" cap="none" strike="noStrike">
                <a:solidFill>
                  <a:schemeClr val="lt1"/>
                </a:solidFill>
                <a:latin typeface="Avenir"/>
                <a:ea typeface="Avenir"/>
                <a:cs typeface="Avenir"/>
                <a:sym typeface="Avenir"/>
              </a:defRPr>
            </a:lvl1pPr>
            <a:lvl2pPr indent="0" lvl="1" marL="0" marR="0" rtl="0" algn="ctr">
              <a:spcBef>
                <a:spcPts val="0"/>
              </a:spcBef>
              <a:buNone/>
              <a:defRPr b="0" i="0" sz="1400" u="none" cap="none" strike="noStrike">
                <a:solidFill>
                  <a:schemeClr val="lt1"/>
                </a:solidFill>
                <a:latin typeface="Avenir"/>
                <a:ea typeface="Avenir"/>
                <a:cs typeface="Avenir"/>
                <a:sym typeface="Avenir"/>
              </a:defRPr>
            </a:lvl2pPr>
            <a:lvl3pPr indent="0" lvl="2" marL="0" marR="0" rtl="0" algn="ctr">
              <a:spcBef>
                <a:spcPts val="0"/>
              </a:spcBef>
              <a:buNone/>
              <a:defRPr b="0" i="0" sz="1400" u="none" cap="none" strike="noStrike">
                <a:solidFill>
                  <a:schemeClr val="lt1"/>
                </a:solidFill>
                <a:latin typeface="Avenir"/>
                <a:ea typeface="Avenir"/>
                <a:cs typeface="Avenir"/>
                <a:sym typeface="Avenir"/>
              </a:defRPr>
            </a:lvl3pPr>
            <a:lvl4pPr indent="0" lvl="3" marL="0" marR="0" rtl="0" algn="ctr">
              <a:spcBef>
                <a:spcPts val="0"/>
              </a:spcBef>
              <a:buNone/>
              <a:defRPr b="0" i="0" sz="1400" u="none" cap="none" strike="noStrike">
                <a:solidFill>
                  <a:schemeClr val="lt1"/>
                </a:solidFill>
                <a:latin typeface="Avenir"/>
                <a:ea typeface="Avenir"/>
                <a:cs typeface="Avenir"/>
                <a:sym typeface="Avenir"/>
              </a:defRPr>
            </a:lvl4pPr>
            <a:lvl5pPr indent="0" lvl="4" marL="0" marR="0" rtl="0" algn="ctr">
              <a:spcBef>
                <a:spcPts val="0"/>
              </a:spcBef>
              <a:buNone/>
              <a:defRPr b="0" i="0" sz="1400" u="none" cap="none" strike="noStrike">
                <a:solidFill>
                  <a:schemeClr val="lt1"/>
                </a:solidFill>
                <a:latin typeface="Avenir"/>
                <a:ea typeface="Avenir"/>
                <a:cs typeface="Avenir"/>
                <a:sym typeface="Avenir"/>
              </a:defRPr>
            </a:lvl5pPr>
            <a:lvl6pPr indent="0" lvl="5" marL="0" marR="0" rtl="0" algn="ctr">
              <a:spcBef>
                <a:spcPts val="0"/>
              </a:spcBef>
              <a:buNone/>
              <a:defRPr b="0" i="0" sz="1400" u="none" cap="none" strike="noStrike">
                <a:solidFill>
                  <a:schemeClr val="lt1"/>
                </a:solidFill>
                <a:latin typeface="Avenir"/>
                <a:ea typeface="Avenir"/>
                <a:cs typeface="Avenir"/>
                <a:sym typeface="Avenir"/>
              </a:defRPr>
            </a:lvl6pPr>
            <a:lvl7pPr indent="0" lvl="6" marL="0" marR="0" rtl="0" algn="ctr">
              <a:spcBef>
                <a:spcPts val="0"/>
              </a:spcBef>
              <a:buNone/>
              <a:defRPr b="0" i="0" sz="1400" u="none" cap="none" strike="noStrike">
                <a:solidFill>
                  <a:schemeClr val="lt1"/>
                </a:solidFill>
                <a:latin typeface="Avenir"/>
                <a:ea typeface="Avenir"/>
                <a:cs typeface="Avenir"/>
                <a:sym typeface="Avenir"/>
              </a:defRPr>
            </a:lvl7pPr>
            <a:lvl8pPr indent="0" lvl="7" marL="0" marR="0" rtl="0" algn="ctr">
              <a:spcBef>
                <a:spcPts val="0"/>
              </a:spcBef>
              <a:buNone/>
              <a:defRPr b="0" i="0" sz="1400" u="none" cap="none" strike="noStrike">
                <a:solidFill>
                  <a:schemeClr val="lt1"/>
                </a:solidFill>
                <a:latin typeface="Avenir"/>
                <a:ea typeface="Avenir"/>
                <a:cs typeface="Avenir"/>
                <a:sym typeface="Avenir"/>
              </a:defRPr>
            </a:lvl8pPr>
            <a:lvl9pPr indent="0" lvl="8" marL="0" marR="0" rtl="0" algn="ctr">
              <a:spcBef>
                <a:spcPts val="0"/>
              </a:spcBef>
              <a:buNone/>
              <a:defRPr b="0" i="0" sz="1400" u="none" cap="none" strike="noStrike">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6.png"/><Relationship Id="rId4" Type="http://schemas.openxmlformats.org/officeDocument/2006/relationships/image" Target="../media/image14.png"/><Relationship Id="rId5" Type="http://schemas.openxmlformats.org/officeDocument/2006/relationships/hyperlink" Target="https://doi.org/10.1016/j.crmeth.2024.100963"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pic>
        <p:nvPicPr>
          <p:cNvPr descr="Great Lakes Bioenergy Research Center logo" id="167" name="Google Shape;167;p25"/>
          <p:cNvPicPr preferRelativeResize="0"/>
          <p:nvPr/>
        </p:nvPicPr>
        <p:blipFill rotWithShape="1">
          <a:blip r:embed="rId3">
            <a:alphaModFix/>
          </a:blip>
          <a:srcRect b="7927" l="0" r="0" t="7918"/>
          <a:stretch/>
        </p:blipFill>
        <p:spPr>
          <a:xfrm>
            <a:off x="405789" y="187053"/>
            <a:ext cx="2087890" cy="923330"/>
          </a:xfrm>
          <a:prstGeom prst="rect">
            <a:avLst/>
          </a:prstGeom>
          <a:noFill/>
          <a:ln>
            <a:noFill/>
          </a:ln>
        </p:spPr>
      </p:pic>
      <p:sp>
        <p:nvSpPr>
          <p:cNvPr id="168" name="Google Shape;168;p25"/>
          <p:cNvSpPr txBox="1"/>
          <p:nvPr/>
        </p:nvSpPr>
        <p:spPr>
          <a:xfrm>
            <a:off x="2166305" y="110926"/>
            <a:ext cx="9037800" cy="13206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lang="en-US" sz="3600">
                <a:solidFill>
                  <a:srgbClr val="39738A"/>
                </a:solidFill>
                <a:latin typeface="Times New Roman"/>
                <a:ea typeface="Times New Roman"/>
                <a:cs typeface="Times New Roman"/>
                <a:sym typeface="Times New Roman"/>
              </a:rPr>
              <a:t>NEEDLE points to gene regulators</a:t>
            </a:r>
            <a:endParaRPr sz="3600">
              <a:solidFill>
                <a:srgbClr val="39738A"/>
              </a:solidFill>
              <a:latin typeface="Times New Roman"/>
              <a:ea typeface="Times New Roman"/>
              <a:cs typeface="Times New Roman"/>
              <a:sym typeface="Times New Roman"/>
            </a:endParaRPr>
          </a:p>
        </p:txBody>
      </p:sp>
      <p:sp>
        <p:nvSpPr>
          <p:cNvPr id="169" name="Google Shape;169;p25"/>
          <p:cNvSpPr/>
          <p:nvPr/>
        </p:nvSpPr>
        <p:spPr>
          <a:xfrm>
            <a:off x="439150" y="1262550"/>
            <a:ext cx="6927600" cy="1455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rgbClr val="39738A"/>
                </a:solidFill>
                <a:latin typeface="Times New Roman"/>
                <a:ea typeface="Times New Roman"/>
                <a:cs typeface="Times New Roman"/>
                <a:sym typeface="Times New Roman"/>
              </a:rPr>
              <a:t>Background/Objective</a:t>
            </a:r>
            <a:endParaRPr/>
          </a:p>
          <a:p>
            <a:pPr indent="-254000" lvl="0" marL="285750" marR="0" rtl="0" algn="l">
              <a:spcBef>
                <a:spcPts val="0"/>
              </a:spcBef>
              <a:spcAft>
                <a:spcPts val="0"/>
              </a:spcAft>
              <a:buClr>
                <a:srgbClr val="1A8109"/>
              </a:buClr>
              <a:buSzPts val="1300"/>
              <a:buFont typeface="Arial"/>
              <a:buChar char="•"/>
            </a:pPr>
            <a:r>
              <a:rPr lang="en-US" sz="1300">
                <a:latin typeface="Times New Roman"/>
                <a:ea typeface="Times New Roman"/>
                <a:cs typeface="Times New Roman"/>
                <a:sym typeface="Times New Roman"/>
              </a:rPr>
              <a:t>Meeting the energy and food demands of the growing world population requires the rapid development of climate change-resilient crops, which scientists can produce by reprogramming genes that control growth, development, and stress responses. Multi-omic datasets are often limited to model plant species, but as information becomes increasingly available, complex datasets could be processed with new computational networks. </a:t>
            </a:r>
            <a:endParaRPr sz="1300"/>
          </a:p>
        </p:txBody>
      </p:sp>
      <p:sp>
        <p:nvSpPr>
          <p:cNvPr id="170" name="Google Shape;170;p25"/>
          <p:cNvSpPr/>
          <p:nvPr/>
        </p:nvSpPr>
        <p:spPr>
          <a:xfrm>
            <a:off x="439150" y="2642850"/>
            <a:ext cx="6927600" cy="1201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rgbClr val="39738A"/>
                </a:solidFill>
                <a:latin typeface="Times New Roman"/>
                <a:ea typeface="Times New Roman"/>
                <a:cs typeface="Times New Roman"/>
                <a:sym typeface="Times New Roman"/>
              </a:rPr>
              <a:t>Approach</a:t>
            </a:r>
            <a:endParaRPr/>
          </a:p>
          <a:p>
            <a:pPr indent="-254000" lvl="0" marL="285750" marR="0" rtl="0" algn="l">
              <a:spcBef>
                <a:spcPts val="0"/>
              </a:spcBef>
              <a:spcAft>
                <a:spcPts val="0"/>
              </a:spcAft>
              <a:buClr>
                <a:srgbClr val="1A8109"/>
              </a:buClr>
              <a:buSzPts val="1300"/>
              <a:buFont typeface="Arial"/>
              <a:buChar char="•"/>
            </a:pPr>
            <a:r>
              <a:rPr lang="en-US" sz="1300">
                <a:latin typeface="Times New Roman"/>
                <a:ea typeface="Times New Roman"/>
                <a:cs typeface="Times New Roman"/>
                <a:sym typeface="Times New Roman"/>
              </a:rPr>
              <a:t>Scientists with the Great lakes Bioenergy Research Center designed </a:t>
            </a:r>
            <a:r>
              <a:rPr lang="en-US" sz="1300">
                <a:latin typeface="Times New Roman"/>
                <a:ea typeface="Times New Roman"/>
                <a:cs typeface="Times New Roman"/>
                <a:sym typeface="Times New Roman"/>
              </a:rPr>
              <a:t>NEEDLE, a user-friendly platform to delineate regulatory interactions within plants, and tested it </a:t>
            </a:r>
            <a:r>
              <a:rPr lang="en-US" sz="1300">
                <a:latin typeface="Times New Roman"/>
                <a:ea typeface="Times New Roman"/>
                <a:cs typeface="Times New Roman"/>
                <a:sym typeface="Times New Roman"/>
              </a:rPr>
              <a:t>on both known and unknown questions in order to determine its accuracy and usefulness </a:t>
            </a:r>
            <a:r>
              <a:rPr lang="en-US" sz="1300">
                <a:solidFill>
                  <a:schemeClr val="dk1"/>
                </a:solidFill>
                <a:latin typeface="Times New Roman"/>
                <a:ea typeface="Times New Roman"/>
                <a:cs typeface="Times New Roman"/>
                <a:sym typeface="Times New Roman"/>
              </a:rPr>
              <a:t>in identifying transcription factors of target genes</a:t>
            </a:r>
            <a:r>
              <a:rPr lang="en-US" sz="1300">
                <a:solidFill>
                  <a:schemeClr val="dk1"/>
                </a:solidFill>
                <a:latin typeface="Times New Roman"/>
                <a:ea typeface="Times New Roman"/>
                <a:cs typeface="Times New Roman"/>
                <a:sym typeface="Times New Roman"/>
              </a:rPr>
              <a:t>.</a:t>
            </a:r>
            <a:endParaRPr sz="1300">
              <a:latin typeface="Times New Roman"/>
              <a:ea typeface="Times New Roman"/>
              <a:cs typeface="Times New Roman"/>
              <a:sym typeface="Times New Roman"/>
            </a:endParaRPr>
          </a:p>
        </p:txBody>
      </p:sp>
      <p:sp>
        <p:nvSpPr>
          <p:cNvPr id="171" name="Google Shape;171;p25"/>
          <p:cNvSpPr/>
          <p:nvPr/>
        </p:nvSpPr>
        <p:spPr>
          <a:xfrm>
            <a:off x="439150" y="3763974"/>
            <a:ext cx="6927600" cy="5220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rgbClr val="39738A"/>
                </a:solidFill>
                <a:latin typeface="Times New Roman"/>
                <a:ea typeface="Times New Roman"/>
                <a:cs typeface="Times New Roman"/>
                <a:sym typeface="Times New Roman"/>
              </a:rPr>
              <a:t>Results</a:t>
            </a:r>
            <a:endParaRPr/>
          </a:p>
          <a:p>
            <a:pPr indent="-254000" lvl="0" marL="285750" marR="0" rtl="0" algn="l">
              <a:spcBef>
                <a:spcPts val="0"/>
              </a:spcBef>
              <a:spcAft>
                <a:spcPts val="0"/>
              </a:spcAft>
              <a:buClr>
                <a:srgbClr val="39738A"/>
              </a:buClr>
              <a:buSzPts val="1300"/>
              <a:buFont typeface="Times New Roman"/>
              <a:buChar char="•"/>
            </a:pPr>
            <a:r>
              <a:rPr lang="en-US" sz="1300">
                <a:solidFill>
                  <a:srgbClr val="000000"/>
                </a:solidFill>
                <a:highlight>
                  <a:srgbClr val="FFFFFF"/>
                </a:highlight>
                <a:latin typeface="Times New Roman"/>
                <a:ea typeface="Times New Roman"/>
                <a:cs typeface="Times New Roman"/>
                <a:sym typeface="Times New Roman"/>
              </a:rPr>
              <a:t>NEEDLE identified transcription factors </a:t>
            </a:r>
            <a:r>
              <a:rPr lang="en-US" sz="1300">
                <a:highlight>
                  <a:srgbClr val="FFFFFF"/>
                </a:highlight>
                <a:latin typeface="Times New Roman"/>
                <a:ea typeface="Times New Roman"/>
                <a:cs typeface="Times New Roman"/>
                <a:sym typeface="Times New Roman"/>
              </a:rPr>
              <a:t>regulating the expression of the crucial cell wall</a:t>
            </a:r>
            <a:endParaRPr sz="1300">
              <a:solidFill>
                <a:srgbClr val="000000"/>
              </a:solidFill>
              <a:latin typeface="Times New Roman"/>
              <a:ea typeface="Times New Roman"/>
              <a:cs typeface="Times New Roman"/>
              <a:sym typeface="Times New Roman"/>
            </a:endParaRPr>
          </a:p>
        </p:txBody>
      </p:sp>
      <p:sp>
        <p:nvSpPr>
          <p:cNvPr id="172" name="Google Shape;172;p25"/>
          <p:cNvSpPr txBox="1"/>
          <p:nvPr/>
        </p:nvSpPr>
        <p:spPr>
          <a:xfrm>
            <a:off x="439150" y="5014975"/>
            <a:ext cx="11059200" cy="969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rgbClr val="39738A"/>
                </a:solidFill>
                <a:latin typeface="Times New Roman"/>
                <a:ea typeface="Times New Roman"/>
                <a:cs typeface="Times New Roman"/>
                <a:sym typeface="Times New Roman"/>
              </a:rPr>
              <a:t>Significance/Impacts</a:t>
            </a:r>
            <a:endParaRPr/>
          </a:p>
          <a:p>
            <a:pPr indent="-254000" lvl="0" marL="285750" marR="0" rtl="0" algn="l">
              <a:spcBef>
                <a:spcPts val="0"/>
              </a:spcBef>
              <a:spcAft>
                <a:spcPts val="0"/>
              </a:spcAft>
              <a:buClr>
                <a:srgbClr val="1A8109"/>
              </a:buClr>
              <a:buSzPts val="1300"/>
              <a:buFont typeface="Arial"/>
              <a:buChar char="•"/>
            </a:pPr>
            <a:r>
              <a:rPr lang="en-US" sz="1300">
                <a:latin typeface="Times New Roman"/>
                <a:ea typeface="Times New Roman"/>
                <a:cs typeface="Times New Roman"/>
                <a:sym typeface="Times New Roman"/>
              </a:rPr>
              <a:t>This network requires a minimal input of data compared to other bioinformatic pipelines and is designed with modeling procedures that can be adapted and improved. Overall, NEEDLE represents an efficient framework to aid the bioengineering of crops, particularly in non-model plant species with available dynamic transcriptome datasets.</a:t>
            </a:r>
            <a:endParaRPr sz="1300"/>
          </a:p>
        </p:txBody>
      </p:sp>
      <p:pic>
        <p:nvPicPr>
          <p:cNvPr descr="Schematic showing six steps in the NEEDLE pipeline: 1, transcriptomic profiling with dynamics; 2, coexpression network inference; 3, functional annotation of each module; 4, GRN construction in modules of intersest; 5, incorporating cistromes into GRNs; 6, functional characterization in planta" id="173" name="Google Shape;173;p25"/>
          <p:cNvPicPr preferRelativeResize="0"/>
          <p:nvPr/>
        </p:nvPicPr>
        <p:blipFill>
          <a:blip r:embed="rId4">
            <a:alphaModFix/>
          </a:blip>
          <a:stretch>
            <a:fillRect/>
          </a:stretch>
        </p:blipFill>
        <p:spPr>
          <a:xfrm>
            <a:off x="7564400" y="1431525"/>
            <a:ext cx="4130925" cy="2666525"/>
          </a:xfrm>
          <a:prstGeom prst="rect">
            <a:avLst/>
          </a:prstGeom>
          <a:noFill/>
          <a:ln cap="flat" cmpd="sng" w="38100">
            <a:solidFill>
              <a:srgbClr val="434343"/>
            </a:solidFill>
            <a:prstDash val="solid"/>
            <a:round/>
            <a:headEnd len="sm" w="sm" type="none"/>
            <a:tailEnd len="sm" w="sm" type="none"/>
          </a:ln>
        </p:spPr>
      </p:pic>
      <p:sp>
        <p:nvSpPr>
          <p:cNvPr id="174" name="Google Shape;174;p25"/>
          <p:cNvSpPr txBox="1"/>
          <p:nvPr/>
        </p:nvSpPr>
        <p:spPr>
          <a:xfrm>
            <a:off x="531975" y="5955925"/>
            <a:ext cx="11059200" cy="335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sz="1000">
                <a:latin typeface="Times New Roman"/>
                <a:ea typeface="Times New Roman"/>
                <a:cs typeface="Times New Roman"/>
                <a:sym typeface="Times New Roman"/>
              </a:rPr>
              <a:t>Ko, D. K., &amp; Brandizzi, F. A network-enabled pipeline for gene discovery and validation in non-model plant species. </a:t>
            </a:r>
            <a:r>
              <a:rPr i="1" lang="en-US" sz="1000">
                <a:latin typeface="Times New Roman"/>
                <a:ea typeface="Times New Roman"/>
                <a:cs typeface="Times New Roman"/>
                <a:sym typeface="Times New Roman"/>
              </a:rPr>
              <a:t>Cell Reports Methods</a:t>
            </a:r>
            <a:r>
              <a:rPr lang="en-US" sz="1000">
                <a:latin typeface="Times New Roman"/>
                <a:ea typeface="Times New Roman"/>
                <a:cs typeface="Times New Roman"/>
                <a:sym typeface="Times New Roman"/>
              </a:rPr>
              <a:t>, </a:t>
            </a:r>
            <a:r>
              <a:rPr b="1" lang="en-US" sz="1000">
                <a:latin typeface="Times New Roman"/>
                <a:ea typeface="Times New Roman"/>
                <a:cs typeface="Times New Roman"/>
                <a:sym typeface="Times New Roman"/>
              </a:rPr>
              <a:t>5</a:t>
            </a:r>
            <a:r>
              <a:rPr lang="en-US" sz="1000">
                <a:latin typeface="Times New Roman"/>
                <a:ea typeface="Times New Roman"/>
                <a:cs typeface="Times New Roman"/>
                <a:sym typeface="Times New Roman"/>
              </a:rPr>
              <a:t> (2025). [DOI:</a:t>
            </a:r>
            <a:r>
              <a:rPr lang="en-US" sz="1000" u="sng">
                <a:solidFill>
                  <a:schemeClr val="hlink"/>
                </a:solidFill>
                <a:latin typeface="Times New Roman"/>
                <a:ea typeface="Times New Roman"/>
                <a:cs typeface="Times New Roman"/>
                <a:sym typeface="Times New Roman"/>
                <a:hlinkClick r:id="rId5"/>
              </a:rPr>
              <a:t>10.1016/j.crmeth.2024.100963</a:t>
            </a:r>
            <a:r>
              <a:rPr lang="en-US" sz="1000">
                <a:latin typeface="Times New Roman"/>
                <a:ea typeface="Times New Roman"/>
                <a:cs typeface="Times New Roman"/>
                <a:sym typeface="Times New Roman"/>
              </a:rPr>
              <a:t>]</a:t>
            </a:r>
            <a:endParaRPr sz="1000">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1000">
              <a:latin typeface="Times New Roman"/>
              <a:ea typeface="Times New Roman"/>
              <a:cs typeface="Times New Roman"/>
              <a:sym typeface="Times New Roman"/>
            </a:endParaRPr>
          </a:p>
          <a:p>
            <a:pPr indent="0" lvl="0" marL="0" rtl="0" algn="l">
              <a:spcBef>
                <a:spcPts val="0"/>
              </a:spcBef>
              <a:spcAft>
                <a:spcPts val="0"/>
              </a:spcAft>
              <a:buClr>
                <a:srgbClr val="000000"/>
              </a:buClr>
              <a:buFont typeface="Arial"/>
              <a:buNone/>
            </a:pPr>
            <a:r>
              <a:t/>
            </a:r>
            <a:endParaRPr sz="1000">
              <a:latin typeface="Times New Roman"/>
              <a:ea typeface="Times New Roman"/>
              <a:cs typeface="Times New Roman"/>
              <a:sym typeface="Times New Roman"/>
            </a:endParaRPr>
          </a:p>
          <a:p>
            <a:pPr indent="0" lvl="0" marL="0" rtl="0" algn="l">
              <a:spcBef>
                <a:spcPts val="0"/>
              </a:spcBef>
              <a:spcAft>
                <a:spcPts val="0"/>
              </a:spcAft>
              <a:buNone/>
            </a:pPr>
            <a:r>
              <a:t/>
            </a:r>
            <a:endParaRPr sz="1300">
              <a:solidFill>
                <a:srgbClr val="000000"/>
              </a:solidFill>
              <a:latin typeface="Calibri"/>
              <a:ea typeface="Calibri"/>
              <a:cs typeface="Calibri"/>
              <a:sym typeface="Calibri"/>
            </a:endParaRPr>
          </a:p>
        </p:txBody>
      </p:sp>
      <p:sp>
        <p:nvSpPr>
          <p:cNvPr id="175" name="Google Shape;175;p25"/>
          <p:cNvSpPr txBox="1"/>
          <p:nvPr/>
        </p:nvSpPr>
        <p:spPr>
          <a:xfrm>
            <a:off x="712800" y="4205075"/>
            <a:ext cx="10917600" cy="7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300">
                <a:solidFill>
                  <a:schemeClr val="dk1"/>
                </a:solidFill>
                <a:highlight>
                  <a:schemeClr val="lt1"/>
                </a:highlight>
                <a:latin typeface="Times New Roman"/>
                <a:ea typeface="Times New Roman"/>
                <a:cs typeface="Times New Roman"/>
                <a:sym typeface="Times New Roman"/>
              </a:rPr>
              <a:t>biosynthetic gene </a:t>
            </a:r>
            <a:r>
              <a:rPr i="1" lang="en-US" sz="1300">
                <a:solidFill>
                  <a:schemeClr val="dk1"/>
                </a:solidFill>
                <a:highlight>
                  <a:schemeClr val="lt1"/>
                </a:highlight>
                <a:latin typeface="Times New Roman"/>
                <a:ea typeface="Times New Roman"/>
                <a:cs typeface="Times New Roman"/>
                <a:sym typeface="Times New Roman"/>
              </a:rPr>
              <a:t>Cellulose Synthase-Like F6</a:t>
            </a:r>
            <a:r>
              <a:rPr lang="en-US" sz="1300">
                <a:solidFill>
                  <a:schemeClr val="dk1"/>
                </a:solidFill>
                <a:highlight>
                  <a:schemeClr val="lt1"/>
                </a:highlight>
                <a:latin typeface="Times New Roman"/>
                <a:ea typeface="Times New Roman"/>
                <a:cs typeface="Times New Roman"/>
                <a:sym typeface="Times New Roman"/>
              </a:rPr>
              <a:t> (</a:t>
            </a:r>
            <a:r>
              <a:rPr i="1" lang="en-US" sz="1300">
                <a:solidFill>
                  <a:schemeClr val="dk1"/>
                </a:solidFill>
                <a:highlight>
                  <a:schemeClr val="lt1"/>
                </a:highlight>
                <a:latin typeface="Times New Roman"/>
                <a:ea typeface="Times New Roman"/>
                <a:cs typeface="Times New Roman"/>
                <a:sym typeface="Times New Roman"/>
              </a:rPr>
              <a:t>CSLF6</a:t>
            </a:r>
            <a:r>
              <a:rPr lang="en-US" sz="1300">
                <a:solidFill>
                  <a:schemeClr val="dk1"/>
                </a:solidFill>
                <a:highlight>
                  <a:schemeClr val="lt1"/>
                </a:highlight>
                <a:latin typeface="Times New Roman"/>
                <a:ea typeface="Times New Roman"/>
                <a:cs typeface="Times New Roman"/>
                <a:sym typeface="Times New Roman"/>
              </a:rPr>
              <a:t>) in Brachypodium and sorghum and validated their regulatory function. The analyses not only uncovered novel regulators of </a:t>
            </a:r>
            <a:r>
              <a:rPr i="1" lang="en-US" sz="1300">
                <a:solidFill>
                  <a:schemeClr val="dk1"/>
                </a:solidFill>
                <a:highlight>
                  <a:schemeClr val="lt1"/>
                </a:highlight>
                <a:latin typeface="Times New Roman"/>
                <a:ea typeface="Times New Roman"/>
                <a:cs typeface="Times New Roman"/>
                <a:sym typeface="Times New Roman"/>
              </a:rPr>
              <a:t>CSLF6</a:t>
            </a:r>
            <a:r>
              <a:rPr lang="en-US" sz="1300">
                <a:solidFill>
                  <a:schemeClr val="dk1"/>
                </a:solidFill>
                <a:highlight>
                  <a:schemeClr val="lt1"/>
                </a:highlight>
                <a:latin typeface="Times New Roman"/>
                <a:ea typeface="Times New Roman"/>
                <a:cs typeface="Times New Roman"/>
                <a:sym typeface="Times New Roman"/>
              </a:rPr>
              <a:t> but revealed both functional divergence and conservation of TFs across species through cross-species prediction and validation or divergence of gene regulatory elements among grass species.</a:t>
            </a:r>
            <a:endParaRPr sz="130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New Science">
      <a:dk1>
        <a:srgbClr val="000000"/>
      </a:dk1>
      <a:lt1>
        <a:srgbClr val="FFFFFF"/>
      </a:lt1>
      <a:dk2>
        <a:srgbClr val="44546A"/>
      </a:dk2>
      <a:lt2>
        <a:srgbClr val="E7E6E6"/>
      </a:lt2>
      <a:accent1>
        <a:srgbClr val="10436A"/>
      </a:accent1>
      <a:accent2>
        <a:srgbClr val="92DCE5"/>
      </a:accent2>
      <a:accent3>
        <a:srgbClr val="D64933"/>
      </a:accent3>
      <a:accent4>
        <a:srgbClr val="7C7C7C"/>
      </a:accent4>
      <a:accent5>
        <a:srgbClr val="EFCB68"/>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