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5" name="Google Shape;7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pubs.rsc.org/en/content/articlelanding/2024/gc/d4gc01975j" TargetMode="External"/><Relationship Id="rId4" Type="http://schemas.openxmlformats.org/officeDocument/2006/relationships/image" Target="../media/image13.png"/><Relationship Id="rId5"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3"/>
          <p:cNvSpPr txBox="1"/>
          <p:nvPr/>
        </p:nvSpPr>
        <p:spPr>
          <a:xfrm>
            <a:off x="2493675" y="110925"/>
            <a:ext cx="87105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3600">
                <a:solidFill>
                  <a:srgbClr val="39738A"/>
                </a:solidFill>
                <a:latin typeface="Times New Roman"/>
                <a:ea typeface="Times New Roman"/>
                <a:cs typeface="Times New Roman"/>
                <a:sym typeface="Times New Roman"/>
              </a:rPr>
              <a:t>Strategies to improve bioreactor productivity of PDC from aqueous aromatic streams </a:t>
            </a:r>
            <a:endParaRPr sz="3600">
              <a:solidFill>
                <a:srgbClr val="39738A"/>
              </a:solidFill>
              <a:latin typeface="Times New Roman"/>
              <a:ea typeface="Times New Roman"/>
              <a:cs typeface="Times New Roman"/>
              <a:sym typeface="Times New Roman"/>
            </a:endParaRPr>
          </a:p>
        </p:txBody>
      </p:sp>
      <p:sp>
        <p:nvSpPr>
          <p:cNvPr id="78" name="Google Shape;78;p13"/>
          <p:cNvSpPr/>
          <p:nvPr/>
        </p:nvSpPr>
        <p:spPr>
          <a:xfrm>
            <a:off x="439150" y="1431650"/>
            <a:ext cx="6916200" cy="13785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Aromatic compounds obtained from plant biomass can be used as substrates for microbial production of dicarboxylic acids such as 2-pyrone-4,6-dicarboxylic acid (PDC) and </a:t>
            </a:r>
            <a:r>
              <a:rPr i="1" lang="en-US" sz="1300">
                <a:latin typeface="Times New Roman"/>
                <a:ea typeface="Times New Roman"/>
                <a:cs typeface="Times New Roman"/>
                <a:sym typeface="Times New Roman"/>
              </a:rPr>
              <a:t>cis,cis</a:t>
            </a:r>
            <a:r>
              <a:rPr lang="en-US" sz="1300">
                <a:latin typeface="Times New Roman"/>
                <a:ea typeface="Times New Roman"/>
                <a:cs typeface="Times New Roman"/>
                <a:sym typeface="Times New Roman"/>
              </a:rPr>
              <a:t>-muconic acid, building blocks of plastics and other polymer-based fibers traditionally</a:t>
            </a:r>
            <a:r>
              <a:rPr lang="en-US" sz="1300">
                <a:latin typeface="Times New Roman"/>
                <a:ea typeface="Times New Roman"/>
                <a:cs typeface="Times New Roman"/>
                <a:sym typeface="Times New Roman"/>
              </a:rPr>
              <a:t> produced from fossil fuels.</a:t>
            </a:r>
            <a:r>
              <a:rPr lang="en-US" sz="1300">
                <a:latin typeface="Times New Roman"/>
                <a:ea typeface="Times New Roman"/>
                <a:cs typeface="Times New Roman"/>
                <a:sym typeface="Times New Roman"/>
              </a:rPr>
              <a:t> This study investigated ways to increase PDC productivity from aqueous aromatic streams.</a:t>
            </a:r>
            <a:endParaRPr sz="1300">
              <a:latin typeface="Times New Roman"/>
              <a:ea typeface="Times New Roman"/>
              <a:cs typeface="Times New Roman"/>
              <a:sym typeface="Times New Roman"/>
            </a:endParaRPr>
          </a:p>
        </p:txBody>
      </p:sp>
      <p:sp>
        <p:nvSpPr>
          <p:cNvPr id="79" name="Google Shape;79;p13"/>
          <p:cNvSpPr/>
          <p:nvPr/>
        </p:nvSpPr>
        <p:spPr>
          <a:xfrm>
            <a:off x="405800" y="2761625"/>
            <a:ext cx="7146000" cy="10431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Researchers evaluated continuous production of PDC from aqueous aromatic solutions by an engineered strain of the bacterium </a:t>
            </a:r>
            <a:r>
              <a:rPr i="1" lang="en-US" sz="1300">
                <a:latin typeface="Times New Roman"/>
                <a:ea typeface="Times New Roman"/>
                <a:cs typeface="Times New Roman"/>
                <a:sym typeface="Times New Roman"/>
              </a:rPr>
              <a:t>Novosphingobium aromaticivorans</a:t>
            </a:r>
            <a:r>
              <a:rPr lang="en-US" sz="1300">
                <a:latin typeface="Times New Roman"/>
                <a:ea typeface="Times New Roman"/>
                <a:cs typeface="Times New Roman"/>
                <a:sym typeface="Times New Roman"/>
              </a:rPr>
              <a:t> using a flow-through membrane bioreactor (MBR) system to create high-density cultures. </a:t>
            </a:r>
            <a:endParaRPr sz="1300"/>
          </a:p>
        </p:txBody>
      </p:sp>
      <p:sp>
        <p:nvSpPr>
          <p:cNvPr id="80" name="Google Shape;80;p13"/>
          <p:cNvSpPr/>
          <p:nvPr/>
        </p:nvSpPr>
        <p:spPr>
          <a:xfrm>
            <a:off x="439150" y="3804725"/>
            <a:ext cx="10871400" cy="10554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54000" lvl="0" marL="285750" marR="0" rtl="0" algn="l">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High productivity</a:t>
            </a:r>
            <a:r>
              <a:rPr lang="en-US" sz="1300">
                <a:latin typeface="Times New Roman"/>
                <a:ea typeface="Times New Roman"/>
                <a:cs typeface="Times New Roman"/>
                <a:sym typeface="Times New Roman"/>
              </a:rPr>
              <a:t> was achieved from </a:t>
            </a:r>
            <a:r>
              <a:rPr i="1" lang="en-US" sz="1300">
                <a:latin typeface="Times New Roman"/>
                <a:ea typeface="Times New Roman"/>
                <a:cs typeface="Times New Roman"/>
                <a:sym typeface="Times New Roman"/>
              </a:rPr>
              <a:t>p</a:t>
            </a:r>
            <a:r>
              <a:rPr lang="en-US" sz="1300">
                <a:latin typeface="Times New Roman"/>
                <a:ea typeface="Times New Roman"/>
                <a:cs typeface="Times New Roman"/>
                <a:sym typeface="Times New Roman"/>
              </a:rPr>
              <a:t>-hydroxybenzoic acid (</a:t>
            </a:r>
            <a:r>
              <a:rPr i="1" lang="en-US" sz="1300">
                <a:latin typeface="Times New Roman"/>
                <a:ea typeface="Times New Roman"/>
                <a:cs typeface="Times New Roman"/>
                <a:sym typeface="Times New Roman"/>
              </a:rPr>
              <a:t>p</a:t>
            </a:r>
            <a:r>
              <a:rPr lang="en-US" sz="1300">
                <a:latin typeface="Times New Roman"/>
                <a:ea typeface="Times New Roman"/>
                <a:cs typeface="Times New Roman"/>
                <a:sym typeface="Times New Roman"/>
              </a:rPr>
              <a:t>HBA) and syringic acid in </a:t>
            </a:r>
            <a:r>
              <a:rPr lang="en-US" sz="1300">
                <a:solidFill>
                  <a:schemeClr val="dk1"/>
                </a:solidFill>
                <a:latin typeface="Times New Roman"/>
                <a:ea typeface="Times New Roman"/>
                <a:cs typeface="Times New Roman"/>
                <a:sym typeface="Times New Roman"/>
              </a:rPr>
              <a:t>experiments using synthetic media and from aromatics derived from the alkaline pretreatment of poplar biomass. High aromatic loading rates, hollow-fiber membranes, and NH</a:t>
            </a:r>
            <a:r>
              <a:rPr baseline="-25000" lang="en-US" sz="1300">
                <a:solidFill>
                  <a:schemeClr val="dk1"/>
                </a:solidFill>
                <a:latin typeface="Times New Roman"/>
                <a:ea typeface="Times New Roman"/>
                <a:cs typeface="Times New Roman"/>
                <a:sym typeface="Times New Roman"/>
              </a:rPr>
              <a:t>4</a:t>
            </a:r>
            <a:r>
              <a:rPr lang="en-US" sz="1300">
                <a:solidFill>
                  <a:schemeClr val="dk1"/>
                </a:solidFill>
                <a:latin typeface="Times New Roman"/>
                <a:ea typeface="Times New Roman"/>
                <a:cs typeface="Times New Roman"/>
                <a:sym typeface="Times New Roman"/>
              </a:rPr>
              <a:t>OH for pH control contributed to the </a:t>
            </a:r>
            <a:r>
              <a:rPr b="1" lang="en-US" sz="1300">
                <a:solidFill>
                  <a:schemeClr val="dk1"/>
                </a:solidFill>
                <a:latin typeface="Times New Roman"/>
                <a:ea typeface="Times New Roman"/>
                <a:cs typeface="Times New Roman"/>
                <a:sym typeface="Times New Roman"/>
              </a:rPr>
              <a:t>highest PDC productivities reported to date</a:t>
            </a:r>
            <a:r>
              <a:rPr lang="en-US" sz="1300">
                <a:solidFill>
                  <a:schemeClr val="dk1"/>
                </a:solidFill>
                <a:latin typeface="Times New Roman"/>
                <a:ea typeface="Times New Roman"/>
                <a:cs typeface="Times New Roman"/>
                <a:sym typeface="Times New Roman"/>
              </a:rPr>
              <a:t>. Results revealed a trade-off between maximizing high productivity or product titer in the MBR system. </a:t>
            </a:r>
            <a:endParaRPr sz="1300">
              <a:latin typeface="Times New Roman"/>
              <a:ea typeface="Times New Roman"/>
              <a:cs typeface="Times New Roman"/>
              <a:sym typeface="Times New Roman"/>
            </a:endParaRPr>
          </a:p>
        </p:txBody>
      </p:sp>
      <p:sp>
        <p:nvSpPr>
          <p:cNvPr id="81" name="Google Shape;81;p13"/>
          <p:cNvSpPr txBox="1"/>
          <p:nvPr/>
        </p:nvSpPr>
        <p:spPr>
          <a:xfrm>
            <a:off x="439150" y="4886100"/>
            <a:ext cx="11059200" cy="969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254000" lvl="0" marL="285750" marR="0" rtl="0" algn="l">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Biochemicals from lignocellulosic biomass can decrease dependence on fossil fuels. These findings demonstrate strategies that can be used to increase bioreactor productivity when aromatic substrates are delivered in aqueous form and may provide useful insight for production of other biochemicals from aromatic streams using microbial chasses.</a:t>
            </a:r>
            <a:endParaRPr sz="1300"/>
          </a:p>
        </p:txBody>
      </p:sp>
      <p:sp>
        <p:nvSpPr>
          <p:cNvPr id="82" name="Google Shape;82;p13"/>
          <p:cNvSpPr txBox="1"/>
          <p:nvPr/>
        </p:nvSpPr>
        <p:spPr>
          <a:xfrm>
            <a:off x="405800" y="5995550"/>
            <a:ext cx="11059200" cy="2463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1000">
                <a:latin typeface="Times New Roman"/>
                <a:ea typeface="Times New Roman"/>
                <a:cs typeface="Times New Roman"/>
                <a:sym typeface="Times New Roman"/>
              </a:rPr>
              <a:t>Kim, Bumkyu, et al., Achieving high productivity of 2-pyrone-4,6-dicarboxylic acid from aqueous aromatic streams with </a:t>
            </a:r>
            <a:r>
              <a:rPr i="1" lang="en-US" sz="1000">
                <a:latin typeface="Times New Roman"/>
                <a:ea typeface="Times New Roman"/>
                <a:cs typeface="Times New Roman"/>
                <a:sym typeface="Times New Roman"/>
              </a:rPr>
              <a:t>Novosphingobium aromaticivorans</a:t>
            </a:r>
            <a:r>
              <a:rPr lang="en-US" sz="1000">
                <a:latin typeface="Times New Roman"/>
                <a:ea typeface="Times New Roman"/>
                <a:cs typeface="Times New Roman"/>
                <a:sym typeface="Times New Roman"/>
              </a:rPr>
              <a:t>. Green Chemistry. (2024) [DOI:</a:t>
            </a:r>
            <a:r>
              <a:rPr lang="en-US" sz="1000" u="sng">
                <a:solidFill>
                  <a:schemeClr val="hlink"/>
                </a:solidFill>
                <a:latin typeface="Times New Roman"/>
                <a:ea typeface="Times New Roman"/>
                <a:cs typeface="Times New Roman"/>
                <a:sym typeface="Times New Roman"/>
                <a:hlinkClick r:id="rId3"/>
              </a:rPr>
              <a:t>10.1039/D4GC01975J</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4">
            <a:alphaModFix/>
          </a:blip>
          <a:srcRect b="7927" l="0" r="0" t="7918"/>
          <a:stretch/>
        </p:blipFill>
        <p:spPr>
          <a:xfrm>
            <a:off x="405789" y="187053"/>
            <a:ext cx="2087890" cy="923330"/>
          </a:xfrm>
          <a:prstGeom prst="rect">
            <a:avLst/>
          </a:prstGeom>
          <a:noFill/>
          <a:ln>
            <a:noFill/>
          </a:ln>
        </p:spPr>
      </p:pic>
      <p:pic>
        <p:nvPicPr>
          <p:cNvPr descr="Illustration of a membrane bioreactor (MBR) system showing components and flow of materials. A poplar tree symbolizes biomass feedstock. Syngric acid and pHBA are represented by blue and red dots, which are converted by the Novosphingobium aromaticivorans microorganism, represented as oblong shapes within the bioreactor vessel. The bioreactor vessel has an input stream of NH4OH. A membrane allows PDC to pass through while bacterial cells are recycled." id="84" name="Google Shape;84;p13"/>
          <p:cNvPicPr preferRelativeResize="0"/>
          <p:nvPr/>
        </p:nvPicPr>
        <p:blipFill rotWithShape="1">
          <a:blip r:embed="rId5">
            <a:alphaModFix/>
          </a:blip>
          <a:srcRect b="89" l="0" r="0" t="79"/>
          <a:stretch/>
        </p:blipFill>
        <p:spPr>
          <a:xfrm>
            <a:off x="7642625" y="1611125"/>
            <a:ext cx="3855501" cy="192775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