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2fc7bf85496_2_9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g2fc7bf85496_2_9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6.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5.jp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2"/>
          <p:cNvSpPr/>
          <p:nvPr/>
        </p:nvSpPr>
        <p:spPr>
          <a:xfrm>
            <a:off x="0" y="6320118"/>
            <a:ext cx="12192000" cy="537900"/>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Avenir"/>
              <a:ea typeface="Avenir"/>
              <a:cs typeface="Avenir"/>
              <a:sym typeface="Avenir"/>
            </a:endParaRPr>
          </a:p>
        </p:txBody>
      </p:sp>
      <p:pic>
        <p:nvPicPr>
          <p:cNvPr id="19" name="Google Shape;19;p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20" name="Google Shape;20;p2"/>
          <p:cNvSpPr txBox="1"/>
          <p:nvPr/>
        </p:nvSpPr>
        <p:spPr>
          <a:xfrm>
            <a:off x="7694875" y="6404400"/>
            <a:ext cx="4284600" cy="36930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0" i="0" lang="en-US" sz="1800" u="none" cap="none" strike="noStrike">
                <a:solidFill>
                  <a:srgbClr val="FFFFFF"/>
                </a:solidFill>
                <a:latin typeface="Avenir"/>
                <a:ea typeface="Avenir"/>
                <a:cs typeface="Avenir"/>
                <a:sym typeface="Avenir"/>
              </a:rPr>
              <a:t>Biological and Environmental Research</a:t>
            </a:r>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3" name="Shape 63"/>
        <p:cNvGrpSpPr/>
        <p:nvPr/>
      </p:nvGrpSpPr>
      <p:grpSpPr>
        <a:xfrm>
          <a:off x="0" y="0"/>
          <a:ext cx="0" cy="0"/>
          <a:chOff x="0" y="0"/>
          <a:chExt cx="0" cy="0"/>
        </a:xfrm>
      </p:grpSpPr>
      <p:sp>
        <p:nvSpPr>
          <p:cNvPr id="64" name="Google Shape;64;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66" name="Google Shape;66;p11"/>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7" name="Google Shape;67;p11"/>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8" name="Shape 68"/>
        <p:cNvGrpSpPr/>
        <p:nvPr/>
      </p:nvGrpSpPr>
      <p:grpSpPr>
        <a:xfrm>
          <a:off x="0" y="0"/>
          <a:ext cx="0" cy="0"/>
          <a:chOff x="0" y="0"/>
          <a:chExt cx="0" cy="0"/>
        </a:xfrm>
      </p:grpSpPr>
      <p:sp>
        <p:nvSpPr>
          <p:cNvPr id="69" name="Google Shape;6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71" name="Google Shape;71;p12"/>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72" name="Google Shape;72;p12"/>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7" name="Shape 77"/>
        <p:cNvGrpSpPr/>
        <p:nvPr/>
      </p:nvGrpSpPr>
      <p:grpSpPr>
        <a:xfrm>
          <a:off x="0" y="0"/>
          <a:ext cx="0" cy="0"/>
          <a:chOff x="0" y="0"/>
          <a:chExt cx="0" cy="0"/>
        </a:xfrm>
      </p:grpSpPr>
      <p:sp>
        <p:nvSpPr>
          <p:cNvPr id="78" name="Google Shape;78;p14"/>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4"/>
          <p:cNvSpPr txBox="1"/>
          <p:nvPr/>
        </p:nvSpPr>
        <p:spPr>
          <a:xfrm>
            <a:off x="8417169" y="6398798"/>
            <a:ext cx="3774831"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chemeClr val="lt1"/>
                </a:solidFill>
                <a:latin typeface="Avenir"/>
                <a:ea typeface="Avenir"/>
                <a:cs typeface="Avenir"/>
                <a:sym typeface="Avenir"/>
              </a:rPr>
              <a:t>Biological and Environmental Research</a:t>
            </a:r>
            <a:endParaRPr/>
          </a:p>
        </p:txBody>
      </p:sp>
      <p:pic>
        <p:nvPicPr>
          <p:cNvPr id="80" name="Google Shape;80;p14"/>
          <p:cNvPicPr preferRelativeResize="0"/>
          <p:nvPr/>
        </p:nvPicPr>
        <p:blipFill>
          <a:blip r:embed="rId2">
            <a:alphaModFix/>
          </a:blip>
          <a:stretch>
            <a:fillRect/>
          </a:stretch>
        </p:blipFill>
        <p:spPr>
          <a:xfrm>
            <a:off x="0" y="6384250"/>
            <a:ext cx="12192000" cy="520075"/>
          </a:xfrm>
          <a:prstGeom prst="rect">
            <a:avLst/>
          </a:prstGeom>
          <a:noFill/>
          <a:ln>
            <a:noFill/>
          </a:ln>
        </p:spPr>
      </p:pic>
      <p:pic>
        <p:nvPicPr>
          <p:cNvPr id="81" name="Google Shape;81;p14"/>
          <p:cNvPicPr preferRelativeResize="0"/>
          <p:nvPr/>
        </p:nvPicPr>
        <p:blipFill>
          <a:blip r:embed="rId3">
            <a:alphaModFix/>
          </a:blip>
          <a:stretch>
            <a:fillRect/>
          </a:stretch>
        </p:blipFill>
        <p:spPr>
          <a:xfrm>
            <a:off x="152388" y="6384259"/>
            <a:ext cx="11887200" cy="520065"/>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0B324F"/>
        </a:solidFill>
      </p:bgPr>
    </p:bg>
    <p:spTree>
      <p:nvGrpSpPr>
        <p:cNvPr id="82" name="Shape 82"/>
        <p:cNvGrpSpPr/>
        <p:nvPr/>
      </p:nvGrpSpPr>
      <p:grpSpPr>
        <a:xfrm>
          <a:off x="0" y="0"/>
          <a:ext cx="0" cy="0"/>
          <a:chOff x="0" y="0"/>
          <a:chExt cx="0" cy="0"/>
        </a:xfrm>
      </p:grpSpPr>
      <p:sp>
        <p:nvSpPr>
          <p:cNvPr id="83" name="Google Shape;83;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Avenir"/>
              <a:buNone/>
              <a:defRPr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Font typeface="Avenir"/>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85" name="Google Shape;85;p15"/>
          <p:cNvSpPr txBox="1"/>
          <p:nvPr>
            <p:ph idx="10" type="dt"/>
          </p:nvPr>
        </p:nvSpPr>
        <p:spPr>
          <a:xfrm>
            <a:off x="2928257" y="6413161"/>
            <a:ext cx="968829" cy="36512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6" name="Google Shape;86;p15"/>
          <p:cNvSpPr txBox="1"/>
          <p:nvPr>
            <p:ph idx="11" type="ftr"/>
          </p:nvPr>
        </p:nvSpPr>
        <p:spPr>
          <a:xfrm>
            <a:off x="4038600" y="641316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7" name="Google Shape;87;p15"/>
          <p:cNvSpPr/>
          <p:nvPr/>
        </p:nvSpPr>
        <p:spPr>
          <a:xfrm>
            <a:off x="0" y="5622878"/>
            <a:ext cx="12192000" cy="1235122"/>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88" name="Google Shape;88;p15"/>
          <p:cNvPicPr preferRelativeResize="0"/>
          <p:nvPr/>
        </p:nvPicPr>
        <p:blipFill rotWithShape="1">
          <a:blip r:embed="rId2">
            <a:alphaModFix/>
          </a:blip>
          <a:srcRect b="0" l="0" r="0" t="0"/>
          <a:stretch/>
        </p:blipFill>
        <p:spPr>
          <a:xfrm>
            <a:off x="132289" y="5815220"/>
            <a:ext cx="4894439" cy="901108"/>
          </a:xfrm>
          <a:prstGeom prst="rect">
            <a:avLst/>
          </a:prstGeom>
          <a:noFill/>
          <a:ln>
            <a:noFill/>
          </a:ln>
        </p:spPr>
      </p:pic>
      <p:sp>
        <p:nvSpPr>
          <p:cNvPr id="89" name="Google Shape;89;p15"/>
          <p:cNvSpPr txBox="1"/>
          <p:nvPr/>
        </p:nvSpPr>
        <p:spPr>
          <a:xfrm>
            <a:off x="7162800" y="5917273"/>
            <a:ext cx="50292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600">
                <a:solidFill>
                  <a:schemeClr val="accent1"/>
                </a:solidFill>
                <a:latin typeface="Avenir"/>
                <a:ea typeface="Avenir"/>
                <a:cs typeface="Avenir"/>
                <a:sym typeface="Avenir"/>
              </a:rPr>
              <a:t>Energy.gov/science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6"/>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16"/>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dk1"/>
              </a:buClr>
              <a:buSzPts val="2400"/>
              <a:buFont typeface="Arial"/>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16"/>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94" name="Google Shape;94;p16"/>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95" name="Google Shape;95;p16"/>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96" name="Google Shape;96;p16"/>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2">
  <p:cSld name="Title with content 2">
    <p:spTree>
      <p:nvGrpSpPr>
        <p:cNvPr id="97" name="Shape 97"/>
        <p:cNvGrpSpPr/>
        <p:nvPr/>
      </p:nvGrpSpPr>
      <p:grpSpPr>
        <a:xfrm>
          <a:off x="0" y="0"/>
          <a:ext cx="0" cy="0"/>
          <a:chOff x="0" y="0"/>
          <a:chExt cx="0" cy="0"/>
        </a:xfrm>
      </p:grpSpPr>
      <p:sp>
        <p:nvSpPr>
          <p:cNvPr id="98" name="Google Shape;98;p17"/>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99" name="Google Shape;99;p17"/>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0" name="Google Shape;100;p17"/>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1" name="Google Shape;101;p17"/>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17"/>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03" name="Google Shape;103;p17"/>
          <p:cNvSpPr txBox="1"/>
          <p:nvPr>
            <p:ph idx="1" type="body"/>
          </p:nvPr>
        </p:nvSpPr>
        <p:spPr>
          <a:xfrm>
            <a:off x="439738" y="1681163"/>
            <a:ext cx="5430484"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4" name="Google Shape;104;p17"/>
          <p:cNvSpPr txBox="1"/>
          <p:nvPr>
            <p:ph idx="2" type="body"/>
          </p:nvPr>
        </p:nvSpPr>
        <p:spPr>
          <a:xfrm>
            <a:off x="6333067" y="1681163"/>
            <a:ext cx="5454121"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3">
  <p:cSld name="Title with content 3">
    <p:spTree>
      <p:nvGrpSpPr>
        <p:cNvPr id="105" name="Shape 105"/>
        <p:cNvGrpSpPr/>
        <p:nvPr/>
      </p:nvGrpSpPr>
      <p:grpSpPr>
        <a:xfrm>
          <a:off x="0" y="0"/>
          <a:ext cx="0" cy="0"/>
          <a:chOff x="0" y="0"/>
          <a:chExt cx="0" cy="0"/>
        </a:xfrm>
      </p:grpSpPr>
      <p:sp>
        <p:nvSpPr>
          <p:cNvPr id="106" name="Google Shape;106;p18"/>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107" name="Google Shape;107;p18"/>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8" name="Google Shape;108;p18"/>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9" name="Google Shape;109;p18"/>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18"/>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11" name="Google Shape;111;p18"/>
          <p:cNvSpPr txBox="1"/>
          <p:nvPr>
            <p:ph idx="1" type="body"/>
          </p:nvPr>
        </p:nvSpPr>
        <p:spPr>
          <a:xfrm>
            <a:off x="439738" y="1681163"/>
            <a:ext cx="3578225"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18"/>
          <p:cNvSpPr txBox="1"/>
          <p:nvPr>
            <p:ph idx="2" type="body"/>
          </p:nvPr>
        </p:nvSpPr>
        <p:spPr>
          <a:xfrm>
            <a:off x="4327525" y="1681163"/>
            <a:ext cx="3576638" cy="4143375"/>
          </a:xfrm>
          <a:prstGeom prst="rect">
            <a:avLst/>
          </a:prstGeom>
          <a:solidFill>
            <a:schemeClr val="accent4"/>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3" name="Google Shape;113;p18"/>
          <p:cNvSpPr txBox="1"/>
          <p:nvPr>
            <p:ph idx="3" type="body"/>
          </p:nvPr>
        </p:nvSpPr>
        <p:spPr>
          <a:xfrm>
            <a:off x="8212138" y="1681163"/>
            <a:ext cx="3575050"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round)">
  <p:cSld name="Text with picture (round)">
    <p:spTree>
      <p:nvGrpSpPr>
        <p:cNvPr id="114" name="Shape 114"/>
        <p:cNvGrpSpPr/>
        <p:nvPr/>
      </p:nvGrpSpPr>
      <p:grpSpPr>
        <a:xfrm>
          <a:off x="0" y="0"/>
          <a:ext cx="0" cy="0"/>
          <a:chOff x="0" y="0"/>
          <a:chExt cx="0" cy="0"/>
        </a:xfrm>
      </p:grpSpPr>
      <p:sp>
        <p:nvSpPr>
          <p:cNvPr id="115" name="Google Shape;115;p19"/>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6" name="Google Shape;116;p19"/>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17" name="Google Shape;117;p19"/>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18" name="Google Shape;118;p19"/>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19" name="Google Shape;119;p19"/>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0" name="Google Shape;120;p19"/>
          <p:cNvSpPr/>
          <p:nvPr>
            <p:ph idx="2" type="pic"/>
          </p:nvPr>
        </p:nvSpPr>
        <p:spPr>
          <a:xfrm>
            <a:off x="6920089" y="1045804"/>
            <a:ext cx="5271912" cy="5274034"/>
          </a:xfrm>
          <a:prstGeom prst="rect">
            <a:avLst/>
          </a:prstGeom>
          <a:noFill/>
          <a:ln>
            <a:noFill/>
          </a:ln>
        </p:spPr>
      </p:sp>
      <p:sp>
        <p:nvSpPr>
          <p:cNvPr id="121" name="Google Shape;121;p19"/>
          <p:cNvSpPr txBox="1"/>
          <p:nvPr>
            <p:ph idx="1" type="body"/>
          </p:nvPr>
        </p:nvSpPr>
        <p:spPr>
          <a:xfrm>
            <a:off x="409575" y="1389063"/>
            <a:ext cx="6227763"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circles)">
  <p:cSld name="Text with picture (circles)">
    <p:spTree>
      <p:nvGrpSpPr>
        <p:cNvPr id="122" name="Shape 122"/>
        <p:cNvGrpSpPr/>
        <p:nvPr/>
      </p:nvGrpSpPr>
      <p:grpSpPr>
        <a:xfrm>
          <a:off x="0" y="0"/>
          <a:ext cx="0" cy="0"/>
          <a:chOff x="0" y="0"/>
          <a:chExt cx="0" cy="0"/>
        </a:xfrm>
      </p:grpSpPr>
      <p:sp>
        <p:nvSpPr>
          <p:cNvPr id="123" name="Google Shape;123;p20"/>
          <p:cNvSpPr txBox="1"/>
          <p:nvPr>
            <p:ph type="title"/>
          </p:nvPr>
        </p:nvSpPr>
        <p:spPr>
          <a:xfrm>
            <a:off x="408791" y="177283"/>
            <a:ext cx="8668421"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4" name="Google Shape;124;p20"/>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25" name="Google Shape;125;p20"/>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26" name="Google Shape;126;p20"/>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27" name="Google Shape;127;p20"/>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8" name="Google Shape;128;p20"/>
          <p:cNvSpPr txBox="1"/>
          <p:nvPr>
            <p:ph idx="1" type="body"/>
          </p:nvPr>
        </p:nvSpPr>
        <p:spPr>
          <a:xfrm>
            <a:off x="409575" y="1389063"/>
            <a:ext cx="4580089"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0"/>
          <p:cNvSpPr/>
          <p:nvPr>
            <p:ph idx="2" type="pic"/>
          </p:nvPr>
        </p:nvSpPr>
        <p:spPr>
          <a:xfrm>
            <a:off x="6164263" y="1320659"/>
            <a:ext cx="1543050" cy="1543191"/>
          </a:xfrm>
          <a:prstGeom prst="ellipse">
            <a:avLst/>
          </a:prstGeom>
          <a:noFill/>
          <a:ln>
            <a:noFill/>
          </a:ln>
        </p:spPr>
      </p:sp>
      <p:sp>
        <p:nvSpPr>
          <p:cNvPr id="130" name="Google Shape;130;p20"/>
          <p:cNvSpPr/>
          <p:nvPr>
            <p:ph idx="3" type="pic"/>
          </p:nvPr>
        </p:nvSpPr>
        <p:spPr>
          <a:xfrm>
            <a:off x="8918700" y="529330"/>
            <a:ext cx="2835150" cy="2834583"/>
          </a:xfrm>
          <a:prstGeom prst="ellipse">
            <a:avLst/>
          </a:prstGeom>
          <a:noFill/>
          <a:ln>
            <a:noFill/>
          </a:ln>
        </p:spPr>
      </p:sp>
      <p:sp>
        <p:nvSpPr>
          <p:cNvPr id="131" name="Google Shape;131;p20"/>
          <p:cNvSpPr/>
          <p:nvPr>
            <p:ph idx="4" type="pic"/>
          </p:nvPr>
        </p:nvSpPr>
        <p:spPr>
          <a:xfrm>
            <a:off x="7245351" y="2667000"/>
            <a:ext cx="1831861" cy="1833563"/>
          </a:xfrm>
          <a:prstGeom prst="ellipse">
            <a:avLst/>
          </a:prstGeom>
          <a:noFill/>
          <a:ln>
            <a:noFill/>
          </a:ln>
        </p:spPr>
      </p:sp>
      <p:sp>
        <p:nvSpPr>
          <p:cNvPr id="132" name="Google Shape;132;p20"/>
          <p:cNvSpPr/>
          <p:nvPr>
            <p:ph idx="5" type="pic"/>
          </p:nvPr>
        </p:nvSpPr>
        <p:spPr>
          <a:xfrm>
            <a:off x="5463822" y="4007983"/>
            <a:ext cx="2210192" cy="2210466"/>
          </a:xfrm>
          <a:prstGeom prst="ellipse">
            <a:avLst/>
          </a:prstGeom>
          <a:noFill/>
          <a:ln>
            <a:noFill/>
          </a:ln>
        </p:spPr>
      </p:sp>
      <p:sp>
        <p:nvSpPr>
          <p:cNvPr id="133" name="Google Shape;133;p20"/>
          <p:cNvSpPr/>
          <p:nvPr>
            <p:ph idx="6" type="pic"/>
          </p:nvPr>
        </p:nvSpPr>
        <p:spPr>
          <a:xfrm>
            <a:off x="9218855" y="3630613"/>
            <a:ext cx="2392119" cy="2392362"/>
          </a:xfrm>
          <a:prstGeom prst="ellipse">
            <a:avLst/>
          </a:prstGeom>
          <a:noFill/>
          <a:ln>
            <a:no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stripe)">
  <p:cSld name="Text with picture (stripe)">
    <p:spTree>
      <p:nvGrpSpPr>
        <p:cNvPr id="134" name="Shape 134"/>
        <p:cNvGrpSpPr/>
        <p:nvPr/>
      </p:nvGrpSpPr>
      <p:grpSpPr>
        <a:xfrm>
          <a:off x="0" y="0"/>
          <a:ext cx="0" cy="0"/>
          <a:chOff x="0" y="0"/>
          <a:chExt cx="0" cy="0"/>
        </a:xfrm>
      </p:grpSpPr>
      <p:sp>
        <p:nvSpPr>
          <p:cNvPr id="135" name="Google Shape;135;p21"/>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1"/>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37" name="Google Shape;137;p21"/>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38" name="Google Shape;138;p21"/>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39" name="Google Shape;139;p21"/>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0" name="Google Shape;140;p21"/>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1"/>
          <p:cNvSpPr/>
          <p:nvPr>
            <p:ph idx="2" type="pic"/>
          </p:nvPr>
        </p:nvSpPr>
        <p:spPr>
          <a:xfrm>
            <a:off x="5947085" y="1446839"/>
            <a:ext cx="6244914" cy="4481287"/>
          </a:xfrm>
          <a:prstGeom prst="rect">
            <a:avLst/>
          </a:prstGeom>
          <a:no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pic>
        <p:nvPicPr>
          <p:cNvPr id="22" name="Google Shape;22;p3"/>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3" name="Google Shape;23;p3"/>
          <p:cNvSpPr txBox="1"/>
          <p:nvPr>
            <p:ph type="ctrTitle"/>
          </p:nvPr>
        </p:nvSpPr>
        <p:spPr>
          <a:xfrm>
            <a:off x="6023112" y="421517"/>
            <a:ext cx="5605671" cy="165576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0"/>
              </a:spcBef>
              <a:spcAft>
                <a:spcPts val="0"/>
              </a:spcAft>
              <a:buClr>
                <a:schemeClr val="lt1"/>
              </a:buClr>
              <a:buSzPts val="5400"/>
              <a:buFont typeface="Calibri"/>
              <a:buNone/>
              <a:defRPr sz="5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3"/>
          <p:cNvSpPr txBox="1"/>
          <p:nvPr>
            <p:ph idx="1" type="subTitle"/>
          </p:nvPr>
        </p:nvSpPr>
        <p:spPr>
          <a:xfrm>
            <a:off x="6023112" y="3602038"/>
            <a:ext cx="5605671"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ext with picture (stripe)">
  <p:cSld name="1_Text with picture (stripe)">
    <p:spTree>
      <p:nvGrpSpPr>
        <p:cNvPr id="142" name="Shape 142"/>
        <p:cNvGrpSpPr/>
        <p:nvPr/>
      </p:nvGrpSpPr>
      <p:grpSpPr>
        <a:xfrm>
          <a:off x="0" y="0"/>
          <a:ext cx="0" cy="0"/>
          <a:chOff x="0" y="0"/>
          <a:chExt cx="0" cy="0"/>
        </a:xfrm>
      </p:grpSpPr>
      <p:sp>
        <p:nvSpPr>
          <p:cNvPr id="143" name="Google Shape;143;p22"/>
          <p:cNvSpPr txBox="1"/>
          <p:nvPr>
            <p:ph type="title"/>
          </p:nvPr>
        </p:nvSpPr>
        <p:spPr>
          <a:xfrm>
            <a:off x="408791" y="177283"/>
            <a:ext cx="8723920"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4" name="Google Shape;144;p22"/>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45" name="Google Shape;145;p22"/>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46" name="Google Shape;146;p2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47" name="Google Shape;147;p22"/>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8" name="Google Shape;148;p22"/>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9" name="Google Shape;149;p22"/>
          <p:cNvSpPr/>
          <p:nvPr>
            <p:ph idx="2" type="pic"/>
          </p:nvPr>
        </p:nvSpPr>
        <p:spPr>
          <a:xfrm>
            <a:off x="5856088" y="1"/>
            <a:ext cx="6335912" cy="6263859"/>
          </a:xfrm>
          <a:prstGeom prst="rect">
            <a:avLst/>
          </a:prstGeom>
          <a:noFill/>
          <a:ln>
            <a:noFill/>
          </a:ln>
        </p:spPr>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50" name="Shape 150"/>
        <p:cNvGrpSpPr/>
        <p:nvPr/>
      </p:nvGrpSpPr>
      <p:grpSpPr>
        <a:xfrm>
          <a:off x="0" y="0"/>
          <a:ext cx="0" cy="0"/>
          <a:chOff x="0" y="0"/>
          <a:chExt cx="0" cy="0"/>
        </a:xfrm>
      </p:grpSpPr>
      <p:sp>
        <p:nvSpPr>
          <p:cNvPr id="151" name="Google Shape;151;p23"/>
          <p:cNvSpPr/>
          <p:nvPr>
            <p:ph idx="2" type="pic"/>
          </p:nvPr>
        </p:nvSpPr>
        <p:spPr>
          <a:xfrm>
            <a:off x="6096000" y="1"/>
            <a:ext cx="6095999" cy="6324600"/>
          </a:xfrm>
          <a:prstGeom prst="rect">
            <a:avLst/>
          </a:prstGeom>
          <a:noFill/>
          <a:ln>
            <a:noFill/>
          </a:ln>
        </p:spPr>
      </p:sp>
      <p:sp>
        <p:nvSpPr>
          <p:cNvPr id="152" name="Google Shape;152;p23"/>
          <p:cNvSpPr txBox="1"/>
          <p:nvPr>
            <p:ph type="title"/>
          </p:nvPr>
        </p:nvSpPr>
        <p:spPr>
          <a:xfrm>
            <a:off x="361950" y="352977"/>
            <a:ext cx="5448300" cy="1418889"/>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200"/>
              <a:buFont typeface="Avenir"/>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3" name="Google Shape;153;p23"/>
          <p:cNvSpPr txBox="1"/>
          <p:nvPr>
            <p:ph idx="1" type="body"/>
          </p:nvPr>
        </p:nvSpPr>
        <p:spPr>
          <a:xfrm>
            <a:off x="361950" y="2043953"/>
            <a:ext cx="5448300" cy="382503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Font typeface="Avenir"/>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54" name="Google Shape;154;p23"/>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55" name="Google Shape;155;p2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56" name="Google Shape;156;p23"/>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57" name="Google Shape;157;p23"/>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8" name="Shape 158"/>
        <p:cNvGrpSpPr/>
        <p:nvPr/>
      </p:nvGrpSpPr>
      <p:grpSpPr>
        <a:xfrm>
          <a:off x="0" y="0"/>
          <a:ext cx="0" cy="0"/>
          <a:chOff x="0" y="0"/>
          <a:chExt cx="0" cy="0"/>
        </a:xfrm>
      </p:grpSpPr>
      <p:sp>
        <p:nvSpPr>
          <p:cNvPr id="159" name="Google Shape;159;p24"/>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60" name="Google Shape;160;p24"/>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61" name="Google Shape;161;p24"/>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62" name="Google Shape;162;p24"/>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5" name="Shape 25"/>
        <p:cNvGrpSpPr/>
        <p:nvPr/>
      </p:nvGrpSpPr>
      <p:grpSpPr>
        <a:xfrm>
          <a:off x="0" y="0"/>
          <a:ext cx="0" cy="0"/>
          <a:chOff x="0" y="0"/>
          <a:chExt cx="0" cy="0"/>
        </a:xfrm>
      </p:grpSpPr>
      <p:sp>
        <p:nvSpPr>
          <p:cNvPr id="26" name="Google Shape;26;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pic>
        <p:nvPicPr>
          <p:cNvPr id="28" name="Google Shape;28;p4"/>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29" name="Google Shape;29;p4"/>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0" name="Shape 30"/>
        <p:cNvGrpSpPr/>
        <p:nvPr/>
      </p:nvGrpSpPr>
      <p:grpSpPr>
        <a:xfrm>
          <a:off x="0" y="0"/>
          <a:ext cx="0" cy="0"/>
          <a:chOff x="0" y="0"/>
          <a:chExt cx="0" cy="0"/>
        </a:xfrm>
      </p:grpSpPr>
      <p:sp>
        <p:nvSpPr>
          <p:cNvPr id="31" name="Google Shape;31;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34" name="Google Shape;34;p5"/>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35" name="Google Shape;35;p5"/>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42" name="Google Shape;42;p6"/>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3" name="Google Shape;43;p6"/>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4" name="Shape 44"/>
        <p:cNvGrpSpPr/>
        <p:nvPr/>
      </p:nvGrpSpPr>
      <p:grpSpPr>
        <a:xfrm>
          <a:off x="0" y="0"/>
          <a:ext cx="0" cy="0"/>
          <a:chOff x="0" y="0"/>
          <a:chExt cx="0" cy="0"/>
        </a:xfrm>
      </p:grpSpPr>
      <p:sp>
        <p:nvSpPr>
          <p:cNvPr id="45" name="Google Shape;45;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6" name="Google Shape;46;p7"/>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7" name="Google Shape;47;p7"/>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0" name="Google Shape;50;p8"/>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1" name="Shape 51"/>
        <p:cNvGrpSpPr/>
        <p:nvPr/>
      </p:nvGrpSpPr>
      <p:grpSpPr>
        <a:xfrm>
          <a:off x="0" y="0"/>
          <a:ext cx="0" cy="0"/>
          <a:chOff x="0" y="0"/>
          <a:chExt cx="0" cy="0"/>
        </a:xfrm>
      </p:grpSpPr>
      <p:sp>
        <p:nvSpPr>
          <p:cNvPr id="52" name="Google Shape;52;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4" name="Google Shape;54;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55" name="Google Shape;55;p9"/>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6" name="Google Shape;56;p9"/>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7" name="Shape 57"/>
        <p:cNvGrpSpPr/>
        <p:nvPr/>
      </p:nvGrpSpPr>
      <p:grpSpPr>
        <a:xfrm>
          <a:off x="0" y="0"/>
          <a:ext cx="0" cy="0"/>
          <a:chOff x="0" y="0"/>
          <a:chExt cx="0" cy="0"/>
        </a:xfrm>
      </p:grpSpPr>
      <p:sp>
        <p:nvSpPr>
          <p:cNvPr id="58" name="Google Shape;58;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10"/>
          <p:cNvSpPr/>
          <p:nvPr>
            <p:ph idx="2" type="pic"/>
          </p:nvPr>
        </p:nvSpPr>
        <p:spPr>
          <a:xfrm>
            <a:off x="5183188" y="987425"/>
            <a:ext cx="6172200" cy="4873625"/>
          </a:xfrm>
          <a:prstGeom prst="rect">
            <a:avLst/>
          </a:prstGeom>
          <a:noFill/>
          <a:ln>
            <a:noFill/>
          </a:ln>
        </p:spPr>
      </p:sp>
      <p:sp>
        <p:nvSpPr>
          <p:cNvPr id="60" name="Google Shape;60;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61" name="Google Shape;61;p10"/>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2" name="Google Shape;62;p10"/>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3" name="Shape 73"/>
        <p:cNvGrpSpPr/>
        <p:nvPr/>
      </p:nvGrpSpPr>
      <p:grpSpPr>
        <a:xfrm>
          <a:off x="0" y="0"/>
          <a:ext cx="0" cy="0"/>
          <a:chOff x="0" y="0"/>
          <a:chExt cx="0" cy="0"/>
        </a:xfrm>
      </p:grpSpPr>
      <p:sp>
        <p:nvSpPr>
          <p:cNvPr id="74" name="Google Shape;74;p13"/>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000"/>
              <a:buFont typeface="Avenir"/>
              <a:buNone/>
              <a:defRPr b="1" i="0" sz="4000" u="none" cap="none" strike="noStrike">
                <a:solidFill>
                  <a:schemeClr val="dk1"/>
                </a:solidFill>
                <a:latin typeface="Avenir"/>
                <a:ea typeface="Avenir"/>
                <a:cs typeface="Avenir"/>
                <a:sym typeface="Aveni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dk1"/>
              </a:buClr>
              <a:buSzPts val="2400"/>
              <a:buFont typeface="Arial"/>
              <a:buChar char="•"/>
              <a:defRPr b="0" i="0" sz="2400" u="none" cap="none" strike="noStrike">
                <a:solidFill>
                  <a:schemeClr val="dk1"/>
                </a:solidFill>
                <a:latin typeface="Avenir"/>
                <a:ea typeface="Avenir"/>
                <a:cs typeface="Avenir"/>
                <a:sym typeface="Avenir"/>
              </a:defRPr>
            </a:lvl1pPr>
            <a:lvl2pPr indent="-355600" lvl="1" marL="914400" marR="0" rtl="0" algn="l">
              <a:lnSpc>
                <a:spcPct val="90000"/>
              </a:lnSpc>
              <a:spcBef>
                <a:spcPts val="500"/>
              </a:spcBef>
              <a:spcAft>
                <a:spcPts val="0"/>
              </a:spcAft>
              <a:buClr>
                <a:schemeClr val="dk1"/>
              </a:buClr>
              <a:buSzPts val="2000"/>
              <a:buFont typeface="Avenir"/>
              <a:buChar char="◦"/>
              <a:defRPr b="0" i="0" sz="2000" u="none" cap="none" strike="noStrike">
                <a:solidFill>
                  <a:schemeClr val="dk1"/>
                </a:solidFill>
                <a:latin typeface="Avenir"/>
                <a:ea typeface="Avenir"/>
                <a:cs typeface="Avenir"/>
                <a:sym typeface="Avenir"/>
              </a:defRPr>
            </a:lvl2pPr>
            <a:lvl3pPr indent="-342900" lvl="2" marL="1371600" marR="0" rtl="0" algn="l">
              <a:lnSpc>
                <a:spcPct val="90000"/>
              </a:lnSpc>
              <a:spcBef>
                <a:spcPts val="500"/>
              </a:spcBef>
              <a:spcAft>
                <a:spcPts val="0"/>
              </a:spcAft>
              <a:buClr>
                <a:schemeClr val="dk1"/>
              </a:buClr>
              <a:buSzPts val="1800"/>
              <a:buFont typeface="Noto Sans Symbols"/>
              <a:buChar char="▪"/>
              <a:defRPr b="0" i="0" sz="1800" u="none" cap="none" strike="noStrike">
                <a:solidFill>
                  <a:schemeClr val="dk1"/>
                </a:solidFill>
                <a:latin typeface="Avenir"/>
                <a:ea typeface="Avenir"/>
                <a:cs typeface="Avenir"/>
                <a:sym typeface="Avenir"/>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9pPr>
          </a:lstStyle>
          <a:p/>
        </p:txBody>
      </p:sp>
      <p:sp>
        <p:nvSpPr>
          <p:cNvPr id="76" name="Google Shape;76;p1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buNone/>
              <a:defRPr b="0" i="0" sz="1400" u="none" cap="none" strike="noStrike">
                <a:solidFill>
                  <a:schemeClr val="lt1"/>
                </a:solidFill>
                <a:latin typeface="Avenir"/>
                <a:ea typeface="Avenir"/>
                <a:cs typeface="Avenir"/>
                <a:sym typeface="Avenir"/>
              </a:defRPr>
            </a:lvl1pPr>
            <a:lvl2pPr indent="0" lvl="1" marL="0" marR="0" rtl="0" algn="ctr">
              <a:spcBef>
                <a:spcPts val="0"/>
              </a:spcBef>
              <a:buNone/>
              <a:defRPr b="0" i="0" sz="1400" u="none" cap="none" strike="noStrike">
                <a:solidFill>
                  <a:schemeClr val="lt1"/>
                </a:solidFill>
                <a:latin typeface="Avenir"/>
                <a:ea typeface="Avenir"/>
                <a:cs typeface="Avenir"/>
                <a:sym typeface="Avenir"/>
              </a:defRPr>
            </a:lvl2pPr>
            <a:lvl3pPr indent="0" lvl="2" marL="0" marR="0" rtl="0" algn="ctr">
              <a:spcBef>
                <a:spcPts val="0"/>
              </a:spcBef>
              <a:buNone/>
              <a:defRPr b="0" i="0" sz="1400" u="none" cap="none" strike="noStrike">
                <a:solidFill>
                  <a:schemeClr val="lt1"/>
                </a:solidFill>
                <a:latin typeface="Avenir"/>
                <a:ea typeface="Avenir"/>
                <a:cs typeface="Avenir"/>
                <a:sym typeface="Avenir"/>
              </a:defRPr>
            </a:lvl3pPr>
            <a:lvl4pPr indent="0" lvl="3" marL="0" marR="0" rtl="0" algn="ctr">
              <a:spcBef>
                <a:spcPts val="0"/>
              </a:spcBef>
              <a:buNone/>
              <a:defRPr b="0" i="0" sz="1400" u="none" cap="none" strike="noStrike">
                <a:solidFill>
                  <a:schemeClr val="lt1"/>
                </a:solidFill>
                <a:latin typeface="Avenir"/>
                <a:ea typeface="Avenir"/>
                <a:cs typeface="Avenir"/>
                <a:sym typeface="Avenir"/>
              </a:defRPr>
            </a:lvl4pPr>
            <a:lvl5pPr indent="0" lvl="4" marL="0" marR="0" rtl="0" algn="ctr">
              <a:spcBef>
                <a:spcPts val="0"/>
              </a:spcBef>
              <a:buNone/>
              <a:defRPr b="0" i="0" sz="1400" u="none" cap="none" strike="noStrike">
                <a:solidFill>
                  <a:schemeClr val="lt1"/>
                </a:solidFill>
                <a:latin typeface="Avenir"/>
                <a:ea typeface="Avenir"/>
                <a:cs typeface="Avenir"/>
                <a:sym typeface="Avenir"/>
              </a:defRPr>
            </a:lvl5pPr>
            <a:lvl6pPr indent="0" lvl="5" marL="0" marR="0" rtl="0" algn="ctr">
              <a:spcBef>
                <a:spcPts val="0"/>
              </a:spcBef>
              <a:buNone/>
              <a:defRPr b="0" i="0" sz="1400" u="none" cap="none" strike="noStrike">
                <a:solidFill>
                  <a:schemeClr val="lt1"/>
                </a:solidFill>
                <a:latin typeface="Avenir"/>
                <a:ea typeface="Avenir"/>
                <a:cs typeface="Avenir"/>
                <a:sym typeface="Avenir"/>
              </a:defRPr>
            </a:lvl6pPr>
            <a:lvl7pPr indent="0" lvl="6" marL="0" marR="0" rtl="0" algn="ctr">
              <a:spcBef>
                <a:spcPts val="0"/>
              </a:spcBef>
              <a:buNone/>
              <a:defRPr b="0" i="0" sz="1400" u="none" cap="none" strike="noStrike">
                <a:solidFill>
                  <a:schemeClr val="lt1"/>
                </a:solidFill>
                <a:latin typeface="Avenir"/>
                <a:ea typeface="Avenir"/>
                <a:cs typeface="Avenir"/>
                <a:sym typeface="Avenir"/>
              </a:defRPr>
            </a:lvl7pPr>
            <a:lvl8pPr indent="0" lvl="7" marL="0" marR="0" rtl="0" algn="ctr">
              <a:spcBef>
                <a:spcPts val="0"/>
              </a:spcBef>
              <a:buNone/>
              <a:defRPr b="0" i="0" sz="1400" u="none" cap="none" strike="noStrike">
                <a:solidFill>
                  <a:schemeClr val="lt1"/>
                </a:solidFill>
                <a:latin typeface="Avenir"/>
                <a:ea typeface="Avenir"/>
                <a:cs typeface="Avenir"/>
                <a:sym typeface="Avenir"/>
              </a:defRPr>
            </a:lvl8pPr>
            <a:lvl9pPr indent="0" lvl="8" marL="0" marR="0" rtl="0" algn="ctr">
              <a:spcBef>
                <a:spcPts val="0"/>
              </a:spcBef>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https://www.osti.gov/biblio/3018367" TargetMode="External"/><Relationship Id="rId4" Type="http://schemas.openxmlformats.org/officeDocument/2006/relationships/hyperlink" Target="https://www.osti.gov/biblio/3018367" TargetMode="External"/><Relationship Id="rId5" Type="http://schemas.openxmlformats.org/officeDocument/2006/relationships/hyperlink" Target="https://www.osti.gov/biblio/3018367" TargetMode="External"/><Relationship Id="rId6" Type="http://schemas.openxmlformats.org/officeDocument/2006/relationships/hyperlink" Target="https://pubs-acs-org.ezproxy.library.wisc.edu/doi/full/10.1021/acsestengg.5c00956" TargetMode="External"/><Relationship Id="rId7" Type="http://schemas.openxmlformats.org/officeDocument/2006/relationships/image" Target="../media/image17.png"/><Relationship Id="rId8"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5"/>
          <p:cNvSpPr txBox="1"/>
          <p:nvPr/>
        </p:nvSpPr>
        <p:spPr>
          <a:xfrm>
            <a:off x="2426500" y="110925"/>
            <a:ext cx="9071700" cy="13206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b="1" lang="en-US" sz="2600">
                <a:solidFill>
                  <a:schemeClr val="accent1"/>
                </a:solidFill>
                <a:latin typeface="Times New Roman"/>
                <a:ea typeface="Times New Roman"/>
                <a:cs typeface="Times New Roman"/>
                <a:sym typeface="Times New Roman"/>
              </a:rPr>
              <a:t>Step-feeding reactor maximizes concurrent production of intracellular and extracellular products from poplar biomass</a:t>
            </a:r>
            <a:endParaRPr sz="2600">
              <a:solidFill>
                <a:schemeClr val="accent1"/>
              </a:solidFill>
              <a:latin typeface="Times New Roman"/>
              <a:ea typeface="Times New Roman"/>
              <a:cs typeface="Times New Roman"/>
              <a:sym typeface="Times New Roman"/>
            </a:endParaRPr>
          </a:p>
        </p:txBody>
      </p:sp>
      <p:sp>
        <p:nvSpPr>
          <p:cNvPr id="168" name="Google Shape;168;p25"/>
          <p:cNvSpPr/>
          <p:nvPr/>
        </p:nvSpPr>
        <p:spPr>
          <a:xfrm>
            <a:off x="439150" y="1431650"/>
            <a:ext cx="7241700" cy="1113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Background/Objective</a:t>
            </a:r>
            <a:endParaRPr>
              <a:solidFill>
                <a:schemeClr val="accent1"/>
              </a:solidFill>
            </a:endParaRPr>
          </a:p>
          <a:p>
            <a:pPr indent="-254000" lvl="0" marL="285750" marR="0" rtl="0" algn="l">
              <a:spcBef>
                <a:spcPts val="0"/>
              </a:spcBef>
              <a:spcAft>
                <a:spcPts val="0"/>
              </a:spcAft>
              <a:buClr>
                <a:srgbClr val="1A8109"/>
              </a:buClr>
              <a:buSzPts val="1300"/>
              <a:buFont typeface="Arial"/>
              <a:buChar char="•"/>
            </a:pPr>
            <a:r>
              <a:rPr lang="en-US" sz="1300">
                <a:latin typeface="Times New Roman"/>
                <a:ea typeface="Times New Roman"/>
                <a:cs typeface="Times New Roman"/>
                <a:sym typeface="Times New Roman"/>
              </a:rPr>
              <a:t>High biochemical production through biotransformation of renewable resources into platform chemicals requires concentrated cultures that generate abundant cell biomass in addition to the product of interest. This work investigated bioreactor processes for high productivity of intracellular and extracellular products to valorize cell biomass.</a:t>
            </a:r>
            <a:endParaRPr sz="1300"/>
          </a:p>
        </p:txBody>
      </p:sp>
      <p:sp>
        <p:nvSpPr>
          <p:cNvPr id="169" name="Google Shape;169;p25"/>
          <p:cNvSpPr/>
          <p:nvPr/>
        </p:nvSpPr>
        <p:spPr>
          <a:xfrm>
            <a:off x="405800" y="2596577"/>
            <a:ext cx="7241700" cy="1200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Approach</a:t>
            </a:r>
            <a:endParaRPr>
              <a:solidFill>
                <a:schemeClr val="accent1"/>
              </a:solidFill>
            </a:endParaRPr>
          </a:p>
          <a:p>
            <a:pPr indent="-254000" lvl="0" marL="285750" marR="0" rtl="0" algn="l">
              <a:spcBef>
                <a:spcPts val="0"/>
              </a:spcBef>
              <a:spcAft>
                <a:spcPts val="0"/>
              </a:spcAft>
              <a:buClr>
                <a:srgbClr val="1A8109"/>
              </a:buClr>
              <a:buSzPts val="1300"/>
              <a:buFont typeface="Arial"/>
              <a:buChar char="•"/>
            </a:pPr>
            <a:r>
              <a:rPr lang="en-US" sz="1300">
                <a:latin typeface="Times New Roman"/>
                <a:ea typeface="Times New Roman"/>
                <a:cs typeface="Times New Roman"/>
                <a:sym typeface="Times New Roman"/>
              </a:rPr>
              <a:t>Researchers evaluated a previously described membrane bioreactor (MBR) system using a strain of </a:t>
            </a:r>
            <a:r>
              <a:rPr i="1" lang="en-US" sz="1300">
                <a:latin typeface="Times New Roman"/>
                <a:ea typeface="Times New Roman"/>
                <a:cs typeface="Times New Roman"/>
                <a:sym typeface="Times New Roman"/>
              </a:rPr>
              <a:t>Novosphingobium aromaticivorans</a:t>
            </a:r>
            <a:r>
              <a:rPr lang="en-US" sz="1300">
                <a:latin typeface="Times New Roman"/>
                <a:ea typeface="Times New Roman"/>
                <a:cs typeface="Times New Roman"/>
                <a:sym typeface="Times New Roman"/>
              </a:rPr>
              <a:t> engineered to extracellularly produce 2-pyrone-4,6-dicarboxylic acid (PDC) and intracellularly accumulate </a:t>
            </a:r>
            <a:r>
              <a:rPr lang="en-US" sz="1300">
                <a:latin typeface="Times New Roman"/>
                <a:ea typeface="Times New Roman"/>
                <a:cs typeface="Times New Roman"/>
                <a:sym typeface="Times New Roman"/>
              </a:rPr>
              <a:t>astaxanthin</a:t>
            </a:r>
            <a:r>
              <a:rPr lang="en-US" sz="1300">
                <a:latin typeface="Times New Roman"/>
                <a:ea typeface="Times New Roman"/>
                <a:cs typeface="Times New Roman"/>
                <a:sym typeface="Times New Roman"/>
              </a:rPr>
              <a:t> and </a:t>
            </a:r>
            <a:r>
              <a:rPr lang="en-US" sz="1300">
                <a:latin typeface="Times New Roman"/>
                <a:ea typeface="Times New Roman"/>
                <a:cs typeface="Times New Roman"/>
                <a:sym typeface="Times New Roman"/>
              </a:rPr>
              <a:t>coenzyme</a:t>
            </a:r>
            <a:r>
              <a:rPr lang="en-US" sz="1300">
                <a:latin typeface="Times New Roman"/>
                <a:ea typeface="Times New Roman"/>
                <a:cs typeface="Times New Roman"/>
                <a:sym typeface="Times New Roman"/>
              </a:rPr>
              <a:t> Q</a:t>
            </a:r>
            <a:r>
              <a:rPr baseline="-25000" lang="en-US" sz="1300">
                <a:latin typeface="Times New Roman"/>
                <a:ea typeface="Times New Roman"/>
                <a:cs typeface="Times New Roman"/>
                <a:sym typeface="Times New Roman"/>
              </a:rPr>
              <a:t>10</a:t>
            </a:r>
            <a:r>
              <a:rPr lang="en-US" sz="1300">
                <a:latin typeface="Times New Roman"/>
                <a:ea typeface="Times New Roman"/>
                <a:cs typeface="Times New Roman"/>
                <a:sym typeface="Times New Roman"/>
              </a:rPr>
              <a:t> (CoQ</a:t>
            </a:r>
            <a:r>
              <a:rPr baseline="-25000" lang="en-US" sz="1300">
                <a:latin typeface="Times New Roman"/>
                <a:ea typeface="Times New Roman"/>
                <a:cs typeface="Times New Roman"/>
                <a:sym typeface="Times New Roman"/>
              </a:rPr>
              <a:t>10</a:t>
            </a:r>
            <a:r>
              <a:rPr lang="en-US" sz="1300">
                <a:latin typeface="Times New Roman"/>
                <a:ea typeface="Times New Roman"/>
                <a:cs typeface="Times New Roman"/>
                <a:sym typeface="Times New Roman"/>
              </a:rPr>
              <a:t>) </a:t>
            </a:r>
            <a:r>
              <a:rPr lang="en-US" sz="1300">
                <a:solidFill>
                  <a:schemeClr val="dk1"/>
                </a:solidFill>
                <a:latin typeface="Times New Roman"/>
                <a:ea typeface="Times New Roman"/>
                <a:cs typeface="Times New Roman"/>
                <a:sym typeface="Times New Roman"/>
              </a:rPr>
              <a:t>from aromatic substrates derived from plant biomass.</a:t>
            </a:r>
            <a:endParaRPr sz="1300"/>
          </a:p>
        </p:txBody>
      </p:sp>
      <p:sp>
        <p:nvSpPr>
          <p:cNvPr id="170" name="Google Shape;170;p25"/>
          <p:cNvSpPr/>
          <p:nvPr/>
        </p:nvSpPr>
        <p:spPr>
          <a:xfrm>
            <a:off x="422450" y="3796875"/>
            <a:ext cx="7241700" cy="1349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highlight>
                  <a:schemeClr val="lt1"/>
                </a:highlight>
                <a:latin typeface="Times New Roman"/>
                <a:ea typeface="Times New Roman"/>
                <a:cs typeface="Times New Roman"/>
                <a:sym typeface="Times New Roman"/>
              </a:rPr>
              <a:t>Results</a:t>
            </a:r>
            <a:endParaRPr>
              <a:solidFill>
                <a:schemeClr val="accent1"/>
              </a:solidFill>
              <a:highlight>
                <a:schemeClr val="lt1"/>
              </a:highlight>
            </a:endParaRPr>
          </a:p>
          <a:p>
            <a:pPr indent="-254000" lvl="0" marL="285750" marR="0" rtl="0" algn="l">
              <a:spcBef>
                <a:spcPts val="0"/>
              </a:spcBef>
              <a:spcAft>
                <a:spcPts val="0"/>
              </a:spcAft>
              <a:buClr>
                <a:srgbClr val="1A8109"/>
              </a:buClr>
              <a:buSzPts val="1300"/>
              <a:buFont typeface="Arial"/>
              <a:buChar char="•"/>
            </a:pPr>
            <a:r>
              <a:rPr lang="en-US" sz="1300">
                <a:latin typeface="Times New Roman"/>
                <a:ea typeface="Times New Roman"/>
                <a:cs typeface="Times New Roman"/>
                <a:sym typeface="Times New Roman"/>
              </a:rPr>
              <a:t>A continuously fed MBR maximized extracellular production but had a negative effect on intracellular product accumulation. Operating the MBR as a step-fed sequencing batch reactor (SBR) resulted in stable concurrent production. Using poplar alkaline pretreatment liquors, the SBR-MBR system with step-feed operation achieved productivities of 1.14 g PDC/L-hr as the extracellular product and 0.043 mg astaxanthin/L-hr and 0.64 mg CoQ</a:t>
            </a:r>
            <a:r>
              <a:rPr baseline="-25000" lang="en-US" sz="1300">
                <a:latin typeface="Times New Roman"/>
                <a:ea typeface="Times New Roman"/>
                <a:cs typeface="Times New Roman"/>
                <a:sym typeface="Times New Roman"/>
              </a:rPr>
              <a:t>10</a:t>
            </a:r>
            <a:r>
              <a:rPr lang="en-US" sz="1300">
                <a:latin typeface="Times New Roman"/>
                <a:ea typeface="Times New Roman"/>
                <a:cs typeface="Times New Roman"/>
                <a:sym typeface="Times New Roman"/>
              </a:rPr>
              <a:t>/L-hr as intracellular products.</a:t>
            </a:r>
            <a:endParaRPr sz="1300"/>
          </a:p>
        </p:txBody>
      </p:sp>
      <p:sp>
        <p:nvSpPr>
          <p:cNvPr id="171" name="Google Shape;171;p25"/>
          <p:cNvSpPr txBox="1"/>
          <p:nvPr/>
        </p:nvSpPr>
        <p:spPr>
          <a:xfrm>
            <a:off x="422450" y="5146125"/>
            <a:ext cx="11059200" cy="7695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Significance/Impacts</a:t>
            </a:r>
            <a:endParaRPr>
              <a:solidFill>
                <a:schemeClr val="accent1"/>
              </a:solidFill>
            </a:endParaRPr>
          </a:p>
          <a:p>
            <a:pPr indent="-254000" lvl="0" marL="285750" marR="0" rtl="0" algn="l">
              <a:spcBef>
                <a:spcPts val="0"/>
              </a:spcBef>
              <a:spcAft>
                <a:spcPts val="0"/>
              </a:spcAft>
              <a:buClr>
                <a:srgbClr val="1A8109"/>
              </a:buClr>
              <a:buSzPts val="1300"/>
              <a:buFont typeface="Arial"/>
              <a:buChar char="•"/>
            </a:pPr>
            <a:r>
              <a:rPr lang="en-US" sz="1300">
                <a:latin typeface="Times New Roman"/>
                <a:ea typeface="Times New Roman"/>
                <a:cs typeface="Times New Roman"/>
                <a:sym typeface="Times New Roman"/>
              </a:rPr>
              <a:t>This study demonstrated that it is possible to establish bioreactor operating conditions for stable production of extracellular and intracellular products by </a:t>
            </a:r>
            <a:r>
              <a:rPr i="1" lang="en-US" sz="1300">
                <a:latin typeface="Times New Roman"/>
                <a:ea typeface="Times New Roman"/>
                <a:cs typeface="Times New Roman"/>
                <a:sym typeface="Times New Roman"/>
              </a:rPr>
              <a:t>N. aromaticivorans</a:t>
            </a:r>
            <a:r>
              <a:rPr lang="en-US" sz="1300">
                <a:latin typeface="Times New Roman"/>
                <a:ea typeface="Times New Roman"/>
                <a:cs typeface="Times New Roman"/>
                <a:sym typeface="Times New Roman"/>
              </a:rPr>
              <a:t>, potentially valorizing large amounts of cell biomass generated during biotransformation.</a:t>
            </a:r>
            <a:endParaRPr sz="1300"/>
          </a:p>
        </p:txBody>
      </p:sp>
      <p:sp>
        <p:nvSpPr>
          <p:cNvPr id="172" name="Google Shape;172;p25"/>
          <p:cNvSpPr txBox="1"/>
          <p:nvPr/>
        </p:nvSpPr>
        <p:spPr>
          <a:xfrm>
            <a:off x="439150" y="5915625"/>
            <a:ext cx="11287200" cy="40020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latin typeface="Times New Roman"/>
                <a:ea typeface="Times New Roman"/>
                <a:cs typeface="Times New Roman"/>
                <a:sym typeface="Times New Roman"/>
              </a:rPr>
              <a:t>Kim, B., et al. </a:t>
            </a:r>
            <a:r>
              <a:rPr lang="en-US" sz="1000" u="sng">
                <a:solidFill>
                  <a:schemeClr val="hlink"/>
                </a:solidFill>
                <a:latin typeface="Times New Roman"/>
                <a:ea typeface="Times New Roman"/>
                <a:cs typeface="Times New Roman"/>
                <a:sym typeface="Times New Roman"/>
                <a:hlinkClick r:id="rId3"/>
              </a:rPr>
              <a:t>Using </a:t>
            </a:r>
            <a:r>
              <a:rPr i="1" lang="en-US" sz="1000" u="sng">
                <a:solidFill>
                  <a:schemeClr val="hlink"/>
                </a:solidFill>
                <a:latin typeface="Times New Roman"/>
                <a:ea typeface="Times New Roman"/>
                <a:cs typeface="Times New Roman"/>
                <a:sym typeface="Times New Roman"/>
                <a:hlinkClick r:id="rId4"/>
              </a:rPr>
              <a:t>Novosphingobium aromaticivorans</a:t>
            </a:r>
            <a:r>
              <a:rPr lang="en-US" sz="1000" u="sng">
                <a:solidFill>
                  <a:schemeClr val="hlink"/>
                </a:solidFill>
                <a:latin typeface="Times New Roman"/>
                <a:ea typeface="Times New Roman"/>
                <a:cs typeface="Times New Roman"/>
                <a:sym typeface="Times New Roman"/>
                <a:hlinkClick r:id="rId5"/>
              </a:rPr>
              <a:t> for Concurrent Production of Intracellular and Extracellular Products from Aromatics Extracted from Poplar Biomass</a:t>
            </a:r>
            <a:r>
              <a:rPr lang="en-US" sz="1000">
                <a:latin typeface="Times New Roman"/>
                <a:ea typeface="Times New Roman"/>
                <a:cs typeface="Times New Roman"/>
                <a:sym typeface="Times New Roman"/>
              </a:rPr>
              <a:t>. ACS ES&amp;T Engineering. (2026). [DOI:</a:t>
            </a:r>
            <a:r>
              <a:rPr lang="en-US" sz="1000" u="sng">
                <a:solidFill>
                  <a:schemeClr val="hlink"/>
                </a:solidFill>
                <a:latin typeface="Times New Roman"/>
                <a:ea typeface="Times New Roman"/>
                <a:cs typeface="Times New Roman"/>
                <a:sym typeface="Times New Roman"/>
                <a:hlinkClick r:id="rId6"/>
              </a:rPr>
              <a:t>10.1021/acsestengg.5c00956</a:t>
            </a:r>
            <a:r>
              <a:rPr lang="en-US" sz="1000">
                <a:latin typeface="Times New Roman"/>
                <a:ea typeface="Times New Roman"/>
                <a:cs typeface="Times New Roman"/>
                <a:sym typeface="Times New Roman"/>
              </a:rPr>
              <a:t>]</a:t>
            </a:r>
            <a:endParaRPr sz="1000">
              <a:latin typeface="Times New Roman"/>
              <a:ea typeface="Times New Roman"/>
              <a:cs typeface="Times New Roman"/>
              <a:sym typeface="Times New Roman"/>
            </a:endParaRPr>
          </a:p>
        </p:txBody>
      </p:sp>
      <p:pic>
        <p:nvPicPr>
          <p:cNvPr descr="Great Lakes Bioenergy Research Center logo with blue circles, an orange star, and a green leaf" id="173" name="Google Shape;173;p25"/>
          <p:cNvPicPr preferRelativeResize="0"/>
          <p:nvPr/>
        </p:nvPicPr>
        <p:blipFill rotWithShape="1">
          <a:blip r:embed="rId7">
            <a:alphaModFix/>
          </a:blip>
          <a:srcRect b="7927" l="0" r="0" t="7918"/>
          <a:stretch/>
        </p:blipFill>
        <p:spPr>
          <a:xfrm>
            <a:off x="405789" y="187053"/>
            <a:ext cx="2087890" cy="923330"/>
          </a:xfrm>
          <a:prstGeom prst="rect">
            <a:avLst/>
          </a:prstGeom>
          <a:noFill/>
          <a:ln>
            <a:noFill/>
          </a:ln>
        </p:spPr>
      </p:pic>
      <p:pic>
        <p:nvPicPr>
          <p:cNvPr descr="Four-stage cyclic diagram of a membrane bioreactor sequencing batch process: (1) Fill — aromatics fed into reactor; (2) React — microbial conversion occurs; (3) Filter — membrane separates PDC product; (4) Harvest — solids containing astaxanthin and CoQ10 are collected." id="174" name="Google Shape;174;p25" title="MBR-SBR.jpg"/>
          <p:cNvPicPr preferRelativeResize="0"/>
          <p:nvPr/>
        </p:nvPicPr>
        <p:blipFill rotWithShape="1">
          <a:blip r:embed="rId8">
            <a:alphaModFix/>
          </a:blip>
          <a:srcRect b="0" l="2857" r="2847" t="0"/>
          <a:stretch/>
        </p:blipFill>
        <p:spPr>
          <a:xfrm>
            <a:off x="7858125" y="1431650"/>
            <a:ext cx="3606875" cy="3714476"/>
          </a:xfrm>
          <a:prstGeom prst="rect">
            <a:avLst/>
          </a:prstGeom>
          <a:noFill/>
          <a:ln>
            <a:noFill/>
          </a:ln>
        </p:spPr>
      </p:pic>
      <p:sp>
        <p:nvSpPr>
          <p:cNvPr id="175" name="Google Shape;175;p25"/>
          <p:cNvSpPr txBox="1"/>
          <p:nvPr/>
        </p:nvSpPr>
        <p:spPr>
          <a:xfrm>
            <a:off x="7858125" y="5084773"/>
            <a:ext cx="2650200" cy="1857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US" sz="1000">
                <a:solidFill>
                  <a:schemeClr val="dk1"/>
                </a:solidFill>
                <a:latin typeface="Times New Roman"/>
                <a:ea typeface="Times New Roman"/>
                <a:cs typeface="Times New Roman"/>
                <a:sym typeface="Times New Roman"/>
              </a:rPr>
              <a:t>Schematic of the SBR-MBR system cycle</a:t>
            </a:r>
            <a:endParaRPr sz="1000">
              <a:solidFill>
                <a:schemeClr val="dk1"/>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New Science">
      <a:dk1>
        <a:srgbClr val="000000"/>
      </a:dk1>
      <a:lt1>
        <a:srgbClr val="FFFFFF"/>
      </a:lt1>
      <a:dk2>
        <a:srgbClr val="44546A"/>
      </a:dk2>
      <a:lt2>
        <a:srgbClr val="E7E6E6"/>
      </a:lt2>
      <a:accent1>
        <a:srgbClr val="10436A"/>
      </a:accent1>
      <a:accent2>
        <a:srgbClr val="92DCE5"/>
      </a:accent2>
      <a:accent3>
        <a:srgbClr val="D64933"/>
      </a:accent3>
      <a:accent4>
        <a:srgbClr val="7C7C7C"/>
      </a:accent4>
      <a:accent5>
        <a:srgbClr val="EFCB68"/>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