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4"/>
    <p:sldMasterId id="2147483671" r:id="rId5"/>
  </p:sldMasterIdLst>
  <p:notesMasterIdLst>
    <p:notesMasterId r:id="rId6"/>
  </p:notesMasterIdLst>
  <p:sldIdLst>
    <p:sldId id="256" r:id="rId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Chris Hubbuch"/>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5-07-28T18:27:57.981">
    <p:pos x="255" y="3785"/>
    <p:text>OSTI link if available.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hyperlink" Target="https://doi.org/10.1111/tpj.70294" TargetMode="External"/><Relationship Id="rId5" Type="http://schemas.openxmlformats.org/officeDocument/2006/relationships/image" Target="../media/image17.png"/><Relationship Id="rId6"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lang="en-US" sz="3600">
                <a:solidFill>
                  <a:schemeClr val="accent1"/>
                </a:solidFill>
                <a:latin typeface="Times New Roman"/>
                <a:ea typeface="Times New Roman"/>
                <a:cs typeface="Times New Roman"/>
                <a:sym typeface="Times New Roman"/>
              </a:rPr>
              <a:t>Mapping advances and bottlenecks on the path to engineering bioenergy crops </a:t>
            </a:r>
            <a:endParaRPr sz="36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650"/>
            <a:ext cx="81774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Organ, tissue, and cell-type specific expression regulatory elements (REs) are critical for precision engineering. New technologies and improvements to conventional methods have advanced the engineering of bioenergy crops but also exposed challenges.</a:t>
            </a:r>
            <a:endParaRPr sz="1200"/>
          </a:p>
        </p:txBody>
      </p:sp>
      <p:sp>
        <p:nvSpPr>
          <p:cNvPr id="169" name="Google Shape;169;p25"/>
          <p:cNvSpPr/>
          <p:nvPr/>
        </p:nvSpPr>
        <p:spPr>
          <a:xfrm>
            <a:off x="405800" y="2355050"/>
            <a:ext cx="8177400" cy="738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This work reviews the current landscape of plant genetics through the lens of bioenergy crops to present a roadmap for using DNA-based tools to engineer improvements.</a:t>
            </a:r>
            <a:endParaRPr sz="1200"/>
          </a:p>
        </p:txBody>
      </p:sp>
      <p:sp>
        <p:nvSpPr>
          <p:cNvPr id="170" name="Google Shape;170;p25"/>
          <p:cNvSpPr/>
          <p:nvPr/>
        </p:nvSpPr>
        <p:spPr>
          <a:xfrm>
            <a:off x="439150" y="3093950"/>
            <a:ext cx="8177400" cy="1489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Advanced technologies in single cell analytics boost promoter identification at unprecedented resolution. Global identification of genomic regions harboring potential REs, integrated with in vitro mining of transcription factor binding sites are accelerating discoveries. Combinatorial sets of high-quality annotated genomic and transcriptomic data are a potential gold mine for machine learning and artificial intelligence to discover new functional units of REs and transcription factors (TFs). Despite progress, element validation, design, building, and delivery of multi-part constructs remain a critical bottleneck as we begin to understand the profound impact of genome engineering and the need to overcome transformation limitations.</a:t>
            </a:r>
            <a:endParaRPr sz="1300">
              <a:latin typeface="Times New Roman"/>
              <a:ea typeface="Times New Roman"/>
              <a:cs typeface="Times New Roman"/>
              <a:sym typeface="Times New Roman"/>
            </a:endParaRPr>
          </a:p>
        </p:txBody>
      </p:sp>
      <p:sp>
        <p:nvSpPr>
          <p:cNvPr id="171" name="Google Shape;171;p25"/>
          <p:cNvSpPr txBox="1"/>
          <p:nvPr/>
        </p:nvSpPr>
        <p:spPr>
          <a:xfrm>
            <a:off x="405800" y="5270300"/>
            <a:ext cx="11059200" cy="738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Bioenergy crops like switchgrass, sorghum, and poplar can be renewable, home-grown sources of transportation fuels </a:t>
            </a:r>
            <a:r>
              <a:rPr b="1" lang="en-US" sz="1200">
                <a:latin typeface="Times New Roman"/>
                <a:ea typeface="Times New Roman"/>
                <a:cs typeface="Times New Roman"/>
                <a:sym typeface="Times New Roman"/>
              </a:rPr>
              <a:t>and</a:t>
            </a:r>
            <a:r>
              <a:rPr lang="en-US" sz="1200">
                <a:latin typeface="Times New Roman"/>
                <a:ea typeface="Times New Roman"/>
                <a:cs typeface="Times New Roman"/>
                <a:sym typeface="Times New Roman"/>
              </a:rPr>
              <a:t> valuable chemicals used to make plastics, adhesives, medicines, and other products.</a:t>
            </a:r>
            <a:endParaRPr sz="1200"/>
          </a:p>
        </p:txBody>
      </p:sp>
      <p:sp>
        <p:nvSpPr>
          <p:cNvPr id="172" name="Google Shape;172;p25"/>
          <p:cNvSpPr txBox="1"/>
          <p:nvPr/>
        </p:nvSpPr>
        <p:spPr>
          <a:xfrm>
            <a:off x="405803" y="6009199"/>
            <a:ext cx="10409400" cy="2463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Indibi, A., et al. </a:t>
            </a:r>
            <a:r>
              <a:rPr lang="en-US" sz="1000">
                <a:latin typeface="Times New Roman"/>
                <a:ea typeface="Times New Roman"/>
                <a:cs typeface="Times New Roman"/>
                <a:sym typeface="Times New Roman"/>
              </a:rPr>
              <a:t>Through the lens of bioenergy crops: advances, bottlenecks, and promises of plant engineering</a:t>
            </a:r>
            <a:r>
              <a:rPr lang="en-US" sz="1000">
                <a:latin typeface="Times New Roman"/>
                <a:ea typeface="Times New Roman"/>
                <a:cs typeface="Times New Roman"/>
                <a:sym typeface="Times New Roman"/>
              </a:rPr>
              <a:t>. The Plant Journal, 123, e70294. (2025). [DOI:</a:t>
            </a:r>
            <a:r>
              <a:rPr lang="en-US" sz="1000" u="sng">
                <a:solidFill>
                  <a:schemeClr val="hlink"/>
                </a:solidFill>
                <a:latin typeface="Times New Roman"/>
                <a:ea typeface="Times New Roman"/>
                <a:cs typeface="Times New Roman"/>
                <a:sym typeface="Times New Roman"/>
                <a:hlinkClick r:id="rId4"/>
              </a:rPr>
              <a:t>10.1111/tpj.70294</a:t>
            </a:r>
            <a:r>
              <a:rPr lang="en-US" sz="1000">
                <a:latin typeface="Times New Roman"/>
                <a:ea typeface="Times New Roman"/>
                <a:cs typeface="Times New Roman"/>
                <a:sym typeface="Times New Roman"/>
              </a:rPr>
              <a:t>]</a:t>
            </a:r>
            <a:endParaRPr/>
          </a:p>
        </p:txBody>
      </p:sp>
      <p:pic>
        <p:nvPicPr>
          <p:cNvPr descr="Great Lakes Bioenergy Research Center logo with blue circles, an orange star, and a green leaf" id="173" name="Google Shape;173;p25"/>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pic>
        <p:nvPicPr>
          <p:cNvPr descr="circular diagram outlines tools for bioenergy crop modification, detailing the identification of gene expression regulators, vector construction, verification of regulators, and plant transformation. It showcases a cyclical process from discovery to application, using techniques like RNA-seq, Gibson assembly, and DNA editing." id="174" name="Google Shape;174;p25" title="fig1.jpeg"/>
          <p:cNvPicPr preferRelativeResize="0"/>
          <p:nvPr/>
        </p:nvPicPr>
        <p:blipFill rotWithShape="1">
          <a:blip r:embed="rId6">
            <a:alphaModFix/>
          </a:blip>
          <a:srcRect b="0" l="592" r="592" t="0"/>
          <a:stretch/>
        </p:blipFill>
        <p:spPr>
          <a:xfrm>
            <a:off x="8973250" y="1431638"/>
            <a:ext cx="2708998" cy="2705476"/>
          </a:xfrm>
          <a:prstGeom prst="rect">
            <a:avLst/>
          </a:prstGeom>
          <a:noFill/>
          <a:ln>
            <a:noFill/>
          </a:ln>
        </p:spPr>
      </p:pic>
      <p:sp>
        <p:nvSpPr>
          <p:cNvPr id="175" name="Google Shape;175;p25"/>
          <p:cNvSpPr txBox="1"/>
          <p:nvPr/>
        </p:nvSpPr>
        <p:spPr>
          <a:xfrm>
            <a:off x="8973250" y="4137125"/>
            <a:ext cx="2709000" cy="396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Tools advancing bioenergy crop improvement</a:t>
            </a:r>
            <a:endParaRPr sz="1000">
              <a:solidFill>
                <a:schemeClr val="dk1"/>
              </a:solidFill>
              <a:latin typeface="Times New Roman"/>
              <a:ea typeface="Times New Roman"/>
              <a:cs typeface="Times New Roman"/>
              <a:sym typeface="Times New Roman"/>
            </a:endParaRPr>
          </a:p>
        </p:txBody>
      </p:sp>
      <p:sp>
        <p:nvSpPr>
          <p:cNvPr id="176" name="Google Shape;176;p25"/>
          <p:cNvSpPr txBox="1"/>
          <p:nvPr/>
        </p:nvSpPr>
        <p:spPr>
          <a:xfrm>
            <a:off x="439150" y="4510300"/>
            <a:ext cx="11243100" cy="738900"/>
          </a:xfrm>
          <a:prstGeom prst="rect">
            <a:avLst/>
          </a:prstGeom>
          <a:noFill/>
          <a:ln>
            <a:noFill/>
          </a:ln>
        </p:spPr>
        <p:txBody>
          <a:bodyPr anchorCtr="0" anchor="t" bIns="91425" lIns="91425" spcFirstLastPara="1" rIns="91425" wrap="square" tIns="91425">
            <a:spAutoFit/>
          </a:bodyPr>
          <a:lstStyle/>
          <a:p>
            <a:pPr indent="-247650" lvl="0" marL="285750" rtl="0" algn="l">
              <a:spcBef>
                <a:spcPts val="0"/>
              </a:spcBef>
              <a:spcAft>
                <a:spcPts val="0"/>
              </a:spcAft>
              <a:buClr>
                <a:srgbClr val="1A8109"/>
              </a:buClr>
              <a:buSzPts val="1200"/>
              <a:buChar char="•"/>
            </a:pPr>
            <a:r>
              <a:rPr lang="en-US" sz="1200">
                <a:solidFill>
                  <a:schemeClr val="dk1"/>
                </a:solidFill>
                <a:latin typeface="Times New Roman"/>
                <a:ea typeface="Times New Roman"/>
                <a:cs typeface="Times New Roman"/>
                <a:sym typeface="Times New Roman"/>
              </a:rPr>
              <a:t>Remaining challenges include: adapting open source transformation for elite lines, heterozygous, and self-incompatible species; portability and species-agnostic tools to standardize transient expression; adapting models to accurately predict engineered crop performance in downstream processing; using synthetic REs/TFs for rational design of build-test-learn cycles; harnessing throughput and miniaturization to screen outputs of automated molecular biology and robotic analytics.</a:t>
            </a:r>
            <a:endParaRPr sz="2400">
              <a:solidFill>
                <a:schemeClr val="dk1"/>
              </a:solidFill>
              <a:latin typeface="Avenir"/>
              <a:ea typeface="Avenir"/>
              <a:cs typeface="Avenir"/>
              <a:sym typeface="Aveni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