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70" r:id="rId3"/>
    <p:sldMasterId id="2147483671" r:id="rId4"/>
  </p:sldMasterIdLst>
  <p:notesMasterIdLst>
    <p:notesMasterId r:id="rId5"/>
  </p:notesMasterIdLst>
  <p:sldIdLst>
    <p:sldId id="256" r:id="rId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g2fc7bf85496_2_9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5" name="Google Shape;165;g2fc7bf85496_2_9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 Id="rId3" Type="http://schemas.openxmlformats.org/officeDocument/2006/relationships/image" Target="../media/image15.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2.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2"/>
          <p:cNvSpPr/>
          <p:nvPr/>
        </p:nvSpPr>
        <p:spPr>
          <a:xfrm>
            <a:off x="0" y="6320118"/>
            <a:ext cx="12192000" cy="537900"/>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0" i="0" lang="en-US" sz="1800" u="none" cap="none" strike="noStrik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66" name="Google Shape;66;p11"/>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8" name="Shape 68"/>
        <p:cNvGrpSpPr/>
        <p:nvPr/>
      </p:nvGrpSpPr>
      <p:grpSpPr>
        <a:xfrm>
          <a:off x="0" y="0"/>
          <a:ext cx="0" cy="0"/>
          <a:chOff x="0" y="0"/>
          <a:chExt cx="0" cy="0"/>
        </a:xfrm>
      </p:grpSpPr>
      <p:sp>
        <p:nvSpPr>
          <p:cNvPr id="69" name="Google Shape;69;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71" name="Google Shape;71;p12"/>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7" name="Shape 77"/>
        <p:cNvGrpSpPr/>
        <p:nvPr/>
      </p:nvGrpSpPr>
      <p:grpSpPr>
        <a:xfrm>
          <a:off x="0" y="0"/>
          <a:ext cx="0" cy="0"/>
          <a:chOff x="0" y="0"/>
          <a:chExt cx="0" cy="0"/>
        </a:xfrm>
      </p:grpSpPr>
      <p:sp>
        <p:nvSpPr>
          <p:cNvPr id="78" name="Google Shape;78;p14"/>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9" name="Google Shape;79;p14"/>
          <p:cNvSpPr txBox="1"/>
          <p:nvPr/>
        </p:nvSpPr>
        <p:spPr>
          <a:xfrm>
            <a:off x="8417169" y="6398798"/>
            <a:ext cx="3774831" cy="33855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600" u="none" cap="none" strike="noStrike">
                <a:solidFill>
                  <a:schemeClr val="lt1"/>
                </a:solidFill>
                <a:latin typeface="Avenir"/>
                <a:ea typeface="Avenir"/>
                <a:cs typeface="Avenir"/>
                <a:sym typeface="Avenir"/>
              </a:rPr>
              <a:t>Biological and Environmental Research</a:t>
            </a:r>
            <a:endParaRPr/>
          </a:p>
        </p:txBody>
      </p:sp>
      <p:pic>
        <p:nvPicPr>
          <p:cNvPr id="80" name="Google Shape;80;p14"/>
          <p:cNvPicPr preferRelativeResize="0"/>
          <p:nvPr/>
        </p:nvPicPr>
        <p:blipFill>
          <a:blip r:embed="rId2">
            <a:alphaModFix/>
          </a:blip>
          <a:stretch>
            <a:fillRect/>
          </a:stretch>
        </p:blipFill>
        <p:spPr>
          <a:xfrm>
            <a:off x="0" y="6384250"/>
            <a:ext cx="12192000" cy="520075"/>
          </a:xfrm>
          <a:prstGeom prst="rect">
            <a:avLst/>
          </a:prstGeom>
          <a:noFill/>
          <a:ln>
            <a:noFill/>
          </a:ln>
        </p:spPr>
      </p:pic>
      <p:pic>
        <p:nvPicPr>
          <p:cNvPr id="81" name="Google Shape;81;p14"/>
          <p:cNvPicPr preferRelativeResize="0"/>
          <p:nvPr/>
        </p:nvPicPr>
        <p:blipFill>
          <a:blip r:embed="rId3">
            <a:alphaModFix/>
          </a:blip>
          <a:stretch>
            <a:fillRect/>
          </a:stretch>
        </p:blipFill>
        <p:spPr>
          <a:xfrm>
            <a:off x="152388" y="6384259"/>
            <a:ext cx="11887200" cy="520065"/>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B324F"/>
        </a:solidFill>
      </p:bgPr>
    </p:bg>
    <p:spTree>
      <p:nvGrpSpPr>
        <p:cNvPr id="82" name="Shape 82"/>
        <p:cNvGrpSpPr/>
        <p:nvPr/>
      </p:nvGrpSpPr>
      <p:grpSpPr>
        <a:xfrm>
          <a:off x="0" y="0"/>
          <a:ext cx="0" cy="0"/>
          <a:chOff x="0" y="0"/>
          <a:chExt cx="0" cy="0"/>
        </a:xfrm>
      </p:grpSpPr>
      <p:sp>
        <p:nvSpPr>
          <p:cNvPr id="83" name="Google Shape;83;p1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6000"/>
              <a:buFont typeface="Avenir"/>
              <a:buNone/>
              <a:defRPr sz="60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4" name="Google Shape;84;p1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Font typeface="Avenir"/>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85" name="Google Shape;85;p15"/>
          <p:cNvSpPr txBox="1"/>
          <p:nvPr>
            <p:ph idx="10" type="dt"/>
          </p:nvPr>
        </p:nvSpPr>
        <p:spPr>
          <a:xfrm>
            <a:off x="2928257" y="6413161"/>
            <a:ext cx="968829" cy="365125"/>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6" name="Google Shape;86;p15"/>
          <p:cNvSpPr txBox="1"/>
          <p:nvPr>
            <p:ph idx="11" type="ftr"/>
          </p:nvPr>
        </p:nvSpPr>
        <p:spPr>
          <a:xfrm>
            <a:off x="4038600" y="6413160"/>
            <a:ext cx="4114800" cy="365125"/>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100">
                <a:solidFill>
                  <a:schemeClr val="dk1"/>
                </a:solidFill>
                <a:latin typeface="Avenir"/>
                <a:ea typeface="Avenir"/>
                <a:cs typeface="Avenir"/>
                <a:sym typeface="Avenir"/>
              </a:defRPr>
            </a:lvl1pPr>
            <a:lvl2pPr lvl="1"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2pPr>
            <a:lvl3pPr lvl="2"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3pPr>
            <a:lvl4pPr lvl="3"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4pPr>
            <a:lvl5pPr lvl="4"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5pPr>
            <a:lvl6pPr lvl="5"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6pPr>
            <a:lvl7pPr lvl="6"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7pPr>
            <a:lvl8pPr lvl="7"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8pPr>
            <a:lvl9pPr lvl="8" marR="0" rtl="0" algn="l">
              <a:spcBef>
                <a:spcPts val="0"/>
              </a:spcBef>
              <a:spcAft>
                <a:spcPts val="0"/>
              </a:spcAft>
              <a:buSzPts val="1400"/>
              <a:buNone/>
              <a:defRPr b="0" i="0" sz="1800" u="none" cap="none" strike="noStrike">
                <a:solidFill>
                  <a:schemeClr val="dk1"/>
                </a:solidFill>
                <a:latin typeface="Avenir"/>
                <a:ea typeface="Avenir"/>
                <a:cs typeface="Avenir"/>
                <a:sym typeface="Avenir"/>
              </a:defRPr>
            </a:lvl9pPr>
          </a:lstStyle>
          <a:p/>
        </p:txBody>
      </p:sp>
      <p:sp>
        <p:nvSpPr>
          <p:cNvPr id="87" name="Google Shape;87;p15"/>
          <p:cNvSpPr/>
          <p:nvPr/>
        </p:nvSpPr>
        <p:spPr>
          <a:xfrm>
            <a:off x="0" y="5622878"/>
            <a:ext cx="12192000" cy="123512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88" name="Google Shape;88;p15"/>
          <p:cNvPicPr preferRelativeResize="0"/>
          <p:nvPr/>
        </p:nvPicPr>
        <p:blipFill rotWithShape="1">
          <a:blip r:embed="rId2">
            <a:alphaModFix/>
          </a:blip>
          <a:srcRect b="0" l="0" r="0" t="0"/>
          <a:stretch/>
        </p:blipFill>
        <p:spPr>
          <a:xfrm>
            <a:off x="132289" y="5815220"/>
            <a:ext cx="4894439" cy="901108"/>
          </a:xfrm>
          <a:prstGeom prst="rect">
            <a:avLst/>
          </a:prstGeom>
          <a:noFill/>
          <a:ln>
            <a:noFill/>
          </a:ln>
        </p:spPr>
      </p:pic>
      <p:sp>
        <p:nvSpPr>
          <p:cNvPr id="89" name="Google Shape;89;p15"/>
          <p:cNvSpPr txBox="1"/>
          <p:nvPr/>
        </p:nvSpPr>
        <p:spPr>
          <a:xfrm>
            <a:off x="7162800" y="5917273"/>
            <a:ext cx="5029200" cy="646331"/>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3600">
                <a:solidFill>
                  <a:schemeClr val="accent1"/>
                </a:solidFill>
                <a:latin typeface="Avenir"/>
                <a:ea typeface="Avenir"/>
                <a:cs typeface="Avenir"/>
                <a:sym typeface="Avenir"/>
              </a:rPr>
              <a:t>Energy.gov/science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90" name="Shape 90"/>
        <p:cNvGrpSpPr/>
        <p:nvPr/>
      </p:nvGrpSpPr>
      <p:grpSpPr>
        <a:xfrm>
          <a:off x="0" y="0"/>
          <a:ext cx="0" cy="0"/>
          <a:chOff x="0" y="0"/>
          <a:chExt cx="0" cy="0"/>
        </a:xfrm>
      </p:grpSpPr>
      <p:sp>
        <p:nvSpPr>
          <p:cNvPr id="91" name="Google Shape;91;p16"/>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6"/>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dk1"/>
              </a:buClr>
              <a:buSzPts val="2400"/>
              <a:buFont typeface="Arial"/>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6"/>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94" name="Google Shape;94;p16"/>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95" name="Google Shape;95;p16"/>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96" name="Google Shape;96;p16"/>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2">
  <p:cSld name="Title with content 2">
    <p:spTree>
      <p:nvGrpSpPr>
        <p:cNvPr id="97" name="Shape 97"/>
        <p:cNvGrpSpPr/>
        <p:nvPr/>
      </p:nvGrpSpPr>
      <p:grpSpPr>
        <a:xfrm>
          <a:off x="0" y="0"/>
          <a:ext cx="0" cy="0"/>
          <a:chOff x="0" y="0"/>
          <a:chExt cx="0" cy="0"/>
        </a:xfrm>
      </p:grpSpPr>
      <p:sp>
        <p:nvSpPr>
          <p:cNvPr id="98" name="Google Shape;98;p17"/>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99" name="Google Shape;99;p17"/>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0" name="Google Shape;100;p17"/>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1" name="Google Shape;101;p17"/>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2" name="Google Shape;102;p17"/>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03" name="Google Shape;103;p17"/>
          <p:cNvSpPr txBox="1"/>
          <p:nvPr>
            <p:ph idx="1" type="body"/>
          </p:nvPr>
        </p:nvSpPr>
        <p:spPr>
          <a:xfrm>
            <a:off x="439738" y="1681163"/>
            <a:ext cx="5430484"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04" name="Google Shape;104;p17"/>
          <p:cNvSpPr txBox="1"/>
          <p:nvPr>
            <p:ph idx="2" type="body"/>
          </p:nvPr>
        </p:nvSpPr>
        <p:spPr>
          <a:xfrm>
            <a:off x="6333067" y="1681163"/>
            <a:ext cx="5454121"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with content 3">
  <p:cSld name="Title with content 3">
    <p:spTree>
      <p:nvGrpSpPr>
        <p:cNvPr id="105" name="Shape 105"/>
        <p:cNvGrpSpPr/>
        <p:nvPr/>
      </p:nvGrpSpPr>
      <p:grpSpPr>
        <a:xfrm>
          <a:off x="0" y="0"/>
          <a:ext cx="0" cy="0"/>
          <a:chOff x="0" y="0"/>
          <a:chExt cx="0" cy="0"/>
        </a:xfrm>
      </p:grpSpPr>
      <p:sp>
        <p:nvSpPr>
          <p:cNvPr id="106" name="Google Shape;106;p18"/>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pic>
        <p:nvPicPr>
          <p:cNvPr id="107" name="Google Shape;107;p18"/>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08" name="Google Shape;108;p18"/>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09" name="Google Shape;109;p18"/>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0" name="Google Shape;110;p18"/>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111" name="Google Shape;111;p18"/>
          <p:cNvSpPr txBox="1"/>
          <p:nvPr>
            <p:ph idx="1" type="body"/>
          </p:nvPr>
        </p:nvSpPr>
        <p:spPr>
          <a:xfrm>
            <a:off x="439738" y="1681163"/>
            <a:ext cx="3578225" cy="4143375"/>
          </a:xfrm>
          <a:prstGeom prst="rect">
            <a:avLst/>
          </a:prstGeom>
          <a:solidFill>
            <a:schemeClr val="accent1"/>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2" name="Google Shape;112;p18"/>
          <p:cNvSpPr txBox="1"/>
          <p:nvPr>
            <p:ph idx="2" type="body"/>
          </p:nvPr>
        </p:nvSpPr>
        <p:spPr>
          <a:xfrm>
            <a:off x="4327525" y="1681163"/>
            <a:ext cx="3576638" cy="4143375"/>
          </a:xfrm>
          <a:prstGeom prst="rect">
            <a:avLst/>
          </a:prstGeom>
          <a:solidFill>
            <a:schemeClr val="accent4"/>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3" name="Google Shape;113;p18"/>
          <p:cNvSpPr txBox="1"/>
          <p:nvPr>
            <p:ph idx="3" type="body"/>
          </p:nvPr>
        </p:nvSpPr>
        <p:spPr>
          <a:xfrm>
            <a:off x="8212138" y="1681163"/>
            <a:ext cx="3575050" cy="4143375"/>
          </a:xfrm>
          <a:prstGeom prst="rect">
            <a:avLst/>
          </a:prstGeom>
          <a:solidFill>
            <a:srgbClr val="248A97"/>
          </a:solidFill>
          <a:ln>
            <a:noFill/>
          </a:ln>
        </p:spPr>
        <p:txBody>
          <a:bodyPr anchorCtr="0" anchor="t" bIns="45700" lIns="91425" spcFirstLastPara="1" rIns="91425" wrap="square" tIns="45700">
            <a:normAutofit/>
          </a:bodyPr>
          <a:lstStyle>
            <a:lvl1pPr indent="-381000" lvl="0" marL="457200" algn="l">
              <a:lnSpc>
                <a:spcPct val="90000"/>
              </a:lnSpc>
              <a:spcBef>
                <a:spcPts val="1000"/>
              </a:spcBef>
              <a:spcAft>
                <a:spcPts val="0"/>
              </a:spcAft>
              <a:buClr>
                <a:schemeClr val="lt1"/>
              </a:buClr>
              <a:buSzPts val="2400"/>
              <a:buChar char="•"/>
              <a:defRPr>
                <a:solidFill>
                  <a:schemeClr val="lt1"/>
                </a:solidFill>
              </a:defRPr>
            </a:lvl1pPr>
            <a:lvl2pPr indent="-355600" lvl="1" marL="914400" algn="l">
              <a:lnSpc>
                <a:spcPct val="90000"/>
              </a:lnSpc>
              <a:spcBef>
                <a:spcPts val="500"/>
              </a:spcBef>
              <a:spcAft>
                <a:spcPts val="0"/>
              </a:spcAft>
              <a:buClr>
                <a:schemeClr val="lt1"/>
              </a:buClr>
              <a:buSzPts val="2000"/>
              <a:buFont typeface="Avenir"/>
              <a:buChar char="◦"/>
              <a:defRPr>
                <a:solidFill>
                  <a:schemeClr val="lt1"/>
                </a:solidFill>
              </a:defRPr>
            </a:lvl2pPr>
            <a:lvl3pPr indent="-342900" lvl="2" marL="1371600" algn="l">
              <a:lnSpc>
                <a:spcPct val="90000"/>
              </a:lnSpc>
              <a:spcBef>
                <a:spcPts val="500"/>
              </a:spcBef>
              <a:spcAft>
                <a:spcPts val="0"/>
              </a:spcAft>
              <a:buClr>
                <a:schemeClr val="lt1"/>
              </a:buClr>
              <a:buSzPts val="1800"/>
              <a:buChar char="▪"/>
              <a:defRPr>
                <a:solidFill>
                  <a:schemeClr val="lt1"/>
                </a:solidFill>
              </a:defRPr>
            </a:lvl3pPr>
            <a:lvl4pPr indent="-330200" lvl="3" marL="1828800" algn="l">
              <a:lnSpc>
                <a:spcPct val="90000"/>
              </a:lnSpc>
              <a:spcBef>
                <a:spcPts val="500"/>
              </a:spcBef>
              <a:spcAft>
                <a:spcPts val="0"/>
              </a:spcAft>
              <a:buClr>
                <a:schemeClr val="lt1"/>
              </a:buClr>
              <a:buSzPts val="1600"/>
              <a:buChar char="•"/>
              <a:defRPr>
                <a:solidFill>
                  <a:schemeClr val="lt1"/>
                </a:solidFill>
              </a:defRPr>
            </a:lvl4pPr>
            <a:lvl5pPr indent="-330200" lvl="4" marL="2286000" algn="l">
              <a:lnSpc>
                <a:spcPct val="90000"/>
              </a:lnSpc>
              <a:spcBef>
                <a:spcPts val="500"/>
              </a:spcBef>
              <a:spcAft>
                <a:spcPts val="0"/>
              </a:spcAft>
              <a:buClr>
                <a:schemeClr val="lt1"/>
              </a:buClr>
              <a:buSzPts val="1600"/>
              <a:buChar char="•"/>
              <a:defRPr>
                <a:solidFill>
                  <a:schemeClr val="lt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round)">
  <p:cSld name="Text with picture (round)">
    <p:spTree>
      <p:nvGrpSpPr>
        <p:cNvPr id="114" name="Shape 114"/>
        <p:cNvGrpSpPr/>
        <p:nvPr/>
      </p:nvGrpSpPr>
      <p:grpSpPr>
        <a:xfrm>
          <a:off x="0" y="0"/>
          <a:ext cx="0" cy="0"/>
          <a:chOff x="0" y="0"/>
          <a:chExt cx="0" cy="0"/>
        </a:xfrm>
      </p:grpSpPr>
      <p:sp>
        <p:nvSpPr>
          <p:cNvPr id="115" name="Google Shape;115;p19"/>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6" name="Google Shape;116;p19"/>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17" name="Google Shape;117;p19"/>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18" name="Google Shape;118;p19"/>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19" name="Google Shape;119;p19"/>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0" name="Google Shape;120;p19"/>
          <p:cNvSpPr/>
          <p:nvPr>
            <p:ph idx="2" type="pic"/>
          </p:nvPr>
        </p:nvSpPr>
        <p:spPr>
          <a:xfrm>
            <a:off x="6920089" y="1045804"/>
            <a:ext cx="5271912" cy="5274034"/>
          </a:xfrm>
          <a:prstGeom prst="rect">
            <a:avLst/>
          </a:prstGeom>
          <a:noFill/>
          <a:ln>
            <a:noFill/>
          </a:ln>
        </p:spPr>
      </p:sp>
      <p:sp>
        <p:nvSpPr>
          <p:cNvPr id="121" name="Google Shape;121;p19"/>
          <p:cNvSpPr txBox="1"/>
          <p:nvPr>
            <p:ph idx="1" type="body"/>
          </p:nvPr>
        </p:nvSpPr>
        <p:spPr>
          <a:xfrm>
            <a:off x="409575" y="1389063"/>
            <a:ext cx="6227763"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circles)">
  <p:cSld name="Text with picture (circles)">
    <p:spTree>
      <p:nvGrpSpPr>
        <p:cNvPr id="122" name="Shape 122"/>
        <p:cNvGrpSpPr/>
        <p:nvPr/>
      </p:nvGrpSpPr>
      <p:grpSpPr>
        <a:xfrm>
          <a:off x="0" y="0"/>
          <a:ext cx="0" cy="0"/>
          <a:chOff x="0" y="0"/>
          <a:chExt cx="0" cy="0"/>
        </a:xfrm>
      </p:grpSpPr>
      <p:sp>
        <p:nvSpPr>
          <p:cNvPr id="123" name="Google Shape;123;p20"/>
          <p:cNvSpPr txBox="1"/>
          <p:nvPr>
            <p:ph type="title"/>
          </p:nvPr>
        </p:nvSpPr>
        <p:spPr>
          <a:xfrm>
            <a:off x="408791" y="177283"/>
            <a:ext cx="8668421"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4" name="Google Shape;124;p20"/>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25" name="Google Shape;125;p20"/>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26" name="Google Shape;126;p20"/>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27" name="Google Shape;127;p20"/>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28" name="Google Shape;128;p20"/>
          <p:cNvSpPr txBox="1"/>
          <p:nvPr>
            <p:ph idx="1" type="body"/>
          </p:nvPr>
        </p:nvSpPr>
        <p:spPr>
          <a:xfrm>
            <a:off x="409575" y="1389063"/>
            <a:ext cx="4580089"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29" name="Google Shape;129;p20"/>
          <p:cNvSpPr/>
          <p:nvPr>
            <p:ph idx="2" type="pic"/>
          </p:nvPr>
        </p:nvSpPr>
        <p:spPr>
          <a:xfrm>
            <a:off x="6164263" y="1320659"/>
            <a:ext cx="1543050" cy="1543191"/>
          </a:xfrm>
          <a:prstGeom prst="ellipse">
            <a:avLst/>
          </a:prstGeom>
          <a:noFill/>
          <a:ln>
            <a:noFill/>
          </a:ln>
        </p:spPr>
      </p:sp>
      <p:sp>
        <p:nvSpPr>
          <p:cNvPr id="130" name="Google Shape;130;p20"/>
          <p:cNvSpPr/>
          <p:nvPr>
            <p:ph idx="3" type="pic"/>
          </p:nvPr>
        </p:nvSpPr>
        <p:spPr>
          <a:xfrm>
            <a:off x="8918700" y="529330"/>
            <a:ext cx="2835150" cy="2834583"/>
          </a:xfrm>
          <a:prstGeom prst="ellipse">
            <a:avLst/>
          </a:prstGeom>
          <a:noFill/>
          <a:ln>
            <a:noFill/>
          </a:ln>
        </p:spPr>
      </p:sp>
      <p:sp>
        <p:nvSpPr>
          <p:cNvPr id="131" name="Google Shape;131;p20"/>
          <p:cNvSpPr/>
          <p:nvPr>
            <p:ph idx="4" type="pic"/>
          </p:nvPr>
        </p:nvSpPr>
        <p:spPr>
          <a:xfrm>
            <a:off x="7245351" y="2667000"/>
            <a:ext cx="1831861" cy="1833563"/>
          </a:xfrm>
          <a:prstGeom prst="ellipse">
            <a:avLst/>
          </a:prstGeom>
          <a:noFill/>
          <a:ln>
            <a:noFill/>
          </a:ln>
        </p:spPr>
      </p:sp>
      <p:sp>
        <p:nvSpPr>
          <p:cNvPr id="132" name="Google Shape;132;p20"/>
          <p:cNvSpPr/>
          <p:nvPr>
            <p:ph idx="5" type="pic"/>
          </p:nvPr>
        </p:nvSpPr>
        <p:spPr>
          <a:xfrm>
            <a:off x="5463822" y="4007983"/>
            <a:ext cx="2210192" cy="2210466"/>
          </a:xfrm>
          <a:prstGeom prst="ellipse">
            <a:avLst/>
          </a:prstGeom>
          <a:noFill/>
          <a:ln>
            <a:noFill/>
          </a:ln>
        </p:spPr>
      </p:sp>
      <p:sp>
        <p:nvSpPr>
          <p:cNvPr id="133" name="Google Shape;133;p20"/>
          <p:cNvSpPr/>
          <p:nvPr>
            <p:ph idx="6" type="pic"/>
          </p:nvPr>
        </p:nvSpPr>
        <p:spPr>
          <a:xfrm>
            <a:off x="9218855" y="3630613"/>
            <a:ext cx="2392119" cy="2392362"/>
          </a:xfrm>
          <a:prstGeom prst="ellipse">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 with picture (stripe)">
  <p:cSld name="Text with picture (stripe)">
    <p:spTree>
      <p:nvGrpSpPr>
        <p:cNvPr id="134" name="Shape 134"/>
        <p:cNvGrpSpPr/>
        <p:nvPr/>
      </p:nvGrpSpPr>
      <p:grpSpPr>
        <a:xfrm>
          <a:off x="0" y="0"/>
          <a:ext cx="0" cy="0"/>
          <a:chOff x="0" y="0"/>
          <a:chExt cx="0" cy="0"/>
        </a:xfrm>
      </p:grpSpPr>
      <p:sp>
        <p:nvSpPr>
          <p:cNvPr id="135" name="Google Shape;135;p21"/>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6" name="Google Shape;136;p21"/>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37" name="Google Shape;137;p21"/>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38" name="Google Shape;138;p21"/>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39" name="Google Shape;139;p21"/>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0" name="Google Shape;140;p21"/>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1" name="Google Shape;141;p21"/>
          <p:cNvSpPr/>
          <p:nvPr>
            <p:ph idx="2" type="pic"/>
          </p:nvPr>
        </p:nvSpPr>
        <p:spPr>
          <a:xfrm>
            <a:off x="5947085" y="1446839"/>
            <a:ext cx="6244914" cy="4481287"/>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b="0" l="0" r="0" t="0"/>
          <a:stretch/>
        </p:blipFill>
        <p:spPr>
          <a:xfrm>
            <a:off x="0" y="0"/>
            <a:ext cx="12192000" cy="6858000"/>
          </a:xfrm>
          <a:prstGeom prst="rect">
            <a:avLst/>
          </a:prstGeom>
          <a:noFill/>
          <a:ln>
            <a:noFill/>
          </a:ln>
        </p:spPr>
      </p:pic>
      <p:sp>
        <p:nvSpPr>
          <p:cNvPr id="23" name="Google Shape;23;p3"/>
          <p:cNvSpPr txBox="1"/>
          <p:nvPr>
            <p:ph type="ctrTitle"/>
          </p:nvPr>
        </p:nvSpPr>
        <p:spPr>
          <a:xfrm>
            <a:off x="6023112" y="421517"/>
            <a:ext cx="5605671" cy="16557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subTitle"/>
          </p:nvPr>
        </p:nvSpPr>
        <p:spPr>
          <a:xfrm>
            <a:off x="6023112" y="3602038"/>
            <a:ext cx="5605671"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ext with picture (stripe)">
  <p:cSld name="1_Text with picture (stripe)">
    <p:spTree>
      <p:nvGrpSpPr>
        <p:cNvPr id="142" name="Shape 142"/>
        <p:cNvGrpSpPr/>
        <p:nvPr/>
      </p:nvGrpSpPr>
      <p:grpSpPr>
        <a:xfrm>
          <a:off x="0" y="0"/>
          <a:ext cx="0" cy="0"/>
          <a:chOff x="0" y="0"/>
          <a:chExt cx="0" cy="0"/>
        </a:xfrm>
      </p:grpSpPr>
      <p:sp>
        <p:nvSpPr>
          <p:cNvPr id="143" name="Google Shape;143;p22"/>
          <p:cNvSpPr txBox="1"/>
          <p:nvPr>
            <p:ph type="title"/>
          </p:nvPr>
        </p:nvSpPr>
        <p:spPr>
          <a:xfrm>
            <a:off x="408791" y="177283"/>
            <a:ext cx="8723920" cy="8016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4" name="Google Shape;144;p22"/>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45" name="Google Shape;145;p22"/>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46" name="Google Shape;146;p22"/>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47" name="Google Shape;147;p22"/>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
        <p:nvSpPr>
          <p:cNvPr id="148" name="Google Shape;148;p22"/>
          <p:cNvSpPr txBox="1"/>
          <p:nvPr>
            <p:ph idx="1" type="body"/>
          </p:nvPr>
        </p:nvSpPr>
        <p:spPr>
          <a:xfrm>
            <a:off x="409576" y="1389063"/>
            <a:ext cx="5212292" cy="466248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9" name="Google Shape;149;p22"/>
          <p:cNvSpPr/>
          <p:nvPr>
            <p:ph idx="2" type="pic"/>
          </p:nvPr>
        </p:nvSpPr>
        <p:spPr>
          <a:xfrm>
            <a:off x="5856088" y="1"/>
            <a:ext cx="6335912" cy="6263859"/>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50" name="Shape 150"/>
        <p:cNvGrpSpPr/>
        <p:nvPr/>
      </p:nvGrpSpPr>
      <p:grpSpPr>
        <a:xfrm>
          <a:off x="0" y="0"/>
          <a:ext cx="0" cy="0"/>
          <a:chOff x="0" y="0"/>
          <a:chExt cx="0" cy="0"/>
        </a:xfrm>
      </p:grpSpPr>
      <p:sp>
        <p:nvSpPr>
          <p:cNvPr id="151" name="Google Shape;151;p23"/>
          <p:cNvSpPr/>
          <p:nvPr>
            <p:ph idx="2" type="pic"/>
          </p:nvPr>
        </p:nvSpPr>
        <p:spPr>
          <a:xfrm>
            <a:off x="6096000" y="1"/>
            <a:ext cx="6095999" cy="6324600"/>
          </a:xfrm>
          <a:prstGeom prst="rect">
            <a:avLst/>
          </a:prstGeom>
          <a:noFill/>
          <a:ln>
            <a:noFill/>
          </a:ln>
        </p:spPr>
      </p:sp>
      <p:sp>
        <p:nvSpPr>
          <p:cNvPr id="152" name="Google Shape;152;p23"/>
          <p:cNvSpPr txBox="1"/>
          <p:nvPr>
            <p:ph type="title"/>
          </p:nvPr>
        </p:nvSpPr>
        <p:spPr>
          <a:xfrm>
            <a:off x="361950" y="352977"/>
            <a:ext cx="5448300" cy="1418889"/>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3200"/>
              <a:buFont typeface="Avenir"/>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3" name="Google Shape;153;p23"/>
          <p:cNvSpPr txBox="1"/>
          <p:nvPr>
            <p:ph idx="1" type="body"/>
          </p:nvPr>
        </p:nvSpPr>
        <p:spPr>
          <a:xfrm>
            <a:off x="361950" y="2043953"/>
            <a:ext cx="5448300" cy="382503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Font typeface="Avenir"/>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154" name="Google Shape;154;p23"/>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55" name="Google Shape;155;p2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56" name="Google Shape;156;p23"/>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57" name="Google Shape;157;p23"/>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8" name="Shape 158"/>
        <p:cNvGrpSpPr/>
        <p:nvPr/>
      </p:nvGrpSpPr>
      <p:grpSpPr>
        <a:xfrm>
          <a:off x="0" y="0"/>
          <a:ext cx="0" cy="0"/>
          <a:chOff x="0" y="0"/>
          <a:chExt cx="0" cy="0"/>
        </a:xfrm>
      </p:grpSpPr>
      <p:sp>
        <p:nvSpPr>
          <p:cNvPr id="159" name="Google Shape;159;p24"/>
          <p:cNvSpPr/>
          <p:nvPr/>
        </p:nvSpPr>
        <p:spPr>
          <a:xfrm>
            <a:off x="0" y="6320118"/>
            <a:ext cx="12192000" cy="537882"/>
          </a:xfrm>
          <a:prstGeom prst="rect">
            <a:avLst/>
          </a:prstGeom>
          <a:solidFill>
            <a:srgbClr val="0B2C4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venir"/>
              <a:ea typeface="Avenir"/>
              <a:cs typeface="Avenir"/>
              <a:sym typeface="Avenir"/>
            </a:endParaRPr>
          </a:p>
        </p:txBody>
      </p:sp>
      <p:sp>
        <p:nvSpPr>
          <p:cNvPr id="160" name="Google Shape;160;p24"/>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sz="1400">
                <a:solidFill>
                  <a:schemeClr val="lt1"/>
                </a:solidFill>
                <a:latin typeface="Avenir"/>
                <a:ea typeface="Avenir"/>
                <a:cs typeface="Avenir"/>
                <a:sym typeface="Avenir"/>
              </a:defRPr>
            </a:lvl1pPr>
            <a:lvl2pPr indent="0" lvl="1" marL="0" algn="ctr">
              <a:spcBef>
                <a:spcPts val="0"/>
              </a:spcBef>
              <a:buNone/>
              <a:defRPr sz="1400">
                <a:solidFill>
                  <a:schemeClr val="lt1"/>
                </a:solidFill>
                <a:latin typeface="Avenir"/>
                <a:ea typeface="Avenir"/>
                <a:cs typeface="Avenir"/>
                <a:sym typeface="Avenir"/>
              </a:defRPr>
            </a:lvl2pPr>
            <a:lvl3pPr indent="0" lvl="2" marL="0" algn="ctr">
              <a:spcBef>
                <a:spcPts val="0"/>
              </a:spcBef>
              <a:buNone/>
              <a:defRPr sz="1400">
                <a:solidFill>
                  <a:schemeClr val="lt1"/>
                </a:solidFill>
                <a:latin typeface="Avenir"/>
                <a:ea typeface="Avenir"/>
                <a:cs typeface="Avenir"/>
                <a:sym typeface="Avenir"/>
              </a:defRPr>
            </a:lvl3pPr>
            <a:lvl4pPr indent="0" lvl="3" marL="0" algn="ctr">
              <a:spcBef>
                <a:spcPts val="0"/>
              </a:spcBef>
              <a:buNone/>
              <a:defRPr sz="1400">
                <a:solidFill>
                  <a:schemeClr val="lt1"/>
                </a:solidFill>
                <a:latin typeface="Avenir"/>
                <a:ea typeface="Avenir"/>
                <a:cs typeface="Avenir"/>
                <a:sym typeface="Avenir"/>
              </a:defRPr>
            </a:lvl4pPr>
            <a:lvl5pPr indent="0" lvl="4" marL="0" algn="ctr">
              <a:spcBef>
                <a:spcPts val="0"/>
              </a:spcBef>
              <a:buNone/>
              <a:defRPr sz="1400">
                <a:solidFill>
                  <a:schemeClr val="lt1"/>
                </a:solidFill>
                <a:latin typeface="Avenir"/>
                <a:ea typeface="Avenir"/>
                <a:cs typeface="Avenir"/>
                <a:sym typeface="Avenir"/>
              </a:defRPr>
            </a:lvl5pPr>
            <a:lvl6pPr indent="0" lvl="5" marL="0" algn="ctr">
              <a:spcBef>
                <a:spcPts val="0"/>
              </a:spcBef>
              <a:buNone/>
              <a:defRPr sz="1400">
                <a:solidFill>
                  <a:schemeClr val="lt1"/>
                </a:solidFill>
                <a:latin typeface="Avenir"/>
                <a:ea typeface="Avenir"/>
                <a:cs typeface="Avenir"/>
                <a:sym typeface="Avenir"/>
              </a:defRPr>
            </a:lvl6pPr>
            <a:lvl7pPr indent="0" lvl="6" marL="0" algn="ctr">
              <a:spcBef>
                <a:spcPts val="0"/>
              </a:spcBef>
              <a:buNone/>
              <a:defRPr sz="1400">
                <a:solidFill>
                  <a:schemeClr val="lt1"/>
                </a:solidFill>
                <a:latin typeface="Avenir"/>
                <a:ea typeface="Avenir"/>
                <a:cs typeface="Avenir"/>
                <a:sym typeface="Avenir"/>
              </a:defRPr>
            </a:lvl7pPr>
            <a:lvl8pPr indent="0" lvl="7" marL="0" algn="ctr">
              <a:spcBef>
                <a:spcPts val="0"/>
              </a:spcBef>
              <a:buNone/>
              <a:defRPr sz="1400">
                <a:solidFill>
                  <a:schemeClr val="lt1"/>
                </a:solidFill>
                <a:latin typeface="Avenir"/>
                <a:ea typeface="Avenir"/>
                <a:cs typeface="Avenir"/>
                <a:sym typeface="Avenir"/>
              </a:defRPr>
            </a:lvl8pPr>
            <a:lvl9pPr indent="0" lvl="8" marL="0" algn="ctr">
              <a:spcBef>
                <a:spcPts val="0"/>
              </a:spcBef>
              <a:buNone/>
              <a:defRPr sz="1400">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pic>
        <p:nvPicPr>
          <p:cNvPr id="161" name="Google Shape;161;p24"/>
          <p:cNvPicPr preferRelativeResize="0"/>
          <p:nvPr/>
        </p:nvPicPr>
        <p:blipFill rotWithShape="1">
          <a:blip r:embed="rId2">
            <a:alphaModFix/>
          </a:blip>
          <a:srcRect b="0" l="0" r="0" t="0"/>
          <a:stretch/>
        </p:blipFill>
        <p:spPr>
          <a:xfrm>
            <a:off x="212667" y="6373156"/>
            <a:ext cx="2149533" cy="394974"/>
          </a:xfrm>
          <a:prstGeom prst="rect">
            <a:avLst/>
          </a:prstGeom>
          <a:noFill/>
          <a:ln>
            <a:noFill/>
          </a:ln>
        </p:spPr>
      </p:pic>
      <p:sp>
        <p:nvSpPr>
          <p:cNvPr id="162" name="Google Shape;162;p24"/>
          <p:cNvSpPr txBox="1"/>
          <p:nvPr/>
        </p:nvSpPr>
        <p:spPr>
          <a:xfrm>
            <a:off x="9943949" y="6398798"/>
            <a:ext cx="2248051" cy="369332"/>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lang="en-US" sz="1800">
                <a:solidFill>
                  <a:schemeClr val="lt1"/>
                </a:solidFill>
                <a:latin typeface="Avenir"/>
                <a:ea typeface="Avenir"/>
                <a:cs typeface="Avenir"/>
                <a:sym typeface="Avenir"/>
              </a:rPr>
              <a:t>Energy.gov/science</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pic>
        <p:nvPicPr>
          <p:cNvPr id="28" name="Google Shape;28;p4"/>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0" name="Shape 30"/>
        <p:cNvGrpSpPr/>
        <p:nvPr/>
      </p:nvGrpSpPr>
      <p:grpSpPr>
        <a:xfrm>
          <a:off x="0" y="0"/>
          <a:ext cx="0" cy="0"/>
          <a:chOff x="0" y="0"/>
          <a:chExt cx="0" cy="0"/>
        </a:xfrm>
      </p:grpSpPr>
      <p:sp>
        <p:nvSpPr>
          <p:cNvPr id="31" name="Google Shape;31;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34" name="Google Shape;34;p5"/>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pic>
        <p:nvPicPr>
          <p:cNvPr id="42" name="Google Shape;42;p6"/>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4" name="Shape 44"/>
        <p:cNvGrpSpPr/>
        <p:nvPr/>
      </p:nvGrpSpPr>
      <p:grpSpPr>
        <a:xfrm>
          <a:off x="0" y="0"/>
          <a:ext cx="0" cy="0"/>
          <a:chOff x="0" y="0"/>
          <a:chExt cx="0" cy="0"/>
        </a:xfrm>
      </p:grpSpPr>
      <p:sp>
        <p:nvSpPr>
          <p:cNvPr id="45" name="Google Shape;4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pic>
        <p:nvPicPr>
          <p:cNvPr id="46" name="Google Shape;46;p7"/>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1" name="Shape 51"/>
        <p:cNvGrpSpPr/>
        <p:nvPr/>
      </p:nvGrpSpPr>
      <p:grpSpPr>
        <a:xfrm>
          <a:off x="0" y="0"/>
          <a:ext cx="0" cy="0"/>
          <a:chOff x="0" y="0"/>
          <a:chExt cx="0" cy="0"/>
        </a:xfrm>
      </p:grpSpPr>
      <p:sp>
        <p:nvSpPr>
          <p:cNvPr id="52" name="Google Shape;52;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4" name="Google Shape;54;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55" name="Google Shape;55;p9"/>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7" name="Shape 57"/>
        <p:cNvGrpSpPr/>
        <p:nvPr/>
      </p:nvGrpSpPr>
      <p:grpSpPr>
        <a:xfrm>
          <a:off x="0" y="0"/>
          <a:ext cx="0" cy="0"/>
          <a:chOff x="0" y="0"/>
          <a:chExt cx="0" cy="0"/>
        </a:xfrm>
      </p:grpSpPr>
      <p:sp>
        <p:nvSpPr>
          <p:cNvPr id="58" name="Google Shape;58;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0"/>
          <p:cNvSpPr/>
          <p:nvPr>
            <p:ph idx="2" type="pic"/>
          </p:nvPr>
        </p:nvSpPr>
        <p:spPr>
          <a:xfrm>
            <a:off x="5183188" y="987425"/>
            <a:ext cx="6172200" cy="4873625"/>
          </a:xfrm>
          <a:prstGeom prst="rect">
            <a:avLst/>
          </a:prstGeom>
          <a:noFill/>
          <a:ln>
            <a:noFill/>
          </a:ln>
        </p:spPr>
      </p:sp>
      <p:sp>
        <p:nvSpPr>
          <p:cNvPr id="60" name="Google Shape;60;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pic>
        <p:nvPicPr>
          <p:cNvPr id="61" name="Google Shape;61;p10"/>
          <p:cNvPicPr preferRelativeResize="0"/>
          <p:nvPr/>
        </p:nvPicPr>
        <p:blipFill rotWithShape="1">
          <a:blip r:embed="rId2">
            <a:alphaModFix/>
          </a:blip>
          <a:srcRect b="0" l="0" r="0" t="0"/>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3" name="Shape 73"/>
        <p:cNvGrpSpPr/>
        <p:nvPr/>
      </p:nvGrpSpPr>
      <p:grpSpPr>
        <a:xfrm>
          <a:off x="0" y="0"/>
          <a:ext cx="0" cy="0"/>
          <a:chOff x="0" y="0"/>
          <a:chExt cx="0" cy="0"/>
        </a:xfrm>
      </p:grpSpPr>
      <p:sp>
        <p:nvSpPr>
          <p:cNvPr id="74" name="Google Shape;74;p13"/>
          <p:cNvSpPr txBox="1"/>
          <p:nvPr>
            <p:ph type="title"/>
          </p:nvPr>
        </p:nvSpPr>
        <p:spPr>
          <a:xfrm>
            <a:off x="408791" y="177283"/>
            <a:ext cx="11317044" cy="8016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000"/>
              <a:buFont typeface="Avenir"/>
              <a:buNone/>
              <a:defRPr b="1" i="0" sz="4000" u="none" cap="none" strike="noStrike">
                <a:solidFill>
                  <a:schemeClr val="dk1"/>
                </a:solidFill>
                <a:latin typeface="Avenir"/>
                <a:ea typeface="Avenir"/>
                <a:cs typeface="Avenir"/>
                <a:sym typeface="Avenir"/>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5" name="Google Shape;75;p13"/>
          <p:cNvSpPr txBox="1"/>
          <p:nvPr>
            <p:ph idx="1" type="body"/>
          </p:nvPr>
        </p:nvSpPr>
        <p:spPr>
          <a:xfrm>
            <a:off x="408791" y="1194099"/>
            <a:ext cx="11317044" cy="4982864"/>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90000"/>
              </a:lnSpc>
              <a:spcBef>
                <a:spcPts val="1000"/>
              </a:spcBef>
              <a:spcAft>
                <a:spcPts val="0"/>
              </a:spcAft>
              <a:buClr>
                <a:schemeClr val="dk1"/>
              </a:buClr>
              <a:buSzPts val="2400"/>
              <a:buFont typeface="Arial"/>
              <a:buChar char="•"/>
              <a:defRPr b="0" i="0" sz="2400" u="none" cap="none" strike="noStrike">
                <a:solidFill>
                  <a:schemeClr val="dk1"/>
                </a:solidFill>
                <a:latin typeface="Avenir"/>
                <a:ea typeface="Avenir"/>
                <a:cs typeface="Avenir"/>
                <a:sym typeface="Avenir"/>
              </a:defRPr>
            </a:lvl1pPr>
            <a:lvl2pPr indent="-355600" lvl="1" marL="914400" marR="0" rtl="0" algn="l">
              <a:lnSpc>
                <a:spcPct val="90000"/>
              </a:lnSpc>
              <a:spcBef>
                <a:spcPts val="500"/>
              </a:spcBef>
              <a:spcAft>
                <a:spcPts val="0"/>
              </a:spcAft>
              <a:buClr>
                <a:schemeClr val="dk1"/>
              </a:buClr>
              <a:buSzPts val="2000"/>
              <a:buFont typeface="Avenir"/>
              <a:buChar char="◦"/>
              <a:defRPr b="0" i="0" sz="2000" u="none" cap="none" strike="noStrike">
                <a:solidFill>
                  <a:schemeClr val="dk1"/>
                </a:solidFill>
                <a:latin typeface="Avenir"/>
                <a:ea typeface="Avenir"/>
                <a:cs typeface="Avenir"/>
                <a:sym typeface="Avenir"/>
              </a:defRPr>
            </a:lvl2pPr>
            <a:lvl3pPr indent="-342900" lvl="2" marL="13716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Avenir"/>
                <a:ea typeface="Avenir"/>
                <a:cs typeface="Avenir"/>
                <a:sym typeface="Avenir"/>
              </a:defRPr>
            </a:lvl3pPr>
            <a:lvl4pPr indent="-330200" lvl="3" marL="18288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4pPr>
            <a:lvl5pPr indent="-330200" lvl="4" marL="2286000" marR="0" rtl="0" algn="l">
              <a:lnSpc>
                <a:spcPct val="90000"/>
              </a:lnSpc>
              <a:spcBef>
                <a:spcPts val="500"/>
              </a:spcBef>
              <a:spcAft>
                <a:spcPts val="0"/>
              </a:spcAft>
              <a:buClr>
                <a:schemeClr val="dk1"/>
              </a:buClr>
              <a:buSzPts val="1600"/>
              <a:buFont typeface="Arial"/>
              <a:buChar char="•"/>
              <a:defRPr b="0" i="0" sz="1600" u="none" cap="none" strike="noStrike">
                <a:solidFill>
                  <a:schemeClr val="dk1"/>
                </a:solidFill>
                <a:latin typeface="Avenir"/>
                <a:ea typeface="Avenir"/>
                <a:cs typeface="Avenir"/>
                <a:sym typeface="Avenir"/>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venir"/>
                <a:ea typeface="Avenir"/>
                <a:cs typeface="Avenir"/>
                <a:sym typeface="Avenir"/>
              </a:defRPr>
            </a:lvl9pPr>
          </a:lstStyle>
          <a:p/>
        </p:txBody>
      </p:sp>
      <p:sp>
        <p:nvSpPr>
          <p:cNvPr id="76" name="Google Shape;76;p13"/>
          <p:cNvSpPr txBox="1"/>
          <p:nvPr>
            <p:ph idx="12" type="sldNum"/>
          </p:nvPr>
        </p:nvSpPr>
        <p:spPr>
          <a:xfrm>
            <a:off x="4724400" y="6403005"/>
            <a:ext cx="27432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i="0" sz="1400" u="none" cap="none" strike="noStrike">
                <a:solidFill>
                  <a:schemeClr val="lt1"/>
                </a:solidFill>
                <a:latin typeface="Avenir"/>
                <a:ea typeface="Avenir"/>
                <a:cs typeface="Avenir"/>
                <a:sym typeface="Avenir"/>
              </a:defRPr>
            </a:lvl1pPr>
            <a:lvl2pPr indent="0" lvl="1" marL="0" marR="0" rtl="0" algn="ctr">
              <a:spcBef>
                <a:spcPts val="0"/>
              </a:spcBef>
              <a:buNone/>
              <a:defRPr b="0" i="0" sz="1400" u="none" cap="none" strike="noStrike">
                <a:solidFill>
                  <a:schemeClr val="lt1"/>
                </a:solidFill>
                <a:latin typeface="Avenir"/>
                <a:ea typeface="Avenir"/>
                <a:cs typeface="Avenir"/>
                <a:sym typeface="Avenir"/>
              </a:defRPr>
            </a:lvl2pPr>
            <a:lvl3pPr indent="0" lvl="2" marL="0" marR="0" rtl="0" algn="ctr">
              <a:spcBef>
                <a:spcPts val="0"/>
              </a:spcBef>
              <a:buNone/>
              <a:defRPr b="0" i="0" sz="1400" u="none" cap="none" strike="noStrike">
                <a:solidFill>
                  <a:schemeClr val="lt1"/>
                </a:solidFill>
                <a:latin typeface="Avenir"/>
                <a:ea typeface="Avenir"/>
                <a:cs typeface="Avenir"/>
                <a:sym typeface="Avenir"/>
              </a:defRPr>
            </a:lvl3pPr>
            <a:lvl4pPr indent="0" lvl="3" marL="0" marR="0" rtl="0" algn="ctr">
              <a:spcBef>
                <a:spcPts val="0"/>
              </a:spcBef>
              <a:buNone/>
              <a:defRPr b="0" i="0" sz="1400" u="none" cap="none" strike="noStrike">
                <a:solidFill>
                  <a:schemeClr val="lt1"/>
                </a:solidFill>
                <a:latin typeface="Avenir"/>
                <a:ea typeface="Avenir"/>
                <a:cs typeface="Avenir"/>
                <a:sym typeface="Avenir"/>
              </a:defRPr>
            </a:lvl4pPr>
            <a:lvl5pPr indent="0" lvl="4" marL="0" marR="0" rtl="0" algn="ctr">
              <a:spcBef>
                <a:spcPts val="0"/>
              </a:spcBef>
              <a:buNone/>
              <a:defRPr b="0" i="0" sz="1400" u="none" cap="none" strike="noStrike">
                <a:solidFill>
                  <a:schemeClr val="lt1"/>
                </a:solidFill>
                <a:latin typeface="Avenir"/>
                <a:ea typeface="Avenir"/>
                <a:cs typeface="Avenir"/>
                <a:sym typeface="Avenir"/>
              </a:defRPr>
            </a:lvl5pPr>
            <a:lvl6pPr indent="0" lvl="5" marL="0" marR="0" rtl="0" algn="ctr">
              <a:spcBef>
                <a:spcPts val="0"/>
              </a:spcBef>
              <a:buNone/>
              <a:defRPr b="0" i="0" sz="1400" u="none" cap="none" strike="noStrike">
                <a:solidFill>
                  <a:schemeClr val="lt1"/>
                </a:solidFill>
                <a:latin typeface="Avenir"/>
                <a:ea typeface="Avenir"/>
                <a:cs typeface="Avenir"/>
                <a:sym typeface="Avenir"/>
              </a:defRPr>
            </a:lvl6pPr>
            <a:lvl7pPr indent="0" lvl="6" marL="0" marR="0" rtl="0" algn="ctr">
              <a:spcBef>
                <a:spcPts val="0"/>
              </a:spcBef>
              <a:buNone/>
              <a:defRPr b="0" i="0" sz="1400" u="none" cap="none" strike="noStrike">
                <a:solidFill>
                  <a:schemeClr val="lt1"/>
                </a:solidFill>
                <a:latin typeface="Avenir"/>
                <a:ea typeface="Avenir"/>
                <a:cs typeface="Avenir"/>
                <a:sym typeface="Avenir"/>
              </a:defRPr>
            </a:lvl7pPr>
            <a:lvl8pPr indent="0" lvl="7" marL="0" marR="0" rtl="0" algn="ctr">
              <a:spcBef>
                <a:spcPts val="0"/>
              </a:spcBef>
              <a:buNone/>
              <a:defRPr b="0" i="0" sz="1400" u="none" cap="none" strike="noStrike">
                <a:solidFill>
                  <a:schemeClr val="lt1"/>
                </a:solidFill>
                <a:latin typeface="Avenir"/>
                <a:ea typeface="Avenir"/>
                <a:cs typeface="Avenir"/>
                <a:sym typeface="Avenir"/>
              </a:defRPr>
            </a:lvl8pPr>
            <a:lvl9pPr indent="0" lvl="8" marL="0" marR="0" rtl="0" algn="ctr">
              <a:spcBef>
                <a:spcPts val="0"/>
              </a:spcBef>
              <a:buNone/>
              <a:defRPr b="0" i="0" sz="1400" u="none" cap="none" strike="noStrike">
                <a:solidFill>
                  <a:schemeClr val="lt1"/>
                </a:solidFill>
                <a:latin typeface="Avenir"/>
                <a:ea typeface="Avenir"/>
                <a:cs typeface="Avenir"/>
                <a:sym typeface="Avenir"/>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https://www.osti.gov/biblio/2511338" TargetMode="External"/><Relationship Id="rId4" Type="http://schemas.openxmlformats.org/officeDocument/2006/relationships/hyperlink" Target="https://www.osti.gov/biblio/2511338" TargetMode="External"/><Relationship Id="rId5" Type="http://schemas.openxmlformats.org/officeDocument/2006/relationships/hyperlink" Target="https://www.osti.gov/biblio/2511338" TargetMode="External"/><Relationship Id="rId6" Type="http://schemas.openxmlformats.org/officeDocument/2006/relationships/hyperlink" Target="https://pubs.acs.org/doi/10.1021/acsomega.4c11429?ref=pdf" TargetMode="External"/><Relationship Id="rId7" Type="http://schemas.openxmlformats.org/officeDocument/2006/relationships/image" Target="../media/image17.png"/><Relationship Id="rId8"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25"/>
          <p:cNvSpPr txBox="1"/>
          <p:nvPr/>
        </p:nvSpPr>
        <p:spPr>
          <a:xfrm>
            <a:off x="2426500" y="110925"/>
            <a:ext cx="9592800" cy="1320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None/>
            </a:pPr>
            <a:r>
              <a:rPr b="1" i="1" lang="en-US" sz="2900">
                <a:solidFill>
                  <a:schemeClr val="accent1"/>
                </a:solidFill>
                <a:latin typeface="Times New Roman"/>
                <a:ea typeface="Times New Roman"/>
                <a:cs typeface="Times New Roman"/>
                <a:sym typeface="Times New Roman"/>
              </a:rPr>
              <a:t>p-</a:t>
            </a:r>
            <a:r>
              <a:rPr b="1" lang="en-US" sz="2900">
                <a:solidFill>
                  <a:schemeClr val="accent1"/>
                </a:solidFill>
                <a:latin typeface="Times New Roman"/>
                <a:ea typeface="Times New Roman"/>
                <a:cs typeface="Times New Roman"/>
                <a:sym typeface="Times New Roman"/>
              </a:rPr>
              <a:t>Coumaroylated Lignins Found in Three Rosales Families</a:t>
            </a:r>
            <a:endParaRPr sz="2900">
              <a:solidFill>
                <a:schemeClr val="accent1"/>
              </a:solidFill>
              <a:latin typeface="Times New Roman"/>
              <a:ea typeface="Times New Roman"/>
              <a:cs typeface="Times New Roman"/>
              <a:sym typeface="Times New Roman"/>
            </a:endParaRPr>
          </a:p>
        </p:txBody>
      </p:sp>
      <p:sp>
        <p:nvSpPr>
          <p:cNvPr id="168" name="Google Shape;168;p25"/>
          <p:cNvSpPr/>
          <p:nvPr/>
        </p:nvSpPr>
        <p:spPr>
          <a:xfrm>
            <a:off x="439150" y="1110375"/>
            <a:ext cx="6823500" cy="15510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1800">
                <a:solidFill>
                  <a:srgbClr val="10436A"/>
                </a:solidFill>
                <a:latin typeface="Times New Roman"/>
                <a:ea typeface="Times New Roman"/>
                <a:cs typeface="Times New Roman"/>
                <a:sym typeface="Times New Roman"/>
              </a:rPr>
              <a:t>Background/Objective</a:t>
            </a:r>
            <a:endParaRPr b="1" sz="1800">
              <a:solidFill>
                <a:srgbClr val="10436A"/>
              </a:solidFill>
              <a:latin typeface="Times New Roman"/>
              <a:ea typeface="Times New Roman"/>
              <a:cs typeface="Times New Roman"/>
              <a:sym typeface="Times New Roman"/>
            </a:endParaRPr>
          </a:p>
          <a:p>
            <a:pPr indent="-311150" lvl="0" marL="457200" rtl="0" algn="l">
              <a:lnSpc>
                <a:spcPct val="100000"/>
              </a:lnSpc>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The complex carbon-rich plant structure lignin can be broken down to make aviation fuel, plastics, and other commercial products. During chemical deconstruction of lignocellulosic biomass, the presence of phenolic pendant groups such as </a:t>
            </a:r>
            <a:r>
              <a:rPr i="1" lang="en-US" sz="1300">
                <a:solidFill>
                  <a:schemeClr val="dk1"/>
                </a:solidFill>
                <a:latin typeface="Times New Roman"/>
                <a:ea typeface="Times New Roman"/>
                <a:cs typeface="Times New Roman"/>
                <a:sym typeface="Times New Roman"/>
              </a:rPr>
              <a:t>p-</a:t>
            </a:r>
            <a:r>
              <a:rPr lang="en-US" sz="1300">
                <a:solidFill>
                  <a:schemeClr val="dk1"/>
                </a:solidFill>
                <a:latin typeface="Times New Roman"/>
                <a:ea typeface="Times New Roman"/>
                <a:cs typeface="Times New Roman"/>
                <a:sym typeface="Times New Roman"/>
              </a:rPr>
              <a:t>coumarate can improve the efficiency of deconstruction or lead to toxins that inhibit microbial fermentation of plant sugars. Though previously thought only to be in commelinid monocots, the list of </a:t>
            </a:r>
            <a:r>
              <a:rPr i="1" lang="en-US" sz="1300">
                <a:solidFill>
                  <a:schemeClr val="dk1"/>
                </a:solidFill>
                <a:latin typeface="Times New Roman"/>
                <a:ea typeface="Times New Roman"/>
                <a:cs typeface="Times New Roman"/>
                <a:sym typeface="Times New Roman"/>
              </a:rPr>
              <a:t>p</a:t>
            </a:r>
            <a:r>
              <a:rPr lang="en-US" sz="1300">
                <a:solidFill>
                  <a:schemeClr val="dk1"/>
                </a:solidFill>
                <a:latin typeface="Times New Roman"/>
                <a:ea typeface="Times New Roman"/>
                <a:cs typeface="Times New Roman"/>
                <a:sym typeface="Times New Roman"/>
              </a:rPr>
              <a:t>CA-containing eudicots is growing.</a:t>
            </a:r>
            <a:endParaRPr b="1" sz="1800">
              <a:solidFill>
                <a:schemeClr val="accent1"/>
              </a:solidFill>
              <a:latin typeface="Times New Roman"/>
              <a:ea typeface="Times New Roman"/>
              <a:cs typeface="Times New Roman"/>
              <a:sym typeface="Times New Roman"/>
            </a:endParaRPr>
          </a:p>
        </p:txBody>
      </p:sp>
      <p:sp>
        <p:nvSpPr>
          <p:cNvPr id="169" name="Google Shape;169;p25"/>
          <p:cNvSpPr/>
          <p:nvPr/>
        </p:nvSpPr>
        <p:spPr>
          <a:xfrm>
            <a:off x="439150" y="2617300"/>
            <a:ext cx="6823500" cy="12210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1800">
                <a:solidFill>
                  <a:srgbClr val="10436A"/>
                </a:solidFill>
                <a:latin typeface="Times New Roman"/>
                <a:ea typeface="Times New Roman"/>
                <a:cs typeface="Times New Roman"/>
                <a:sym typeface="Times New Roman"/>
              </a:rPr>
              <a:t>Approach</a:t>
            </a:r>
            <a:endParaRPr b="1" sz="1800">
              <a:solidFill>
                <a:srgbClr val="10436A"/>
              </a:solidFill>
              <a:latin typeface="Times New Roman"/>
              <a:ea typeface="Times New Roman"/>
              <a:cs typeface="Times New Roman"/>
              <a:sym typeface="Times New Roman"/>
            </a:endParaRPr>
          </a:p>
          <a:p>
            <a:pPr indent="-311150" lvl="0" marL="457200" rtl="0" algn="l">
              <a:lnSpc>
                <a:spcPct val="100000"/>
              </a:lnSpc>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Lignin from 15 commercially relevant plant species in 13 families in the Rosales order of eudicots was extracted and analyzed via alkaline hydrolysis, NMR spectroscopy, pyrolysis in the presence of tetramethylammonium hydroxide, and derivatization followed by reductive cleavage (DFRC).</a:t>
            </a:r>
            <a:endParaRPr b="1" sz="1800">
              <a:solidFill>
                <a:schemeClr val="accent1"/>
              </a:solidFill>
              <a:latin typeface="Times New Roman"/>
              <a:ea typeface="Times New Roman"/>
              <a:cs typeface="Times New Roman"/>
              <a:sym typeface="Times New Roman"/>
            </a:endParaRPr>
          </a:p>
        </p:txBody>
      </p:sp>
      <p:sp>
        <p:nvSpPr>
          <p:cNvPr id="170" name="Google Shape;170;p25"/>
          <p:cNvSpPr/>
          <p:nvPr/>
        </p:nvSpPr>
        <p:spPr>
          <a:xfrm>
            <a:off x="508950" y="3719975"/>
            <a:ext cx="6908100" cy="13947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b="1" lang="en-US" sz="1800">
                <a:solidFill>
                  <a:srgbClr val="10436A"/>
                </a:solidFill>
                <a:highlight>
                  <a:srgbClr val="FFFFFF"/>
                </a:highlight>
                <a:latin typeface="Times New Roman"/>
                <a:ea typeface="Times New Roman"/>
                <a:cs typeface="Times New Roman"/>
                <a:sym typeface="Times New Roman"/>
              </a:rPr>
              <a:t>Results</a:t>
            </a:r>
            <a:endParaRPr b="1" sz="1800">
              <a:solidFill>
                <a:srgbClr val="10436A"/>
              </a:solidFill>
              <a:highlight>
                <a:srgbClr val="FFFFFF"/>
              </a:highlight>
              <a:latin typeface="Times New Roman"/>
              <a:ea typeface="Times New Roman"/>
              <a:cs typeface="Times New Roman"/>
              <a:sym typeface="Times New Roman"/>
            </a:endParaRPr>
          </a:p>
          <a:p>
            <a:pPr indent="-311150" lvl="0" marL="457200" rtl="0" algn="l">
              <a:lnSpc>
                <a:spcPct val="100000"/>
              </a:lnSpc>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Lignin-bound </a:t>
            </a:r>
            <a:r>
              <a:rPr i="1" lang="en-US" sz="1300">
                <a:solidFill>
                  <a:schemeClr val="dk1"/>
                </a:solidFill>
                <a:latin typeface="Times New Roman"/>
                <a:ea typeface="Times New Roman"/>
                <a:cs typeface="Times New Roman"/>
                <a:sym typeface="Times New Roman"/>
              </a:rPr>
              <a:t>p</a:t>
            </a:r>
            <a:r>
              <a:rPr lang="en-US" sz="1300">
                <a:solidFill>
                  <a:schemeClr val="dk1"/>
                </a:solidFill>
                <a:latin typeface="Times New Roman"/>
                <a:ea typeface="Times New Roman"/>
                <a:cs typeface="Times New Roman"/>
                <a:sym typeface="Times New Roman"/>
              </a:rPr>
              <a:t>CA was found in three Rosales families: </a:t>
            </a:r>
            <a:r>
              <a:rPr i="1" lang="en-US" sz="1300">
                <a:solidFill>
                  <a:schemeClr val="dk1"/>
                </a:solidFill>
                <a:latin typeface="Times New Roman"/>
                <a:ea typeface="Times New Roman"/>
                <a:cs typeface="Times New Roman"/>
                <a:sym typeface="Times New Roman"/>
              </a:rPr>
              <a:t>Moraceae</a:t>
            </a:r>
            <a:r>
              <a:rPr lang="en-US" sz="1300">
                <a:solidFill>
                  <a:schemeClr val="dk1"/>
                </a:solidFill>
                <a:latin typeface="Times New Roman"/>
                <a:ea typeface="Times New Roman"/>
                <a:cs typeface="Times New Roman"/>
                <a:sym typeface="Times New Roman"/>
              </a:rPr>
              <a:t>, </a:t>
            </a:r>
            <a:r>
              <a:rPr i="1" lang="en-US" sz="1300">
                <a:solidFill>
                  <a:schemeClr val="dk1"/>
                </a:solidFill>
                <a:latin typeface="Times New Roman"/>
                <a:ea typeface="Times New Roman"/>
                <a:cs typeface="Times New Roman"/>
                <a:sym typeface="Times New Roman"/>
              </a:rPr>
              <a:t>Urticaceae</a:t>
            </a:r>
            <a:r>
              <a:rPr lang="en-US" sz="1300">
                <a:solidFill>
                  <a:schemeClr val="dk1"/>
                </a:solidFill>
                <a:latin typeface="Times New Roman"/>
                <a:ea typeface="Times New Roman"/>
                <a:cs typeface="Times New Roman"/>
                <a:sym typeface="Times New Roman"/>
              </a:rPr>
              <a:t>, and </a:t>
            </a:r>
            <a:r>
              <a:rPr i="1" lang="en-US" sz="1300">
                <a:solidFill>
                  <a:schemeClr val="dk1"/>
                </a:solidFill>
                <a:latin typeface="Times New Roman"/>
                <a:ea typeface="Times New Roman"/>
                <a:cs typeface="Times New Roman"/>
                <a:sym typeface="Times New Roman"/>
              </a:rPr>
              <a:t>Cannabaceae</a:t>
            </a:r>
            <a:r>
              <a:rPr lang="en-US" sz="1300">
                <a:solidFill>
                  <a:schemeClr val="dk1"/>
                </a:solidFill>
                <a:latin typeface="Times New Roman"/>
                <a:ea typeface="Times New Roman"/>
                <a:cs typeface="Times New Roman"/>
                <a:sym typeface="Times New Roman"/>
              </a:rPr>
              <a:t>. Of the positive hits, the largest concentration detected was in </a:t>
            </a:r>
            <a:r>
              <a:rPr i="1" lang="en-US" sz="1300">
                <a:solidFill>
                  <a:schemeClr val="dk1"/>
                </a:solidFill>
                <a:latin typeface="Times New Roman"/>
                <a:ea typeface="Times New Roman"/>
                <a:cs typeface="Times New Roman"/>
                <a:sym typeface="Times New Roman"/>
              </a:rPr>
              <a:t>Urtica dioica </a:t>
            </a:r>
            <a:r>
              <a:rPr lang="en-US" sz="1300">
                <a:solidFill>
                  <a:schemeClr val="dk1"/>
                </a:solidFill>
                <a:latin typeface="Times New Roman"/>
                <a:ea typeface="Times New Roman"/>
                <a:cs typeface="Times New Roman"/>
                <a:sym typeface="Times New Roman"/>
              </a:rPr>
              <a:t>(29.1 mg/100 g of extractive-free cell wall material), followed by </a:t>
            </a:r>
            <a:r>
              <a:rPr i="1" lang="en-US" sz="1300">
                <a:solidFill>
                  <a:schemeClr val="dk1"/>
                </a:solidFill>
                <a:latin typeface="Times New Roman"/>
                <a:ea typeface="Times New Roman"/>
                <a:cs typeface="Times New Roman"/>
                <a:sym typeface="Times New Roman"/>
              </a:rPr>
              <a:t>Milicia excelsa </a:t>
            </a:r>
            <a:r>
              <a:rPr lang="en-US" sz="1300">
                <a:solidFill>
                  <a:schemeClr val="dk1"/>
                </a:solidFill>
                <a:latin typeface="Times New Roman"/>
                <a:ea typeface="Times New Roman"/>
                <a:cs typeface="Times New Roman"/>
                <a:sym typeface="Times New Roman"/>
              </a:rPr>
              <a:t>(5 mg/100 g), </a:t>
            </a:r>
            <a:r>
              <a:rPr i="1" lang="en-US" sz="1300">
                <a:solidFill>
                  <a:schemeClr val="dk1"/>
                </a:solidFill>
                <a:latin typeface="Times New Roman"/>
                <a:ea typeface="Times New Roman"/>
                <a:cs typeface="Times New Roman"/>
                <a:sym typeface="Times New Roman"/>
              </a:rPr>
              <a:t>Brosimum rubescens,</a:t>
            </a:r>
            <a:r>
              <a:rPr lang="en-US" sz="1300">
                <a:solidFill>
                  <a:schemeClr val="dk1"/>
                </a:solidFill>
                <a:latin typeface="Times New Roman"/>
                <a:ea typeface="Times New Roman"/>
                <a:cs typeface="Times New Roman"/>
                <a:sym typeface="Times New Roman"/>
              </a:rPr>
              <a:t> </a:t>
            </a:r>
            <a:r>
              <a:rPr i="1" lang="en-US" sz="1300">
                <a:solidFill>
                  <a:schemeClr val="dk1"/>
                </a:solidFill>
                <a:latin typeface="Times New Roman"/>
                <a:ea typeface="Times New Roman"/>
                <a:cs typeface="Times New Roman"/>
                <a:sym typeface="Times New Roman"/>
              </a:rPr>
              <a:t>Celtis occidentalis,</a:t>
            </a:r>
            <a:r>
              <a:rPr lang="en-US" sz="1300">
                <a:solidFill>
                  <a:schemeClr val="dk1"/>
                </a:solidFill>
                <a:latin typeface="Times New Roman"/>
                <a:ea typeface="Times New Roman"/>
                <a:cs typeface="Times New Roman"/>
                <a:sym typeface="Times New Roman"/>
              </a:rPr>
              <a:t> and </a:t>
            </a:r>
            <a:r>
              <a:rPr i="1" lang="en-US" sz="1300">
                <a:solidFill>
                  <a:schemeClr val="dk1"/>
                </a:solidFill>
                <a:latin typeface="Times New Roman"/>
                <a:ea typeface="Times New Roman"/>
                <a:cs typeface="Times New Roman"/>
                <a:sym typeface="Times New Roman"/>
              </a:rPr>
              <a:t>Cannabis sativa</a:t>
            </a:r>
            <a:r>
              <a:rPr lang="en-US" sz="1300">
                <a:solidFill>
                  <a:schemeClr val="dk1"/>
                </a:solidFill>
                <a:latin typeface="Times New Roman"/>
                <a:ea typeface="Times New Roman"/>
                <a:cs typeface="Times New Roman"/>
                <a:sym typeface="Times New Roman"/>
              </a:rPr>
              <a:t> (1.6 mg, 0.5 mg, and 1 mg/100 g respectively).</a:t>
            </a:r>
            <a:endParaRPr b="1" sz="1800">
              <a:solidFill>
                <a:schemeClr val="accent1"/>
              </a:solidFill>
              <a:highlight>
                <a:schemeClr val="lt1"/>
              </a:highlight>
              <a:latin typeface="Times New Roman"/>
              <a:ea typeface="Times New Roman"/>
              <a:cs typeface="Times New Roman"/>
              <a:sym typeface="Times New Roman"/>
            </a:endParaRPr>
          </a:p>
        </p:txBody>
      </p:sp>
      <p:sp>
        <p:nvSpPr>
          <p:cNvPr id="171" name="Google Shape;171;p25"/>
          <p:cNvSpPr txBox="1"/>
          <p:nvPr/>
        </p:nvSpPr>
        <p:spPr>
          <a:xfrm>
            <a:off x="508950" y="5114625"/>
            <a:ext cx="11073600" cy="8112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None/>
            </a:pPr>
            <a:r>
              <a:rPr b="1" lang="en-US" sz="1800">
                <a:solidFill>
                  <a:srgbClr val="10436A"/>
                </a:solidFill>
                <a:latin typeface="Times New Roman"/>
                <a:ea typeface="Times New Roman"/>
                <a:cs typeface="Times New Roman"/>
                <a:sym typeface="Times New Roman"/>
              </a:rPr>
              <a:t>Significance/Impacts</a:t>
            </a:r>
            <a:endParaRPr b="1" sz="1800">
              <a:solidFill>
                <a:srgbClr val="10436A"/>
              </a:solidFill>
              <a:latin typeface="Times New Roman"/>
              <a:ea typeface="Times New Roman"/>
              <a:cs typeface="Times New Roman"/>
              <a:sym typeface="Times New Roman"/>
            </a:endParaRPr>
          </a:p>
          <a:p>
            <a:pPr indent="-311150" lvl="0" marL="457200" rtl="0" algn="l">
              <a:lnSpc>
                <a:spcPct val="100000"/>
              </a:lnSpc>
              <a:spcBef>
                <a:spcPts val="0"/>
              </a:spcBef>
              <a:spcAft>
                <a:spcPts val="0"/>
              </a:spcAft>
              <a:buClr>
                <a:srgbClr val="1A8109"/>
              </a:buClr>
              <a:buSzPts val="1300"/>
              <a:buChar char="•"/>
            </a:pPr>
            <a:r>
              <a:rPr lang="en-US" sz="1300">
                <a:solidFill>
                  <a:schemeClr val="dk1"/>
                </a:solidFill>
                <a:latin typeface="Times New Roman"/>
                <a:ea typeface="Times New Roman"/>
                <a:cs typeface="Times New Roman"/>
                <a:sym typeface="Times New Roman"/>
              </a:rPr>
              <a:t>The Rosales order includes many commercially grown crops like lumber and medicinal plants. Understanding the chemical composition of their carbon-rich structures like lignin is integral to the understanding of how to break down those structures into their component parts and eventually into bioproducts.</a:t>
            </a:r>
            <a:endParaRPr b="1" sz="1800">
              <a:solidFill>
                <a:schemeClr val="accent1"/>
              </a:solidFill>
              <a:latin typeface="Times New Roman"/>
              <a:ea typeface="Times New Roman"/>
              <a:cs typeface="Times New Roman"/>
              <a:sym typeface="Times New Roman"/>
            </a:endParaRPr>
          </a:p>
        </p:txBody>
      </p:sp>
      <p:sp>
        <p:nvSpPr>
          <p:cNvPr id="172" name="Google Shape;172;p25"/>
          <p:cNvSpPr txBox="1"/>
          <p:nvPr/>
        </p:nvSpPr>
        <p:spPr>
          <a:xfrm>
            <a:off x="439153" y="6057374"/>
            <a:ext cx="10409400" cy="246300"/>
          </a:xfrm>
          <a:prstGeom prst="rect">
            <a:avLst/>
          </a:prstGeom>
          <a:solidFill>
            <a:srgbClr val="FFFFFF"/>
          </a:solid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SzPts val="1100"/>
              <a:buNone/>
            </a:pPr>
            <a:r>
              <a:rPr lang="en-US" sz="1000">
                <a:solidFill>
                  <a:schemeClr val="dk1"/>
                </a:solidFill>
                <a:latin typeface="Times New Roman"/>
                <a:ea typeface="Times New Roman"/>
                <a:cs typeface="Times New Roman"/>
                <a:sym typeface="Times New Roman"/>
              </a:rPr>
              <a:t>Hellinger, J., Ralph, J., &amp; Karlen, S. D.</a:t>
            </a:r>
            <a:r>
              <a:rPr lang="en-US" sz="1000">
                <a:solidFill>
                  <a:schemeClr val="dk1"/>
                </a:solidFill>
                <a:uFill>
                  <a:noFill/>
                </a:uFill>
                <a:latin typeface="Times New Roman"/>
                <a:ea typeface="Times New Roman"/>
                <a:cs typeface="Times New Roman"/>
                <a:sym typeface="Times New Roman"/>
                <a:hlinkClick r:id="rId3">
                  <a:extLst>
                    <a:ext uri="{A12FA001-AC4F-418D-AE19-62706E023703}">
                      <ahyp:hlinkClr val="tx"/>
                    </a:ext>
                  </a:extLst>
                </a:hlinkClick>
              </a:rPr>
              <a:t> </a:t>
            </a:r>
            <a:r>
              <a:rPr i="1" lang="en-US" sz="1000" u="sng">
                <a:solidFill>
                  <a:schemeClr val="hlink"/>
                </a:solidFill>
                <a:latin typeface="Times New Roman"/>
                <a:ea typeface="Times New Roman"/>
                <a:cs typeface="Times New Roman"/>
                <a:sym typeface="Times New Roman"/>
                <a:hlinkClick r:id="rId4"/>
              </a:rPr>
              <a:t>p</a:t>
            </a:r>
            <a:r>
              <a:rPr lang="en-US" sz="1000" u="sng">
                <a:solidFill>
                  <a:schemeClr val="hlink"/>
                </a:solidFill>
                <a:latin typeface="Times New Roman"/>
                <a:ea typeface="Times New Roman"/>
                <a:cs typeface="Times New Roman"/>
                <a:sym typeface="Times New Roman"/>
                <a:hlinkClick r:id="rId5"/>
              </a:rPr>
              <a:t>-Coumaroylated Lignins Are Natively Produced in Three Rosales Families</a:t>
            </a:r>
            <a:r>
              <a:rPr lang="en-US" sz="1000">
                <a:solidFill>
                  <a:schemeClr val="dk1"/>
                </a:solidFill>
                <a:latin typeface="Times New Roman"/>
                <a:ea typeface="Times New Roman"/>
                <a:cs typeface="Times New Roman"/>
                <a:sym typeface="Times New Roman"/>
              </a:rPr>
              <a:t>. </a:t>
            </a:r>
            <a:r>
              <a:rPr i="1" lang="en-US" sz="1000">
                <a:solidFill>
                  <a:schemeClr val="dk1"/>
                </a:solidFill>
                <a:latin typeface="Times New Roman"/>
                <a:ea typeface="Times New Roman"/>
                <a:cs typeface="Times New Roman"/>
                <a:sym typeface="Times New Roman"/>
              </a:rPr>
              <a:t>ACS Omega</a:t>
            </a:r>
            <a:r>
              <a:rPr lang="en-US" sz="1000">
                <a:solidFill>
                  <a:schemeClr val="dk1"/>
                </a:solidFill>
                <a:latin typeface="Times New Roman"/>
                <a:ea typeface="Times New Roman"/>
                <a:cs typeface="Times New Roman"/>
                <a:sym typeface="Times New Roman"/>
              </a:rPr>
              <a:t>, 10, 6220–6227. (2025). [DOI:</a:t>
            </a:r>
            <a:r>
              <a:rPr lang="en-US" sz="1000" u="sng">
                <a:solidFill>
                  <a:schemeClr val="hlink"/>
                </a:solidFill>
                <a:latin typeface="Times New Roman"/>
                <a:ea typeface="Times New Roman"/>
                <a:cs typeface="Times New Roman"/>
                <a:sym typeface="Times New Roman"/>
                <a:hlinkClick r:id="rId6"/>
              </a:rPr>
              <a:t>10.1021/acsomega.4c11429</a:t>
            </a:r>
            <a:r>
              <a:rPr lang="en-US" sz="1000">
                <a:solidFill>
                  <a:schemeClr val="dk1"/>
                </a:solidFill>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descr="Great Lakes Bioenergy Research Center logo with blue circles, an orange star, and a green leaf" id="173" name="Google Shape;173;p25"/>
          <p:cNvPicPr preferRelativeResize="0"/>
          <p:nvPr/>
        </p:nvPicPr>
        <p:blipFill rotWithShape="1">
          <a:blip r:embed="rId7">
            <a:alphaModFix/>
          </a:blip>
          <a:srcRect b="7927" l="0" r="0" t="7918"/>
          <a:stretch/>
        </p:blipFill>
        <p:spPr>
          <a:xfrm>
            <a:off x="405789" y="187053"/>
            <a:ext cx="2087890" cy="923330"/>
          </a:xfrm>
          <a:prstGeom prst="rect">
            <a:avLst/>
          </a:prstGeom>
          <a:noFill/>
          <a:ln>
            <a:noFill/>
          </a:ln>
        </p:spPr>
      </p:pic>
      <p:sp>
        <p:nvSpPr>
          <p:cNvPr id="174" name="Google Shape;174;p25"/>
          <p:cNvSpPr txBox="1"/>
          <p:nvPr/>
        </p:nvSpPr>
        <p:spPr>
          <a:xfrm>
            <a:off x="7702050" y="4099150"/>
            <a:ext cx="4172100" cy="613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1000">
                <a:solidFill>
                  <a:schemeClr val="dk1"/>
                </a:solidFill>
                <a:latin typeface="Times New Roman"/>
                <a:ea typeface="Times New Roman"/>
                <a:cs typeface="Times New Roman"/>
                <a:sym typeface="Times New Roman"/>
              </a:rPr>
              <a:t>Phylogeny of the Rosales family. </a:t>
            </a:r>
            <a:r>
              <a:rPr lang="en-US" sz="1000">
                <a:solidFill>
                  <a:schemeClr val="dk1"/>
                </a:solidFill>
                <a:latin typeface="Times New Roman"/>
                <a:ea typeface="Times New Roman"/>
                <a:cs typeface="Times New Roman"/>
                <a:sym typeface="Times New Roman"/>
              </a:rPr>
              <a:t>Chemical</a:t>
            </a:r>
            <a:r>
              <a:rPr lang="en-US" sz="1000">
                <a:solidFill>
                  <a:schemeClr val="dk1"/>
                </a:solidFill>
                <a:latin typeface="Times New Roman"/>
                <a:ea typeface="Times New Roman"/>
                <a:cs typeface="Times New Roman"/>
                <a:sym typeface="Times New Roman"/>
              </a:rPr>
              <a:t> assays with positive detection of </a:t>
            </a:r>
            <a:r>
              <a:rPr i="1" lang="en-US" sz="1000">
                <a:solidFill>
                  <a:schemeClr val="dk1"/>
                </a:solidFill>
                <a:latin typeface="Times New Roman"/>
                <a:ea typeface="Times New Roman"/>
                <a:cs typeface="Times New Roman"/>
                <a:sym typeface="Times New Roman"/>
              </a:rPr>
              <a:t>p</a:t>
            </a:r>
            <a:r>
              <a:rPr lang="en-US" sz="1000">
                <a:solidFill>
                  <a:schemeClr val="dk1"/>
                </a:solidFill>
                <a:latin typeface="Times New Roman"/>
                <a:ea typeface="Times New Roman"/>
                <a:cs typeface="Times New Roman"/>
                <a:sym typeface="Times New Roman"/>
              </a:rPr>
              <a:t>CA are indicated by a solid orange square; assays with negative detection (less than the </a:t>
            </a:r>
            <a:r>
              <a:rPr lang="en-US" sz="1000">
                <a:solidFill>
                  <a:schemeClr val="dk1"/>
                </a:solidFill>
                <a:latin typeface="Times New Roman"/>
                <a:ea typeface="Times New Roman"/>
                <a:cs typeface="Times New Roman"/>
                <a:sym typeface="Times New Roman"/>
              </a:rPr>
              <a:t>threshold</a:t>
            </a:r>
            <a:r>
              <a:rPr lang="en-US" sz="1000">
                <a:solidFill>
                  <a:schemeClr val="dk1"/>
                </a:solidFill>
                <a:latin typeface="Times New Roman"/>
                <a:ea typeface="Times New Roman"/>
                <a:cs typeface="Times New Roman"/>
                <a:sym typeface="Times New Roman"/>
              </a:rPr>
              <a:t> of detection) are denoted by empty squares.</a:t>
            </a:r>
            <a:endParaRPr sz="1000">
              <a:solidFill>
                <a:schemeClr val="dk1"/>
              </a:solidFill>
              <a:latin typeface="Times New Roman"/>
              <a:ea typeface="Times New Roman"/>
              <a:cs typeface="Times New Roman"/>
              <a:sym typeface="Times New Roman"/>
            </a:endParaRPr>
          </a:p>
        </p:txBody>
      </p:sp>
      <p:pic>
        <p:nvPicPr>
          <p:cNvPr descr="A phylogenetic tree diagram depicting species in the Rosales order and the results of pCA detecting tests. Species in the Cannabaceae, Urticaceae, and Moraceae families are shown to contain pCA." id="175" name="Google Shape;175;p25" title="Screenshot 2025-07-03 at 12.21.54 PM.png"/>
          <p:cNvPicPr preferRelativeResize="0"/>
          <p:nvPr/>
        </p:nvPicPr>
        <p:blipFill>
          <a:blip r:embed="rId8">
            <a:alphaModFix/>
          </a:blip>
          <a:stretch>
            <a:fillRect/>
          </a:stretch>
        </p:blipFill>
        <p:spPr>
          <a:xfrm>
            <a:off x="7262599" y="1085448"/>
            <a:ext cx="4681375" cy="30137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New Science">
      <a:dk1>
        <a:srgbClr val="000000"/>
      </a:dk1>
      <a:lt1>
        <a:srgbClr val="FFFFFF"/>
      </a:lt1>
      <a:dk2>
        <a:srgbClr val="44546A"/>
      </a:dk2>
      <a:lt2>
        <a:srgbClr val="E7E6E6"/>
      </a:lt2>
      <a:accent1>
        <a:srgbClr val="10436A"/>
      </a:accent1>
      <a:accent2>
        <a:srgbClr val="92DCE5"/>
      </a:accent2>
      <a:accent3>
        <a:srgbClr val="D64933"/>
      </a:accent3>
      <a:accent4>
        <a:srgbClr val="7C7C7C"/>
      </a:accent4>
      <a:accent5>
        <a:srgbClr val="EFCB68"/>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