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osti.gov/biblio/2506725" TargetMode="External"/><Relationship Id="rId4" Type="http://schemas.openxmlformats.org/officeDocument/2006/relationships/hyperlink" Target="https://doi.org/10.1016/j.ecolmodel.2024.110954" TargetMode="External"/><Relationship Id="rId5" Type="http://schemas.openxmlformats.org/officeDocument/2006/relationships/image" Target="../media/image17.png"/><Relationship Id="rId6"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9128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200">
                <a:solidFill>
                  <a:schemeClr val="accent1"/>
                </a:solidFill>
                <a:latin typeface="Times New Roman"/>
                <a:ea typeface="Times New Roman"/>
                <a:cs typeface="Times New Roman"/>
                <a:sym typeface="Times New Roman"/>
              </a:rPr>
              <a:t>Model balances profit, biodiversity, and ecosystem services to guide bioenergy crop layout</a:t>
            </a:r>
            <a:endParaRPr i="1" sz="32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650"/>
            <a:ext cx="65517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Bioenergy crops such as switchgrass can restore ecosystem services to cropland by limiting erosion, restoring soil carbon, and promoting natural pest control. Decisions about where to plant such crops must balance economic and environmental objectives. </a:t>
            </a:r>
            <a:endParaRPr sz="1200"/>
          </a:p>
        </p:txBody>
      </p:sp>
      <p:sp>
        <p:nvSpPr>
          <p:cNvPr id="169" name="Google Shape;169;p25"/>
          <p:cNvSpPr/>
          <p:nvPr/>
        </p:nvSpPr>
        <p:spPr>
          <a:xfrm>
            <a:off x="405800" y="2367650"/>
            <a:ext cx="6585000" cy="1303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Scientists developed a mixed-integer quadratically constrained program to optimize the layout of a field-scale cropland considering economic, biodiversity, greenhouse gas emissions, and water quality objectives. Decision variables include spatially varying fertilization in addition to crop establishment location. The model also accounts for biodiversity effects of core area and edges between crops.</a:t>
            </a:r>
            <a:endParaRPr sz="1200"/>
          </a:p>
        </p:txBody>
      </p:sp>
      <p:sp>
        <p:nvSpPr>
          <p:cNvPr id="170" name="Google Shape;170;p25"/>
          <p:cNvSpPr txBox="1"/>
          <p:nvPr/>
        </p:nvSpPr>
        <p:spPr>
          <a:xfrm>
            <a:off x="467500" y="5028900"/>
            <a:ext cx="110592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The model demonstrates the importance of measuring and optimizing multiple objectives at the sub-field, field, and landscape scale to achieve better outcomes for all competing objectives. Precise values and benefits depend on field-specific variables such as soil, weather conditions, yields, and input rates, so high-quality data are critical for real-world application.</a:t>
            </a:r>
            <a:endParaRPr sz="1200"/>
          </a:p>
        </p:txBody>
      </p:sp>
      <p:sp>
        <p:nvSpPr>
          <p:cNvPr id="171" name="Google Shape;171;p25"/>
          <p:cNvSpPr txBox="1"/>
          <p:nvPr/>
        </p:nvSpPr>
        <p:spPr>
          <a:xfrm>
            <a:off x="439150" y="5912875"/>
            <a:ext cx="111159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Geissler, C. H. et al. </a:t>
            </a:r>
            <a:r>
              <a:rPr lang="en-US" sz="1000" u="sng">
                <a:solidFill>
                  <a:schemeClr val="hlink"/>
                </a:solidFill>
                <a:latin typeface="Times New Roman"/>
                <a:ea typeface="Times New Roman"/>
                <a:cs typeface="Times New Roman"/>
                <a:sym typeface="Times New Roman"/>
                <a:hlinkClick r:id="rId3"/>
              </a:rPr>
              <a:t>A multi-objective optimization model for cropland design considering profit, biodiversity, and ecosystem services</a:t>
            </a:r>
            <a:r>
              <a:rPr lang="en-US" sz="1000">
                <a:latin typeface="Times New Roman"/>
                <a:ea typeface="Times New Roman"/>
                <a:cs typeface="Times New Roman"/>
                <a:sym typeface="Times New Roman"/>
              </a:rPr>
              <a:t>. Ecological Modelling, 500, 110954. (2025). [DOI:</a:t>
            </a:r>
            <a:r>
              <a:rPr lang="en-US" sz="1000" u="sng">
                <a:solidFill>
                  <a:schemeClr val="hlink"/>
                </a:solidFill>
                <a:latin typeface="Times New Roman"/>
                <a:ea typeface="Times New Roman"/>
                <a:cs typeface="Times New Roman"/>
                <a:sym typeface="Times New Roman"/>
                <a:hlinkClick r:id="rId4"/>
              </a:rPr>
              <a:t>10.1016/j.ecolmodel.2024.110954</a:t>
            </a:r>
            <a:r>
              <a:rPr lang="en-US" sz="1000">
                <a:latin typeface="Times New Roman"/>
                <a:ea typeface="Times New Roman"/>
                <a:cs typeface="Times New Roman"/>
                <a:sym typeface="Times New Roman"/>
              </a:rPr>
              <a:t>]</a:t>
            </a:r>
            <a:endParaRPr/>
          </a:p>
        </p:txBody>
      </p:sp>
      <p:pic>
        <p:nvPicPr>
          <p:cNvPr descr="Great Lakes Bioenergy Research Center logo with blue circles, an orange star, and a green leaf" id="172" name="Google Shape;172;p25"/>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grpSp>
        <p:nvGrpSpPr>
          <p:cNvPr id="173" name="Google Shape;173;p25"/>
          <p:cNvGrpSpPr/>
          <p:nvPr/>
        </p:nvGrpSpPr>
        <p:grpSpPr>
          <a:xfrm>
            <a:off x="439150" y="3725800"/>
            <a:ext cx="10830700" cy="1303088"/>
            <a:chOff x="439150" y="3725800"/>
            <a:chExt cx="10830700" cy="1303088"/>
          </a:xfrm>
        </p:grpSpPr>
        <p:sp>
          <p:nvSpPr>
            <p:cNvPr id="174" name="Google Shape;174;p25"/>
            <p:cNvSpPr/>
            <p:nvPr/>
          </p:nvSpPr>
          <p:spPr>
            <a:xfrm>
              <a:off x="439150" y="3725800"/>
              <a:ext cx="6551700" cy="1252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Researchers applied the model to an example field, demonstrating tradeoffs between maximizing profit and environmental objectives. Planting switchgrass or prairie in place of corn increases biodiversity, GHG sequestration, and water quality simultaneously, though by different amounts and with potentially large negative impacts on profit. However, there are solutions where </a:t>
              </a:r>
              <a:endParaRPr sz="1200"/>
            </a:p>
          </p:txBody>
        </p:sp>
        <p:sp>
          <p:nvSpPr>
            <p:cNvPr id="175" name="Google Shape;175;p25"/>
            <p:cNvSpPr txBox="1"/>
            <p:nvPr/>
          </p:nvSpPr>
          <p:spPr>
            <a:xfrm>
              <a:off x="724850" y="4706388"/>
              <a:ext cx="10545000" cy="322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200">
                  <a:solidFill>
                    <a:schemeClr val="dk1"/>
                  </a:solidFill>
                  <a:latin typeface="Times New Roman"/>
                  <a:ea typeface="Times New Roman"/>
                  <a:cs typeface="Times New Roman"/>
                  <a:sym typeface="Times New Roman"/>
                </a:rPr>
                <a:t>switchgrass is planted in areas with low corn yield that are better than planting and fertilizing corn in all cells (the status quo) for each of the four objectives.</a:t>
              </a:r>
              <a:endParaRPr sz="1200">
                <a:solidFill>
                  <a:schemeClr val="dk1"/>
                </a:solidFill>
              </a:endParaRPr>
            </a:p>
          </p:txBody>
        </p:sp>
      </p:grpSp>
      <p:grpSp>
        <p:nvGrpSpPr>
          <p:cNvPr id="176" name="Google Shape;176;p25"/>
          <p:cNvGrpSpPr/>
          <p:nvPr/>
        </p:nvGrpSpPr>
        <p:grpSpPr>
          <a:xfrm>
            <a:off x="7210250" y="1507300"/>
            <a:ext cx="4316472" cy="3155625"/>
            <a:chOff x="7210250" y="1507300"/>
            <a:chExt cx="4316472" cy="3155625"/>
          </a:xfrm>
        </p:grpSpPr>
        <p:pic>
          <p:nvPicPr>
            <p:cNvPr descr="Four field layout patterns (labeled a, b, c, and d) comparing corn (yellow) and switchgrass (green) cultivation configurations. The patterns show varying distributions of switchgrass around the perimeter and within the corn fields. Layout d shows the most intermixing of the two crops, while layouts a, b, and c show more segregated patterns with switchgrass primarily at the borders." id="177" name="Google Shape;177;p25" title="fig6.jpg"/>
            <p:cNvPicPr preferRelativeResize="0"/>
            <p:nvPr/>
          </p:nvPicPr>
          <p:blipFill>
            <a:blip r:embed="rId6">
              <a:alphaModFix/>
            </a:blip>
            <a:stretch>
              <a:fillRect/>
            </a:stretch>
          </p:blipFill>
          <p:spPr>
            <a:xfrm>
              <a:off x="7258025" y="1507300"/>
              <a:ext cx="4268698" cy="2403221"/>
            </a:xfrm>
            <a:prstGeom prst="rect">
              <a:avLst/>
            </a:prstGeom>
            <a:noFill/>
            <a:ln>
              <a:noFill/>
            </a:ln>
          </p:spPr>
        </p:pic>
        <p:sp>
          <p:nvSpPr>
            <p:cNvPr id="178" name="Google Shape;178;p25"/>
            <p:cNvSpPr txBox="1"/>
            <p:nvPr/>
          </p:nvSpPr>
          <p:spPr>
            <a:xfrm>
              <a:off x="7210250" y="3910525"/>
              <a:ext cx="4268700" cy="75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Optimal cropland design for when (a) edges have no effect on biodiversity, (b) only core area contributes to biodiversity, (c) edges decrease biodiversity, (d) edges increase biodiversity. Cells with high stable yield of corn (shown by black borders) are pre-specified to have corn established.</a:t>
              </a:r>
              <a:endParaRPr sz="1000">
                <a:solidFill>
                  <a:schemeClr val="dk1"/>
                </a:solidFill>
                <a:latin typeface="Times New Roman"/>
                <a:ea typeface="Times New Roman"/>
                <a:cs typeface="Times New Roman"/>
                <a:sym typeface="Times New Roman"/>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