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512430" TargetMode="External"/><Relationship Id="rId4" Type="http://schemas.openxmlformats.org/officeDocument/2006/relationships/hyperlink" Target="https://doi.org/10.1111/gcbb.70023" TargetMode="External"/><Relationship Id="rId5" Type="http://schemas.openxmlformats.org/officeDocument/2006/relationships/image" Target="../media/image16.png"/><Relationship Id="rId6"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87777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200">
                <a:solidFill>
                  <a:schemeClr val="accent1"/>
                </a:solidFill>
                <a:latin typeface="Times New Roman"/>
                <a:ea typeface="Times New Roman"/>
                <a:cs typeface="Times New Roman"/>
                <a:sym typeface="Times New Roman"/>
              </a:rPr>
              <a:t>Combining methods increases confidence when estimating climate impact of bioenergy crops</a:t>
            </a:r>
            <a:endParaRPr b="1" i="1" sz="32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431525"/>
            <a:ext cx="7501800" cy="1039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Background/Objective</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highlight>
                  <a:schemeClr val="lt1"/>
                </a:highlight>
                <a:latin typeface="Times New Roman"/>
                <a:ea typeface="Times New Roman"/>
                <a:cs typeface="Times New Roman"/>
                <a:sym typeface="Times New Roman"/>
              </a:rPr>
              <a:t>Bioenergy with carbon capture and storage (BECCS) may be necessary to limit the rise in global temperatures but requires vast amounts of land, and the change in land use could have positive or negative impacts on the climate. This work examines three methods for estimating the impacts and shows how some scenarios can reduce warming.</a:t>
            </a:r>
            <a:endParaRPr sz="1200">
              <a:highlight>
                <a:schemeClr val="lt1"/>
              </a:highlight>
            </a:endParaRPr>
          </a:p>
        </p:txBody>
      </p:sp>
      <p:sp>
        <p:nvSpPr>
          <p:cNvPr id="169" name="Google Shape;169;p25"/>
          <p:cNvSpPr/>
          <p:nvPr/>
        </p:nvSpPr>
        <p:spPr>
          <a:xfrm>
            <a:off x="439150" y="2406325"/>
            <a:ext cx="7501800" cy="1192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Approach</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highlight>
                  <a:schemeClr val="lt1"/>
                </a:highlight>
                <a:latin typeface="Times New Roman"/>
                <a:ea typeface="Times New Roman"/>
                <a:cs typeface="Times New Roman"/>
                <a:sym typeface="Times New Roman"/>
              </a:rPr>
              <a:t>Researchers used eddy covariance towers, soil and plant carbon inventories, and the MEMS 2 process-based ecosystem model to evaluate the associated radiative forcings from changes to ecosystem carbon stocks, soil nitrous oxide and methane fluxes, albedo, embedded fossil fuel use, and geologically stored carbon associated with three bioenergy crops (corn, switchgrass, and mixed prairie) on former grassland and former cropland.</a:t>
            </a:r>
            <a:endParaRPr sz="1200">
              <a:highlight>
                <a:schemeClr val="lt1"/>
              </a:highlight>
            </a:endParaRPr>
          </a:p>
        </p:txBody>
      </p:sp>
      <p:sp>
        <p:nvSpPr>
          <p:cNvPr id="170" name="Google Shape;170;p25"/>
          <p:cNvSpPr/>
          <p:nvPr/>
        </p:nvSpPr>
        <p:spPr>
          <a:xfrm>
            <a:off x="439150" y="3598525"/>
            <a:ext cx="7468500" cy="1566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1800">
                <a:solidFill>
                  <a:schemeClr val="accent1"/>
                </a:solidFill>
                <a:highlight>
                  <a:schemeClr val="lt1"/>
                </a:highlight>
                <a:latin typeface="Times New Roman"/>
                <a:ea typeface="Times New Roman"/>
                <a:cs typeface="Times New Roman"/>
                <a:sym typeface="Times New Roman"/>
              </a:rPr>
              <a:t>Results</a:t>
            </a:r>
            <a:endParaRPr>
              <a:solidFill>
                <a:schemeClr val="accent1"/>
              </a:solidFill>
              <a:highlight>
                <a:schemeClr val="lt1"/>
              </a:highlight>
            </a:endParaRPr>
          </a:p>
          <a:p>
            <a:pPr indent="-247650" lvl="0" marL="285750" marR="0" rtl="0" algn="l">
              <a:spcBef>
                <a:spcPts val="0"/>
              </a:spcBef>
              <a:spcAft>
                <a:spcPts val="0"/>
              </a:spcAft>
              <a:buClr>
                <a:srgbClr val="1A8109"/>
              </a:buClr>
              <a:buSzPts val="1200"/>
              <a:buFont typeface="Arial"/>
              <a:buChar char="•"/>
            </a:pPr>
            <a:r>
              <a:rPr lang="en-US" sz="1200">
                <a:highlight>
                  <a:schemeClr val="lt1"/>
                </a:highlight>
                <a:latin typeface="Times New Roman"/>
                <a:ea typeface="Times New Roman"/>
                <a:cs typeface="Times New Roman"/>
                <a:sym typeface="Times New Roman"/>
              </a:rPr>
              <a:t>All methods agree that establishing perennials (switchgrass or prairie) on former cropland results in net negative radiative forcing of -26.5 to -39.6 fW m</a:t>
            </a:r>
            <a:r>
              <a:rPr baseline="30000" lang="en-US" sz="1200">
                <a:highlight>
                  <a:schemeClr val="lt1"/>
                </a:highlight>
                <a:latin typeface="Times New Roman"/>
                <a:ea typeface="Times New Roman"/>
                <a:cs typeface="Times New Roman"/>
                <a:sym typeface="Times New Roman"/>
              </a:rPr>
              <a:t>-2</a:t>
            </a:r>
            <a:r>
              <a:rPr lang="en-US" sz="1200">
                <a:highlight>
                  <a:schemeClr val="lt1"/>
                </a:highlight>
                <a:latin typeface="Times New Roman"/>
                <a:ea typeface="Times New Roman"/>
                <a:cs typeface="Times New Roman"/>
                <a:sym typeface="Times New Roman"/>
              </a:rPr>
              <a:t> over 100 years. Perennials on former grassland provide similar cooling effects of -19.3 to -42.5 fW </a:t>
            </a:r>
            <a:r>
              <a:rPr lang="en-US" sz="1200">
                <a:solidFill>
                  <a:schemeClr val="dk1"/>
                </a:solidFill>
                <a:highlight>
                  <a:schemeClr val="lt1"/>
                </a:highlight>
                <a:latin typeface="Times New Roman"/>
                <a:ea typeface="Times New Roman"/>
                <a:cs typeface="Times New Roman"/>
                <a:sym typeface="Times New Roman"/>
              </a:rPr>
              <a:t>m</a:t>
            </a:r>
            <a:r>
              <a:rPr baseline="30000" lang="en-US" sz="1200">
                <a:solidFill>
                  <a:schemeClr val="dk1"/>
                </a:solidFill>
                <a:highlight>
                  <a:schemeClr val="lt1"/>
                </a:highlight>
                <a:latin typeface="Times New Roman"/>
                <a:ea typeface="Times New Roman"/>
                <a:cs typeface="Times New Roman"/>
                <a:sym typeface="Times New Roman"/>
              </a:rPr>
              <a:t>-2</a:t>
            </a:r>
            <a:r>
              <a:rPr lang="en-US" sz="1200">
                <a:highlight>
                  <a:schemeClr val="lt1"/>
                </a:highlight>
                <a:latin typeface="Times New Roman"/>
                <a:ea typeface="Times New Roman"/>
                <a:cs typeface="Times New Roman"/>
                <a:sym typeface="Times New Roman"/>
              </a:rPr>
              <a:t>. Establishing corn for BECCS on either landscape provides the greatest climate mitigation (-38.4 to -50.5 fW </a:t>
            </a:r>
            <a:r>
              <a:rPr lang="en-US" sz="1200">
                <a:solidFill>
                  <a:schemeClr val="dk1"/>
                </a:solidFill>
                <a:highlight>
                  <a:schemeClr val="lt1"/>
                </a:highlight>
                <a:latin typeface="Times New Roman"/>
                <a:ea typeface="Times New Roman"/>
                <a:cs typeface="Times New Roman"/>
                <a:sym typeface="Times New Roman"/>
              </a:rPr>
              <a:t>m</a:t>
            </a:r>
            <a:r>
              <a:rPr baseline="30000" lang="en-US" sz="1200">
                <a:solidFill>
                  <a:schemeClr val="dk1"/>
                </a:solidFill>
                <a:highlight>
                  <a:schemeClr val="lt1"/>
                </a:highlight>
                <a:latin typeface="Times New Roman"/>
                <a:ea typeface="Times New Roman"/>
                <a:cs typeface="Times New Roman"/>
                <a:sym typeface="Times New Roman"/>
              </a:rPr>
              <a:t>-2</a:t>
            </a:r>
            <a:r>
              <a:rPr lang="en-US" sz="1200">
                <a:highlight>
                  <a:schemeClr val="lt1"/>
                </a:highlight>
                <a:latin typeface="Times New Roman"/>
                <a:ea typeface="Times New Roman"/>
                <a:cs typeface="Times New Roman"/>
                <a:sym typeface="Times New Roman"/>
              </a:rPr>
              <a:t>), as higher plant productivity results in more geologically stored carbon. Geologic storage of biomass carbon was, on average, the largest component of the radiative forcing budget, followed by on-site net ecosystem carbon balance, albedo, nitrous oxide, embedded fossil fuels, and methane.</a:t>
            </a:r>
            <a:endParaRPr sz="1200">
              <a:highlight>
                <a:schemeClr val="lt1"/>
              </a:highlight>
            </a:endParaRPr>
          </a:p>
        </p:txBody>
      </p:sp>
      <p:sp>
        <p:nvSpPr>
          <p:cNvPr id="171" name="Google Shape;171;p25"/>
          <p:cNvSpPr txBox="1"/>
          <p:nvPr/>
        </p:nvSpPr>
        <p:spPr>
          <a:xfrm>
            <a:off x="405800" y="5164524"/>
            <a:ext cx="11059200" cy="7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accent1"/>
                </a:solidFill>
                <a:latin typeface="Times New Roman"/>
                <a:ea typeface="Times New Roman"/>
                <a:cs typeface="Times New Roman"/>
                <a:sym typeface="Times New Roman"/>
              </a:rPr>
              <a:t>Significance/Impacts</a:t>
            </a:r>
            <a:endParaRPr>
              <a:solidFill>
                <a:schemeClr val="accent1"/>
              </a:solidFill>
            </a:endParaRPr>
          </a:p>
          <a:p>
            <a:pPr indent="-247650" lvl="0" marL="285750" marR="0" rtl="0" algn="l">
              <a:spcBef>
                <a:spcPts val="0"/>
              </a:spcBef>
              <a:spcAft>
                <a:spcPts val="0"/>
              </a:spcAft>
              <a:buClr>
                <a:srgbClr val="1A8109"/>
              </a:buClr>
              <a:buSzPts val="1200"/>
              <a:buFont typeface="Arial"/>
              <a:buChar char="•"/>
            </a:pPr>
            <a:r>
              <a:rPr lang="en-US" sz="1200">
                <a:latin typeface="Times New Roman"/>
                <a:ea typeface="Times New Roman"/>
                <a:cs typeface="Times New Roman"/>
                <a:sym typeface="Times New Roman"/>
              </a:rPr>
              <a:t>The study highlights the strengths and limitations of each method for quantifying field-scale climate impacts of BECCS and show that using multiple methods increases confidence in radiative forcing estimates.</a:t>
            </a:r>
            <a:endParaRPr sz="1200"/>
          </a:p>
        </p:txBody>
      </p:sp>
      <p:sp>
        <p:nvSpPr>
          <p:cNvPr id="172" name="Google Shape;172;p25"/>
          <p:cNvSpPr txBox="1"/>
          <p:nvPr/>
        </p:nvSpPr>
        <p:spPr>
          <a:xfrm>
            <a:off x="405800" y="5937375"/>
            <a:ext cx="11059200" cy="400200"/>
          </a:xfrm>
          <a:prstGeom prst="rect">
            <a:avLst/>
          </a:prstGeom>
          <a:solidFill>
            <a:srgbClr val="FFFFFF"/>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Falvo, G., et al. </a:t>
            </a:r>
            <a:r>
              <a:rPr lang="en-US" sz="1000" u="sng">
                <a:solidFill>
                  <a:schemeClr val="hlink"/>
                </a:solidFill>
                <a:latin typeface="Times New Roman"/>
                <a:ea typeface="Times New Roman"/>
                <a:cs typeface="Times New Roman"/>
                <a:sym typeface="Times New Roman"/>
                <a:hlinkClick r:id="rId3"/>
              </a:rPr>
              <a:t>Combining Eddy Covariance Towers, Field Measurements, and the MEMS 2 Ecosystem Model Improves Confidence in the Climate Impacts of Bioenergy With Carbon Capture and Storage.</a:t>
            </a:r>
            <a:r>
              <a:rPr lang="en-US" sz="1000">
                <a:latin typeface="Times New Roman"/>
                <a:ea typeface="Times New Roman"/>
                <a:cs typeface="Times New Roman"/>
                <a:sym typeface="Times New Roman"/>
              </a:rPr>
              <a:t> GCB Bioenergy, 17, e70023. (2025). [DOI:</a:t>
            </a:r>
            <a:r>
              <a:rPr lang="en-US" sz="1000" u="sng">
                <a:solidFill>
                  <a:schemeClr val="hlink"/>
                </a:solidFill>
                <a:latin typeface="Times New Roman"/>
                <a:ea typeface="Times New Roman"/>
                <a:cs typeface="Times New Roman"/>
                <a:sym typeface="Times New Roman"/>
                <a:hlinkClick r:id="rId4"/>
              </a:rPr>
              <a:t>10.1111/gcbb.70023</a:t>
            </a:r>
            <a:r>
              <a:rPr lang="en-US" sz="1000">
                <a:latin typeface="Times New Roman"/>
                <a:ea typeface="Times New Roman"/>
                <a:cs typeface="Times New Roman"/>
                <a:sym typeface="Times New Roman"/>
              </a:rPr>
              <a:t>]</a:t>
            </a:r>
            <a:endParaRPr/>
          </a:p>
        </p:txBody>
      </p:sp>
      <p:pic>
        <p:nvPicPr>
          <p:cNvPr descr="Great Lakes Bioenergy Research Center logo with blue circles, an orange star, and a green leaf" id="173" name="Google Shape;173;p25"/>
          <p:cNvPicPr preferRelativeResize="0"/>
          <p:nvPr/>
        </p:nvPicPr>
        <p:blipFill rotWithShape="1">
          <a:blip r:embed="rId5">
            <a:alphaModFix/>
          </a:blip>
          <a:srcRect b="7927" l="0" r="0" t="7918"/>
          <a:stretch/>
        </p:blipFill>
        <p:spPr>
          <a:xfrm>
            <a:off x="405789" y="187053"/>
            <a:ext cx="2087890" cy="923330"/>
          </a:xfrm>
          <a:prstGeom prst="rect">
            <a:avLst/>
          </a:prstGeom>
          <a:noFill/>
          <a:ln>
            <a:noFill/>
          </a:ln>
        </p:spPr>
      </p:pic>
      <p:sp>
        <p:nvSpPr>
          <p:cNvPr id="174" name="Google Shape;174;p25"/>
          <p:cNvSpPr txBox="1"/>
          <p:nvPr/>
        </p:nvSpPr>
        <p:spPr>
          <a:xfrm>
            <a:off x="8072100" y="4687850"/>
            <a:ext cx="3392700" cy="56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Average instantaneous radiative forcing for each component and method during the 100-year period following the land use change event.</a:t>
            </a:r>
            <a:endParaRPr sz="1000">
              <a:solidFill>
                <a:schemeClr val="dk1"/>
              </a:solidFill>
              <a:latin typeface="Times New Roman"/>
              <a:ea typeface="Times New Roman"/>
              <a:cs typeface="Times New Roman"/>
              <a:sym typeface="Times New Roman"/>
            </a:endParaRPr>
          </a:p>
        </p:txBody>
      </p:sp>
      <p:pic>
        <p:nvPicPr>
          <p:cNvPr descr="A chart of radiative forcing (measured in fW m^-2) comparing bioenergy crop systems: Corn, Switchgrass, and Prairie. Each system is analyzed across three measurement methods: C inventory, EC tower, and MEMS 2 model. The chart is divided into two rows representing &quot;Former cropland&quot; (top) and &quot;Former grassland&quot; (bottom).&#10;The bars are color-coded to show contributions from different factors: CO₂ᴮᴱᶜᶜˢ (red), CO₂ᴺᴱᶜᴮ (yellow), CO₂ᶠᵃʳᵐⁱⁿᵍ (green), N₂O (teal), CH₄ (blue), and Albedo (purple). Most crop systems show negative net radiative forcing (cooling effect), with Corn showing the strongest cooling effect. White circles with error bars indicate the net radiative forcing for each scenario. The y-axis ranges from approximately -70 to +30 W m^-2." id="175" name="Google Shape;175;p25"/>
          <p:cNvPicPr preferRelativeResize="0"/>
          <p:nvPr/>
        </p:nvPicPr>
        <p:blipFill>
          <a:blip r:embed="rId6">
            <a:alphaModFix/>
          </a:blip>
          <a:stretch>
            <a:fillRect/>
          </a:stretch>
        </p:blipFill>
        <p:spPr>
          <a:xfrm>
            <a:off x="8093350" y="1583925"/>
            <a:ext cx="3392698" cy="313173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