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frontiersin.org/articles/10.3389/fbioe.2024.1344260/full" TargetMode="External"/><Relationship Id="rId4" Type="http://schemas.openxmlformats.org/officeDocument/2006/relationships/image" Target="../media/image13.png"/><Relationship Id="rId5"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40200" y="110925"/>
            <a:ext cx="87639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Microcompartments could give industrial microbes space for challenging reactions</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73650" y="1295725"/>
            <a:ext cx="73209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Many bacteria use self-assembling, protein-based organelles to form a semipermeable barrier that keeps out toxic or volatile intermediates while allowing substrates and products to pass through. Such microcompartments could be used to encapsulate non-native enzymes and incorporate challenging metabolic pathways into industrially relevant bacteria such as </a:t>
            </a:r>
            <a:r>
              <a:rPr i="1" lang="en-US" sz="1300">
                <a:latin typeface="Times New Roman"/>
                <a:ea typeface="Times New Roman"/>
                <a:cs typeface="Times New Roman"/>
                <a:sym typeface="Times New Roman"/>
              </a:rPr>
              <a:t>Zymomonas mobilis</a:t>
            </a:r>
            <a:r>
              <a:rPr lang="en-US" sz="1300">
                <a:latin typeface="Times New Roman"/>
                <a:ea typeface="Times New Roman"/>
                <a:cs typeface="Times New Roman"/>
                <a:sym typeface="Times New Roman"/>
              </a:rPr>
              <a:t>.    </a:t>
            </a:r>
            <a:endParaRPr sz="1500">
              <a:latin typeface="Times New Roman"/>
              <a:ea typeface="Times New Roman"/>
              <a:cs typeface="Times New Roman"/>
              <a:sym typeface="Times New Roman"/>
            </a:endParaRPr>
          </a:p>
        </p:txBody>
      </p:sp>
      <p:sp>
        <p:nvSpPr>
          <p:cNvPr id="79" name="Google Shape;79;p13"/>
          <p:cNvSpPr/>
          <p:nvPr/>
        </p:nvSpPr>
        <p:spPr>
          <a:xfrm>
            <a:off x="405800" y="2496025"/>
            <a:ext cx="7678200" cy="101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Using synthetic biology, researchers introduced a model shell system derived from the myxobacterium </a:t>
            </a:r>
            <a:r>
              <a:rPr i="1" lang="en-US" sz="1300">
                <a:latin typeface="Times New Roman"/>
                <a:ea typeface="Times New Roman"/>
                <a:cs typeface="Times New Roman"/>
                <a:sym typeface="Times New Roman"/>
              </a:rPr>
              <a:t>Haliangium ochraceum</a:t>
            </a:r>
            <a:r>
              <a:rPr lang="en-US" sz="1300">
                <a:latin typeface="Times New Roman"/>
                <a:ea typeface="Times New Roman"/>
                <a:cs typeface="Times New Roman"/>
                <a:sym typeface="Times New Roman"/>
              </a:rPr>
              <a:t> (HO shell) into </a:t>
            </a:r>
            <a:r>
              <a:rPr i="1" lang="en-US" sz="1300">
                <a:latin typeface="Times New Roman"/>
                <a:ea typeface="Times New Roman"/>
                <a:cs typeface="Times New Roman"/>
                <a:sym typeface="Times New Roman"/>
              </a:rPr>
              <a:t>Z. mobilis</a:t>
            </a:r>
            <a:r>
              <a:rPr lang="en-US" sz="1300">
                <a:latin typeface="Times New Roman"/>
                <a:ea typeface="Times New Roman"/>
                <a:cs typeface="Times New Roman"/>
                <a:sym typeface="Times New Roman"/>
              </a:rPr>
              <a:t> with the goal of constructing a microcompartment-based spatial scaffolding platform as a next-generation tool for metabolic engineering.</a:t>
            </a:r>
            <a:endParaRPr sz="1500">
              <a:latin typeface="Times New Roman"/>
              <a:ea typeface="Times New Roman"/>
              <a:cs typeface="Times New Roman"/>
              <a:sym typeface="Times New Roman"/>
            </a:endParaRPr>
          </a:p>
        </p:txBody>
      </p:sp>
      <p:sp>
        <p:nvSpPr>
          <p:cNvPr id="80" name="Google Shape;80;p13"/>
          <p:cNvSpPr/>
          <p:nvPr/>
        </p:nvSpPr>
        <p:spPr>
          <a:xfrm>
            <a:off x="439150" y="3465925"/>
            <a:ext cx="7389900" cy="101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Three analytical techniques (SDS-PAGE, transmission electron microscopy, and dynamic light scattering analysis) confirmed the ability to express and purify empty capped and uncapped HO shells in </a:t>
            </a:r>
            <a:r>
              <a:rPr i="1" lang="en-US" sz="1300">
                <a:latin typeface="Times New Roman"/>
                <a:ea typeface="Times New Roman"/>
                <a:cs typeface="Times New Roman"/>
                <a:sym typeface="Times New Roman"/>
              </a:rPr>
              <a:t>Z. mobilis</a:t>
            </a:r>
            <a:r>
              <a:rPr lang="en-US" sz="1300">
                <a:latin typeface="Times New Roman"/>
                <a:ea typeface="Times New Roman"/>
                <a:cs typeface="Times New Roman"/>
                <a:sym typeface="Times New Roman"/>
              </a:rPr>
              <a:t> and to simultaneously target proteins of interest to their interior and exterior surfaces. </a:t>
            </a:r>
            <a:endParaRPr sz="1500">
              <a:latin typeface="Times New Roman"/>
              <a:ea typeface="Times New Roman"/>
              <a:cs typeface="Times New Roman"/>
              <a:sym typeface="Times New Roman"/>
            </a:endParaRPr>
          </a:p>
        </p:txBody>
      </p:sp>
      <p:sp>
        <p:nvSpPr>
          <p:cNvPr id="81" name="Google Shape;81;p13"/>
          <p:cNvSpPr txBox="1"/>
          <p:nvPr/>
        </p:nvSpPr>
        <p:spPr>
          <a:xfrm>
            <a:off x="439150" y="4476930"/>
            <a:ext cx="11059200" cy="136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Microorganisms like </a:t>
            </a:r>
            <a:r>
              <a:rPr i="1" lang="en-US" sz="1300">
                <a:latin typeface="Times New Roman"/>
                <a:ea typeface="Times New Roman"/>
                <a:cs typeface="Times New Roman"/>
                <a:sym typeface="Times New Roman"/>
              </a:rPr>
              <a:t>Z. mobilis</a:t>
            </a:r>
            <a:r>
              <a:rPr lang="en-US" sz="1300">
                <a:latin typeface="Times New Roman"/>
                <a:ea typeface="Times New Roman"/>
                <a:cs typeface="Times New Roman"/>
                <a:sym typeface="Times New Roman"/>
              </a:rPr>
              <a:t> can be used to produce sustainable biofuels and other products, but attempts to modify their metabolisms can result in accumulation of toxic intermediates or unwanted metabolic cross-talk. Self-assembling, easy-to-modify, protein-based microcompartments offer a sophisticated way to overcome these obstacles by acting as an autonomous catalytic module decoupled from the cell’s regulatory and metabolic networks.</a:t>
            </a:r>
            <a:endParaRPr sz="1300">
              <a:latin typeface="Times New Roman"/>
              <a:ea typeface="Times New Roman"/>
              <a:cs typeface="Times New Roman"/>
              <a:sym typeface="Times New Roman"/>
            </a:endParaRPr>
          </a:p>
          <a:p>
            <a:pPr indent="-311150" lvl="0" marL="457200" rtl="0" algn="l">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The ability to encapsulate proteins of interest in microcompartments and control the orientation of the cargo enzymes provides a foundation for incorporating enzymes and microcompartments with synthetic biological pathways for production of high-value products in </a:t>
            </a:r>
            <a:r>
              <a:rPr i="1" lang="en-US" sz="1300">
                <a:solidFill>
                  <a:schemeClr val="dk1"/>
                </a:solidFill>
                <a:latin typeface="Times New Roman"/>
                <a:ea typeface="Times New Roman"/>
                <a:cs typeface="Times New Roman"/>
                <a:sym typeface="Times New Roman"/>
              </a:rPr>
              <a:t>Z. mobilis</a:t>
            </a:r>
            <a:r>
              <a:rPr lang="en-US" sz="1300">
                <a:latin typeface="Times New Roman"/>
                <a:ea typeface="Times New Roman"/>
                <a:cs typeface="Times New Roman"/>
                <a:sym typeface="Times New Roman"/>
              </a:rPr>
              <a:t>. </a:t>
            </a:r>
            <a:endParaRPr sz="1300">
              <a:latin typeface="Times New Roman"/>
              <a:ea typeface="Times New Roman"/>
              <a:cs typeface="Times New Roman"/>
              <a:sym typeface="Times New Roman"/>
            </a:endParaRPr>
          </a:p>
        </p:txBody>
      </p:sp>
      <p:sp>
        <p:nvSpPr>
          <p:cNvPr id="82" name="Google Shape;82;p13"/>
          <p:cNvSpPr txBox="1"/>
          <p:nvPr/>
        </p:nvSpPr>
        <p:spPr>
          <a:xfrm>
            <a:off x="439153" y="5846724"/>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Doron, Lior, Raval, Dhairya, &amp; Kerfeld, Cheryl A. Towards using bacterial microcompartments as a platform for spatial metabolic engineering in the industrially important and metabolically versatile Zymomonas mobilis. Frontiers in Bioengineering and Biotechnology, </a:t>
            </a:r>
            <a:r>
              <a:rPr b="1" lang="en-US" sz="1000">
                <a:latin typeface="Times New Roman"/>
                <a:ea typeface="Times New Roman"/>
                <a:cs typeface="Times New Roman"/>
                <a:sym typeface="Times New Roman"/>
              </a:rPr>
              <a:t>12</a:t>
            </a:r>
            <a:r>
              <a:rPr lang="en-US" sz="1000">
                <a:latin typeface="Times New Roman"/>
                <a:ea typeface="Times New Roman"/>
                <a:cs typeface="Times New Roman"/>
                <a:sym typeface="Times New Roman"/>
              </a:rPr>
              <a:t>. (2024) [DOI:</a:t>
            </a:r>
            <a:r>
              <a:rPr lang="en-US" sz="1000" u="sng">
                <a:solidFill>
                  <a:schemeClr val="hlink"/>
                </a:solidFill>
                <a:latin typeface="Times New Roman"/>
                <a:ea typeface="Times New Roman"/>
                <a:cs typeface="Times New Roman"/>
                <a:sym typeface="Times New Roman"/>
                <a:hlinkClick r:id="rId3"/>
              </a:rPr>
              <a:t>10.3389/fbioe.2024.1344260</a:t>
            </a:r>
            <a:r>
              <a:rPr lang="en-US" sz="1000">
                <a:latin typeface="Times New Roman"/>
                <a:ea typeface="Times New Roman"/>
                <a:cs typeface="Times New Roman"/>
                <a:sym typeface="Times New Roman"/>
              </a:rPr>
              <a:t>]</a:t>
            </a:r>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descr="Illustration featuring a spherical structure composed of blue, green, and yellow clusters. individual building blocks are depicted, labeled with their molecular names and codes. Below, hexagonal and pentagonal shapes represent different protein subunits, such as BMC-H (Pfam00936), BMC-T (2xPfam00936), and BMC-P (Pfam03319), which combine to form the shell's geometric architecture. Smaller schematic diagrams illustrate how these subunits can be further modified, such as by adding tags (SpyTag, SnoopTag)." id="84" name="Google Shape;84;p13"/>
          <p:cNvPicPr preferRelativeResize="0"/>
          <p:nvPr/>
        </p:nvPicPr>
        <p:blipFill>
          <a:blip r:embed="rId5">
            <a:alphaModFix/>
          </a:blip>
          <a:stretch>
            <a:fillRect/>
          </a:stretch>
        </p:blipFill>
        <p:spPr>
          <a:xfrm>
            <a:off x="8245800" y="1431650"/>
            <a:ext cx="3480999" cy="2614500"/>
          </a:xfrm>
          <a:prstGeom prst="rect">
            <a:avLst/>
          </a:prstGeom>
          <a:noFill/>
          <a:ln>
            <a:noFill/>
          </a:ln>
        </p:spPr>
      </p:pic>
      <p:sp>
        <p:nvSpPr>
          <p:cNvPr id="85" name="Google Shape;85;p13"/>
          <p:cNvSpPr txBox="1"/>
          <p:nvPr/>
        </p:nvSpPr>
        <p:spPr>
          <a:xfrm>
            <a:off x="8211800" y="4162360"/>
            <a:ext cx="35490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Model of the HO synthetic shell with the functionalized building blocks engineered in </a:t>
            </a:r>
            <a:r>
              <a:rPr i="1" lang="en-US" sz="1000">
                <a:solidFill>
                  <a:schemeClr val="dk1"/>
                </a:solidFill>
                <a:latin typeface="Times New Roman"/>
                <a:ea typeface="Times New Roman"/>
                <a:cs typeface="Times New Roman"/>
                <a:sym typeface="Times New Roman"/>
              </a:rPr>
              <a:t>E. coli </a:t>
            </a:r>
            <a:r>
              <a:rPr lang="en-US" sz="1000">
                <a:solidFill>
                  <a:schemeClr val="dk1"/>
                </a:solidFill>
                <a:latin typeface="Times New Roman"/>
                <a:ea typeface="Times New Roman"/>
                <a:cs typeface="Times New Roman"/>
                <a:sym typeface="Times New Roman"/>
              </a:rPr>
              <a:t>and applied to </a:t>
            </a:r>
            <a:r>
              <a:rPr i="1" lang="en-US" sz="1000">
                <a:solidFill>
                  <a:schemeClr val="dk1"/>
                </a:solidFill>
                <a:latin typeface="Times New Roman"/>
                <a:ea typeface="Times New Roman"/>
                <a:cs typeface="Times New Roman"/>
                <a:sym typeface="Times New Roman"/>
              </a:rPr>
              <a:t>Z. mobilis.</a:t>
            </a:r>
            <a:endParaRPr i="1"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