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0" r:id="rId3"/>
    <p:sldMasterId id="2147483671" r:id="rId4"/>
  </p:sldMasterIdLst>
  <p:notesMasterIdLst>
    <p:notesMasterId r:id="rId5"/>
  </p:notesMasterIdLst>
  <p:sldIdLst>
    <p:sldId id="256" r:id="rId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2fc7bf85496_2_9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5" name="Google Shape;165;g2fc7bf85496_2_9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 Id="rId3"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5.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jp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2"/>
          <p:cNvSpPr/>
          <p:nvPr/>
        </p:nvSpPr>
        <p:spPr>
          <a:xfrm>
            <a:off x="0" y="6320118"/>
            <a:ext cx="12192000" cy="537900"/>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venir"/>
              <a:ea typeface="Avenir"/>
              <a:cs typeface="Avenir"/>
              <a:sym typeface="Avenir"/>
            </a:endParaRPr>
          </a:p>
        </p:txBody>
      </p:sp>
      <p:pic>
        <p:nvPicPr>
          <p:cNvPr id="19" name="Google Shape;19;p2"/>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20" name="Google Shape;20;p2"/>
          <p:cNvSpPr txBox="1"/>
          <p:nvPr/>
        </p:nvSpPr>
        <p:spPr>
          <a:xfrm>
            <a:off x="7694875" y="6404400"/>
            <a:ext cx="4284600" cy="3693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800" u="none" cap="none" strike="noStrike">
                <a:solidFill>
                  <a:srgbClr val="FFFFFF"/>
                </a:solidFill>
                <a:latin typeface="Avenir"/>
                <a:ea typeface="Avenir"/>
                <a:cs typeface="Avenir"/>
                <a:sym typeface="Avenir"/>
              </a:rPr>
              <a:t>Biological and Environmental Research</a:t>
            </a:r>
            <a:endParaRPr/>
          </a:p>
        </p:txBody>
      </p:sp>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3" name="Shape 63"/>
        <p:cNvGrpSpPr/>
        <p:nvPr/>
      </p:nvGrpSpPr>
      <p:grpSpPr>
        <a:xfrm>
          <a:off x="0" y="0"/>
          <a:ext cx="0" cy="0"/>
          <a:chOff x="0" y="0"/>
          <a:chExt cx="0" cy="0"/>
        </a:xfrm>
      </p:grpSpPr>
      <p:sp>
        <p:nvSpPr>
          <p:cNvPr id="64" name="Google Shape;64;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66" name="Google Shape;66;p11"/>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7" name="Google Shape;67;p11"/>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8" name="Shape 68"/>
        <p:cNvGrpSpPr/>
        <p:nvPr/>
      </p:nvGrpSpPr>
      <p:grpSpPr>
        <a:xfrm>
          <a:off x="0" y="0"/>
          <a:ext cx="0" cy="0"/>
          <a:chOff x="0" y="0"/>
          <a:chExt cx="0" cy="0"/>
        </a:xfrm>
      </p:grpSpPr>
      <p:sp>
        <p:nvSpPr>
          <p:cNvPr id="69" name="Google Shape;69;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71" name="Google Shape;71;p12"/>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72" name="Google Shape;72;p12"/>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7" name="Shape 77"/>
        <p:cNvGrpSpPr/>
        <p:nvPr/>
      </p:nvGrpSpPr>
      <p:grpSpPr>
        <a:xfrm>
          <a:off x="0" y="0"/>
          <a:ext cx="0" cy="0"/>
          <a:chOff x="0" y="0"/>
          <a:chExt cx="0" cy="0"/>
        </a:xfrm>
      </p:grpSpPr>
      <p:sp>
        <p:nvSpPr>
          <p:cNvPr id="78" name="Google Shape;78;p14"/>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14"/>
          <p:cNvSpPr txBox="1"/>
          <p:nvPr/>
        </p:nvSpPr>
        <p:spPr>
          <a:xfrm>
            <a:off x="8417169" y="6398798"/>
            <a:ext cx="3774831"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600" u="none" cap="none" strike="noStrike">
                <a:solidFill>
                  <a:schemeClr val="lt1"/>
                </a:solidFill>
                <a:latin typeface="Avenir"/>
                <a:ea typeface="Avenir"/>
                <a:cs typeface="Avenir"/>
                <a:sym typeface="Avenir"/>
              </a:rPr>
              <a:t>Biological and Environmental Research</a:t>
            </a:r>
            <a:endParaRPr/>
          </a:p>
        </p:txBody>
      </p:sp>
      <p:pic>
        <p:nvPicPr>
          <p:cNvPr id="80" name="Google Shape;80;p14"/>
          <p:cNvPicPr preferRelativeResize="0"/>
          <p:nvPr/>
        </p:nvPicPr>
        <p:blipFill>
          <a:blip r:embed="rId2">
            <a:alphaModFix/>
          </a:blip>
          <a:stretch>
            <a:fillRect/>
          </a:stretch>
        </p:blipFill>
        <p:spPr>
          <a:xfrm>
            <a:off x="0" y="6384250"/>
            <a:ext cx="12192000" cy="520075"/>
          </a:xfrm>
          <a:prstGeom prst="rect">
            <a:avLst/>
          </a:prstGeom>
          <a:noFill/>
          <a:ln>
            <a:noFill/>
          </a:ln>
        </p:spPr>
      </p:pic>
      <p:pic>
        <p:nvPicPr>
          <p:cNvPr id="81" name="Google Shape;81;p14"/>
          <p:cNvPicPr preferRelativeResize="0"/>
          <p:nvPr/>
        </p:nvPicPr>
        <p:blipFill>
          <a:blip r:embed="rId3">
            <a:alphaModFix/>
          </a:blip>
          <a:stretch>
            <a:fillRect/>
          </a:stretch>
        </p:blipFill>
        <p:spPr>
          <a:xfrm>
            <a:off x="152388" y="6384259"/>
            <a:ext cx="11887200" cy="520065"/>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rgbClr val="0B324F"/>
        </a:solidFill>
      </p:bgPr>
    </p:bg>
    <p:spTree>
      <p:nvGrpSpPr>
        <p:cNvPr id="82" name="Shape 82"/>
        <p:cNvGrpSpPr/>
        <p:nvPr/>
      </p:nvGrpSpPr>
      <p:grpSpPr>
        <a:xfrm>
          <a:off x="0" y="0"/>
          <a:ext cx="0" cy="0"/>
          <a:chOff x="0" y="0"/>
          <a:chExt cx="0" cy="0"/>
        </a:xfrm>
      </p:grpSpPr>
      <p:sp>
        <p:nvSpPr>
          <p:cNvPr id="83" name="Google Shape;83;p15"/>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lt1"/>
              </a:buClr>
              <a:buSzPts val="6000"/>
              <a:buFont typeface="Avenir"/>
              <a:buNone/>
              <a:defRPr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4" name="Google Shape;84;p15"/>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Font typeface="Avenir"/>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85" name="Google Shape;85;p15"/>
          <p:cNvSpPr txBox="1"/>
          <p:nvPr>
            <p:ph idx="10" type="dt"/>
          </p:nvPr>
        </p:nvSpPr>
        <p:spPr>
          <a:xfrm>
            <a:off x="2928257" y="6413161"/>
            <a:ext cx="968829" cy="365125"/>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sz="1100">
                <a:solidFill>
                  <a:schemeClr val="dk1"/>
                </a:solidFill>
                <a:latin typeface="Avenir"/>
                <a:ea typeface="Avenir"/>
                <a:cs typeface="Avenir"/>
                <a:sym typeface="Avenir"/>
              </a:defRPr>
            </a:lvl1pPr>
            <a:lvl2pPr lvl="1"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2pPr>
            <a:lvl3pPr lvl="2"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3pPr>
            <a:lvl4pPr lvl="3"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4pPr>
            <a:lvl5pPr lvl="4"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5pPr>
            <a:lvl6pPr lvl="5"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6pPr>
            <a:lvl7pPr lvl="6"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7pPr>
            <a:lvl8pPr lvl="7"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8pPr>
            <a:lvl9pPr lvl="8"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9pPr>
          </a:lstStyle>
          <a:p/>
        </p:txBody>
      </p:sp>
      <p:sp>
        <p:nvSpPr>
          <p:cNvPr id="86" name="Google Shape;86;p15"/>
          <p:cNvSpPr txBox="1"/>
          <p:nvPr>
            <p:ph idx="11" type="ftr"/>
          </p:nvPr>
        </p:nvSpPr>
        <p:spPr>
          <a:xfrm>
            <a:off x="4038600" y="641316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100">
                <a:solidFill>
                  <a:schemeClr val="dk1"/>
                </a:solidFill>
                <a:latin typeface="Avenir"/>
                <a:ea typeface="Avenir"/>
                <a:cs typeface="Avenir"/>
                <a:sym typeface="Avenir"/>
              </a:defRPr>
            </a:lvl1pPr>
            <a:lvl2pPr lvl="1"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2pPr>
            <a:lvl3pPr lvl="2"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3pPr>
            <a:lvl4pPr lvl="3"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4pPr>
            <a:lvl5pPr lvl="4"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5pPr>
            <a:lvl6pPr lvl="5"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6pPr>
            <a:lvl7pPr lvl="6"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7pPr>
            <a:lvl8pPr lvl="7"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8pPr>
            <a:lvl9pPr lvl="8"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9pPr>
          </a:lstStyle>
          <a:p/>
        </p:txBody>
      </p:sp>
      <p:sp>
        <p:nvSpPr>
          <p:cNvPr id="87" name="Google Shape;87;p15"/>
          <p:cNvSpPr/>
          <p:nvPr/>
        </p:nvSpPr>
        <p:spPr>
          <a:xfrm>
            <a:off x="0" y="5622878"/>
            <a:ext cx="12192000" cy="123512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pic>
        <p:nvPicPr>
          <p:cNvPr id="88" name="Google Shape;88;p15"/>
          <p:cNvPicPr preferRelativeResize="0"/>
          <p:nvPr/>
        </p:nvPicPr>
        <p:blipFill rotWithShape="1">
          <a:blip r:embed="rId2">
            <a:alphaModFix/>
          </a:blip>
          <a:srcRect b="0" l="0" r="0" t="0"/>
          <a:stretch/>
        </p:blipFill>
        <p:spPr>
          <a:xfrm>
            <a:off x="132289" y="5815220"/>
            <a:ext cx="4894439" cy="901108"/>
          </a:xfrm>
          <a:prstGeom prst="rect">
            <a:avLst/>
          </a:prstGeom>
          <a:noFill/>
          <a:ln>
            <a:noFill/>
          </a:ln>
        </p:spPr>
      </p:pic>
      <p:sp>
        <p:nvSpPr>
          <p:cNvPr id="89" name="Google Shape;89;p15"/>
          <p:cNvSpPr txBox="1"/>
          <p:nvPr/>
        </p:nvSpPr>
        <p:spPr>
          <a:xfrm>
            <a:off x="7162800" y="5917273"/>
            <a:ext cx="5029200" cy="64633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3600">
                <a:solidFill>
                  <a:schemeClr val="accent1"/>
                </a:solidFill>
                <a:latin typeface="Avenir"/>
                <a:ea typeface="Avenir"/>
                <a:cs typeface="Avenir"/>
                <a:sym typeface="Avenir"/>
              </a:rPr>
              <a:t>Energy.gov/science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90" name="Shape 90"/>
        <p:cNvGrpSpPr/>
        <p:nvPr/>
      </p:nvGrpSpPr>
      <p:grpSpPr>
        <a:xfrm>
          <a:off x="0" y="0"/>
          <a:ext cx="0" cy="0"/>
          <a:chOff x="0" y="0"/>
          <a:chExt cx="0" cy="0"/>
        </a:xfrm>
      </p:grpSpPr>
      <p:sp>
        <p:nvSpPr>
          <p:cNvPr id="91" name="Google Shape;91;p16"/>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2" name="Google Shape;92;p16"/>
          <p:cNvSpPr txBox="1"/>
          <p:nvPr>
            <p:ph idx="1" type="body"/>
          </p:nvPr>
        </p:nvSpPr>
        <p:spPr>
          <a:xfrm>
            <a:off x="408791" y="1194099"/>
            <a:ext cx="11317044" cy="4982864"/>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dk1"/>
              </a:buClr>
              <a:buSzPts val="2400"/>
              <a:buFont typeface="Arial"/>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3" name="Google Shape;93;p16"/>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94" name="Google Shape;94;p16"/>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95" name="Google Shape;95;p16"/>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96" name="Google Shape;96;p16"/>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with content 2">
  <p:cSld name="Title with content 2">
    <p:spTree>
      <p:nvGrpSpPr>
        <p:cNvPr id="97" name="Shape 97"/>
        <p:cNvGrpSpPr/>
        <p:nvPr/>
      </p:nvGrpSpPr>
      <p:grpSpPr>
        <a:xfrm>
          <a:off x="0" y="0"/>
          <a:ext cx="0" cy="0"/>
          <a:chOff x="0" y="0"/>
          <a:chExt cx="0" cy="0"/>
        </a:xfrm>
      </p:grpSpPr>
      <p:sp>
        <p:nvSpPr>
          <p:cNvPr id="98" name="Google Shape;98;p17"/>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pic>
        <p:nvPicPr>
          <p:cNvPr id="99" name="Google Shape;99;p17"/>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00" name="Google Shape;100;p17"/>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01" name="Google Shape;101;p17"/>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2" name="Google Shape;102;p17"/>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103" name="Google Shape;103;p17"/>
          <p:cNvSpPr txBox="1"/>
          <p:nvPr>
            <p:ph idx="1" type="body"/>
          </p:nvPr>
        </p:nvSpPr>
        <p:spPr>
          <a:xfrm>
            <a:off x="439738" y="1681163"/>
            <a:ext cx="5430484" cy="4143375"/>
          </a:xfrm>
          <a:prstGeom prst="rect">
            <a:avLst/>
          </a:prstGeom>
          <a:solidFill>
            <a:schemeClr val="accent1"/>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4" name="Google Shape;104;p17"/>
          <p:cNvSpPr txBox="1"/>
          <p:nvPr>
            <p:ph idx="2" type="body"/>
          </p:nvPr>
        </p:nvSpPr>
        <p:spPr>
          <a:xfrm>
            <a:off x="6333067" y="1681163"/>
            <a:ext cx="5454121" cy="4143375"/>
          </a:xfrm>
          <a:prstGeom prst="rect">
            <a:avLst/>
          </a:prstGeom>
          <a:solidFill>
            <a:srgbClr val="248A97"/>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with content 3">
  <p:cSld name="Title with content 3">
    <p:spTree>
      <p:nvGrpSpPr>
        <p:cNvPr id="105" name="Shape 105"/>
        <p:cNvGrpSpPr/>
        <p:nvPr/>
      </p:nvGrpSpPr>
      <p:grpSpPr>
        <a:xfrm>
          <a:off x="0" y="0"/>
          <a:ext cx="0" cy="0"/>
          <a:chOff x="0" y="0"/>
          <a:chExt cx="0" cy="0"/>
        </a:xfrm>
      </p:grpSpPr>
      <p:sp>
        <p:nvSpPr>
          <p:cNvPr id="106" name="Google Shape;106;p18"/>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pic>
        <p:nvPicPr>
          <p:cNvPr id="107" name="Google Shape;107;p18"/>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08" name="Google Shape;108;p18"/>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09" name="Google Shape;109;p18"/>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0" name="Google Shape;110;p18"/>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111" name="Google Shape;111;p18"/>
          <p:cNvSpPr txBox="1"/>
          <p:nvPr>
            <p:ph idx="1" type="body"/>
          </p:nvPr>
        </p:nvSpPr>
        <p:spPr>
          <a:xfrm>
            <a:off x="439738" y="1681163"/>
            <a:ext cx="3578225" cy="4143375"/>
          </a:xfrm>
          <a:prstGeom prst="rect">
            <a:avLst/>
          </a:prstGeom>
          <a:solidFill>
            <a:schemeClr val="accent1"/>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2" name="Google Shape;112;p18"/>
          <p:cNvSpPr txBox="1"/>
          <p:nvPr>
            <p:ph idx="2" type="body"/>
          </p:nvPr>
        </p:nvSpPr>
        <p:spPr>
          <a:xfrm>
            <a:off x="4327525" y="1681163"/>
            <a:ext cx="3576638" cy="4143375"/>
          </a:xfrm>
          <a:prstGeom prst="rect">
            <a:avLst/>
          </a:prstGeom>
          <a:solidFill>
            <a:schemeClr val="accent4"/>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3" name="Google Shape;113;p18"/>
          <p:cNvSpPr txBox="1"/>
          <p:nvPr>
            <p:ph idx="3" type="body"/>
          </p:nvPr>
        </p:nvSpPr>
        <p:spPr>
          <a:xfrm>
            <a:off x="8212138" y="1681163"/>
            <a:ext cx="3575050" cy="4143375"/>
          </a:xfrm>
          <a:prstGeom prst="rect">
            <a:avLst/>
          </a:prstGeom>
          <a:solidFill>
            <a:srgbClr val="248A97"/>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with picture (round)">
  <p:cSld name="Text with picture (round)">
    <p:spTree>
      <p:nvGrpSpPr>
        <p:cNvPr id="114" name="Shape 114"/>
        <p:cNvGrpSpPr/>
        <p:nvPr/>
      </p:nvGrpSpPr>
      <p:grpSpPr>
        <a:xfrm>
          <a:off x="0" y="0"/>
          <a:ext cx="0" cy="0"/>
          <a:chOff x="0" y="0"/>
          <a:chExt cx="0" cy="0"/>
        </a:xfrm>
      </p:grpSpPr>
      <p:sp>
        <p:nvSpPr>
          <p:cNvPr id="115" name="Google Shape;115;p19"/>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6" name="Google Shape;116;p19"/>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17" name="Google Shape;117;p19"/>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18" name="Google Shape;118;p19"/>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19" name="Google Shape;119;p19"/>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20" name="Google Shape;120;p19"/>
          <p:cNvSpPr/>
          <p:nvPr>
            <p:ph idx="2" type="pic"/>
          </p:nvPr>
        </p:nvSpPr>
        <p:spPr>
          <a:xfrm>
            <a:off x="6920089" y="1045804"/>
            <a:ext cx="5271912" cy="5274034"/>
          </a:xfrm>
          <a:prstGeom prst="rect">
            <a:avLst/>
          </a:prstGeom>
          <a:noFill/>
          <a:ln>
            <a:noFill/>
          </a:ln>
        </p:spPr>
      </p:sp>
      <p:sp>
        <p:nvSpPr>
          <p:cNvPr id="121" name="Google Shape;121;p19"/>
          <p:cNvSpPr txBox="1"/>
          <p:nvPr>
            <p:ph idx="1" type="body"/>
          </p:nvPr>
        </p:nvSpPr>
        <p:spPr>
          <a:xfrm>
            <a:off x="409575" y="1389063"/>
            <a:ext cx="6227763" cy="466248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with picture (circles)">
  <p:cSld name="Text with picture (circles)">
    <p:spTree>
      <p:nvGrpSpPr>
        <p:cNvPr id="122" name="Shape 122"/>
        <p:cNvGrpSpPr/>
        <p:nvPr/>
      </p:nvGrpSpPr>
      <p:grpSpPr>
        <a:xfrm>
          <a:off x="0" y="0"/>
          <a:ext cx="0" cy="0"/>
          <a:chOff x="0" y="0"/>
          <a:chExt cx="0" cy="0"/>
        </a:xfrm>
      </p:grpSpPr>
      <p:sp>
        <p:nvSpPr>
          <p:cNvPr id="123" name="Google Shape;123;p20"/>
          <p:cNvSpPr txBox="1"/>
          <p:nvPr>
            <p:ph type="title"/>
          </p:nvPr>
        </p:nvSpPr>
        <p:spPr>
          <a:xfrm>
            <a:off x="408791" y="177283"/>
            <a:ext cx="8668421"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4" name="Google Shape;124;p20"/>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25" name="Google Shape;125;p20"/>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26" name="Google Shape;126;p20"/>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27" name="Google Shape;127;p20"/>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28" name="Google Shape;128;p20"/>
          <p:cNvSpPr txBox="1"/>
          <p:nvPr>
            <p:ph idx="1" type="body"/>
          </p:nvPr>
        </p:nvSpPr>
        <p:spPr>
          <a:xfrm>
            <a:off x="409575" y="1389063"/>
            <a:ext cx="4580089" cy="466248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9" name="Google Shape;129;p20"/>
          <p:cNvSpPr/>
          <p:nvPr>
            <p:ph idx="2" type="pic"/>
          </p:nvPr>
        </p:nvSpPr>
        <p:spPr>
          <a:xfrm>
            <a:off x="6164263" y="1320659"/>
            <a:ext cx="1543050" cy="1543191"/>
          </a:xfrm>
          <a:prstGeom prst="ellipse">
            <a:avLst/>
          </a:prstGeom>
          <a:noFill/>
          <a:ln>
            <a:noFill/>
          </a:ln>
        </p:spPr>
      </p:sp>
      <p:sp>
        <p:nvSpPr>
          <p:cNvPr id="130" name="Google Shape;130;p20"/>
          <p:cNvSpPr/>
          <p:nvPr>
            <p:ph idx="3" type="pic"/>
          </p:nvPr>
        </p:nvSpPr>
        <p:spPr>
          <a:xfrm>
            <a:off x="8918700" y="529330"/>
            <a:ext cx="2835150" cy="2834583"/>
          </a:xfrm>
          <a:prstGeom prst="ellipse">
            <a:avLst/>
          </a:prstGeom>
          <a:noFill/>
          <a:ln>
            <a:noFill/>
          </a:ln>
        </p:spPr>
      </p:sp>
      <p:sp>
        <p:nvSpPr>
          <p:cNvPr id="131" name="Google Shape;131;p20"/>
          <p:cNvSpPr/>
          <p:nvPr>
            <p:ph idx="4" type="pic"/>
          </p:nvPr>
        </p:nvSpPr>
        <p:spPr>
          <a:xfrm>
            <a:off x="7245351" y="2667000"/>
            <a:ext cx="1831861" cy="1833563"/>
          </a:xfrm>
          <a:prstGeom prst="ellipse">
            <a:avLst/>
          </a:prstGeom>
          <a:noFill/>
          <a:ln>
            <a:noFill/>
          </a:ln>
        </p:spPr>
      </p:sp>
      <p:sp>
        <p:nvSpPr>
          <p:cNvPr id="132" name="Google Shape;132;p20"/>
          <p:cNvSpPr/>
          <p:nvPr>
            <p:ph idx="5" type="pic"/>
          </p:nvPr>
        </p:nvSpPr>
        <p:spPr>
          <a:xfrm>
            <a:off x="5463822" y="4007983"/>
            <a:ext cx="2210192" cy="2210466"/>
          </a:xfrm>
          <a:prstGeom prst="ellipse">
            <a:avLst/>
          </a:prstGeom>
          <a:noFill/>
          <a:ln>
            <a:noFill/>
          </a:ln>
        </p:spPr>
      </p:sp>
      <p:sp>
        <p:nvSpPr>
          <p:cNvPr id="133" name="Google Shape;133;p20"/>
          <p:cNvSpPr/>
          <p:nvPr>
            <p:ph idx="6" type="pic"/>
          </p:nvPr>
        </p:nvSpPr>
        <p:spPr>
          <a:xfrm>
            <a:off x="9218855" y="3630613"/>
            <a:ext cx="2392119" cy="2392362"/>
          </a:xfrm>
          <a:prstGeom prst="ellipse">
            <a:avLst/>
          </a:prstGeom>
          <a:noFill/>
          <a:ln>
            <a:noFill/>
          </a:ln>
        </p:spPr>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with picture (stripe)">
  <p:cSld name="Text with picture (stripe)">
    <p:spTree>
      <p:nvGrpSpPr>
        <p:cNvPr id="134" name="Shape 134"/>
        <p:cNvGrpSpPr/>
        <p:nvPr/>
      </p:nvGrpSpPr>
      <p:grpSpPr>
        <a:xfrm>
          <a:off x="0" y="0"/>
          <a:ext cx="0" cy="0"/>
          <a:chOff x="0" y="0"/>
          <a:chExt cx="0" cy="0"/>
        </a:xfrm>
      </p:grpSpPr>
      <p:sp>
        <p:nvSpPr>
          <p:cNvPr id="135" name="Google Shape;135;p21"/>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6" name="Google Shape;136;p21"/>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37" name="Google Shape;137;p21"/>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38" name="Google Shape;138;p21"/>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39" name="Google Shape;139;p21"/>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40" name="Google Shape;140;p21"/>
          <p:cNvSpPr txBox="1"/>
          <p:nvPr>
            <p:ph idx="1" type="body"/>
          </p:nvPr>
        </p:nvSpPr>
        <p:spPr>
          <a:xfrm>
            <a:off x="409576" y="1389063"/>
            <a:ext cx="5212292" cy="466248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1" name="Google Shape;141;p21"/>
          <p:cNvSpPr/>
          <p:nvPr>
            <p:ph idx="2" type="pic"/>
          </p:nvPr>
        </p:nvSpPr>
        <p:spPr>
          <a:xfrm>
            <a:off x="5947085" y="1446839"/>
            <a:ext cx="6244914" cy="4481287"/>
          </a:xfrm>
          <a:prstGeom prst="rect">
            <a:avLst/>
          </a:prstGeom>
          <a:noFill/>
          <a:ln>
            <a:noFill/>
          </a:ln>
        </p:spPr>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pic>
        <p:nvPicPr>
          <p:cNvPr id="22" name="Google Shape;22;p3"/>
          <p:cNvPicPr preferRelativeResize="0"/>
          <p:nvPr/>
        </p:nvPicPr>
        <p:blipFill rotWithShape="1">
          <a:blip r:embed="rId2">
            <a:alphaModFix/>
          </a:blip>
          <a:srcRect b="0" l="0" r="0" t="0"/>
          <a:stretch/>
        </p:blipFill>
        <p:spPr>
          <a:xfrm>
            <a:off x="0" y="0"/>
            <a:ext cx="12192000" cy="6858000"/>
          </a:xfrm>
          <a:prstGeom prst="rect">
            <a:avLst/>
          </a:prstGeom>
          <a:noFill/>
          <a:ln>
            <a:noFill/>
          </a:ln>
        </p:spPr>
      </p:pic>
      <p:sp>
        <p:nvSpPr>
          <p:cNvPr id="23" name="Google Shape;23;p3"/>
          <p:cNvSpPr txBox="1"/>
          <p:nvPr>
            <p:ph type="ctrTitle"/>
          </p:nvPr>
        </p:nvSpPr>
        <p:spPr>
          <a:xfrm>
            <a:off x="6023112" y="421517"/>
            <a:ext cx="5605671" cy="165576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0"/>
              </a:spcBef>
              <a:spcAft>
                <a:spcPts val="0"/>
              </a:spcAft>
              <a:buClr>
                <a:schemeClr val="lt1"/>
              </a:buClr>
              <a:buSzPts val="5400"/>
              <a:buFont typeface="Calibri"/>
              <a:buNone/>
              <a:defRPr sz="5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3"/>
          <p:cNvSpPr txBox="1"/>
          <p:nvPr>
            <p:ph idx="1" type="subTitle"/>
          </p:nvPr>
        </p:nvSpPr>
        <p:spPr>
          <a:xfrm>
            <a:off x="6023112" y="3602038"/>
            <a:ext cx="5605671"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ext with picture (stripe)">
  <p:cSld name="1_Text with picture (stripe)">
    <p:spTree>
      <p:nvGrpSpPr>
        <p:cNvPr id="142" name="Shape 142"/>
        <p:cNvGrpSpPr/>
        <p:nvPr/>
      </p:nvGrpSpPr>
      <p:grpSpPr>
        <a:xfrm>
          <a:off x="0" y="0"/>
          <a:ext cx="0" cy="0"/>
          <a:chOff x="0" y="0"/>
          <a:chExt cx="0" cy="0"/>
        </a:xfrm>
      </p:grpSpPr>
      <p:sp>
        <p:nvSpPr>
          <p:cNvPr id="143" name="Google Shape;143;p22"/>
          <p:cNvSpPr txBox="1"/>
          <p:nvPr>
            <p:ph type="title"/>
          </p:nvPr>
        </p:nvSpPr>
        <p:spPr>
          <a:xfrm>
            <a:off x="408791" y="177283"/>
            <a:ext cx="8723920"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4" name="Google Shape;144;p22"/>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45" name="Google Shape;145;p22"/>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46" name="Google Shape;146;p22"/>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47" name="Google Shape;147;p22"/>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48" name="Google Shape;148;p22"/>
          <p:cNvSpPr txBox="1"/>
          <p:nvPr>
            <p:ph idx="1" type="body"/>
          </p:nvPr>
        </p:nvSpPr>
        <p:spPr>
          <a:xfrm>
            <a:off x="409576" y="1389063"/>
            <a:ext cx="5212292" cy="466248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9" name="Google Shape;149;p22"/>
          <p:cNvSpPr/>
          <p:nvPr>
            <p:ph idx="2" type="pic"/>
          </p:nvPr>
        </p:nvSpPr>
        <p:spPr>
          <a:xfrm>
            <a:off x="5856088" y="1"/>
            <a:ext cx="6335912" cy="6263859"/>
          </a:xfrm>
          <a:prstGeom prst="rect">
            <a:avLst/>
          </a:prstGeom>
          <a:noFill/>
          <a:ln>
            <a:noFill/>
          </a:ln>
        </p:spPr>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50" name="Shape 150"/>
        <p:cNvGrpSpPr/>
        <p:nvPr/>
      </p:nvGrpSpPr>
      <p:grpSpPr>
        <a:xfrm>
          <a:off x="0" y="0"/>
          <a:ext cx="0" cy="0"/>
          <a:chOff x="0" y="0"/>
          <a:chExt cx="0" cy="0"/>
        </a:xfrm>
      </p:grpSpPr>
      <p:sp>
        <p:nvSpPr>
          <p:cNvPr id="151" name="Google Shape;151;p23"/>
          <p:cNvSpPr/>
          <p:nvPr>
            <p:ph idx="2" type="pic"/>
          </p:nvPr>
        </p:nvSpPr>
        <p:spPr>
          <a:xfrm>
            <a:off x="6096000" y="1"/>
            <a:ext cx="6095999" cy="6324600"/>
          </a:xfrm>
          <a:prstGeom prst="rect">
            <a:avLst/>
          </a:prstGeom>
          <a:noFill/>
          <a:ln>
            <a:noFill/>
          </a:ln>
        </p:spPr>
      </p:sp>
      <p:sp>
        <p:nvSpPr>
          <p:cNvPr id="152" name="Google Shape;152;p23"/>
          <p:cNvSpPr txBox="1"/>
          <p:nvPr>
            <p:ph type="title"/>
          </p:nvPr>
        </p:nvSpPr>
        <p:spPr>
          <a:xfrm>
            <a:off x="361950" y="352977"/>
            <a:ext cx="5448300" cy="1418889"/>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3200"/>
              <a:buFont typeface="Avenir"/>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3" name="Google Shape;153;p23"/>
          <p:cNvSpPr txBox="1"/>
          <p:nvPr>
            <p:ph idx="1" type="body"/>
          </p:nvPr>
        </p:nvSpPr>
        <p:spPr>
          <a:xfrm>
            <a:off x="361950" y="2043953"/>
            <a:ext cx="5448300" cy="3825035"/>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Font typeface="Avenir"/>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54" name="Google Shape;154;p23"/>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55" name="Google Shape;155;p23"/>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56" name="Google Shape;156;p23"/>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57" name="Google Shape;157;p23"/>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8" name="Shape 158"/>
        <p:cNvGrpSpPr/>
        <p:nvPr/>
      </p:nvGrpSpPr>
      <p:grpSpPr>
        <a:xfrm>
          <a:off x="0" y="0"/>
          <a:ext cx="0" cy="0"/>
          <a:chOff x="0" y="0"/>
          <a:chExt cx="0" cy="0"/>
        </a:xfrm>
      </p:grpSpPr>
      <p:sp>
        <p:nvSpPr>
          <p:cNvPr id="159" name="Google Shape;159;p24"/>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60" name="Google Shape;160;p24"/>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61" name="Google Shape;161;p24"/>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62" name="Google Shape;162;p24"/>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 name="Shape 25"/>
        <p:cNvGrpSpPr/>
        <p:nvPr/>
      </p:nvGrpSpPr>
      <p:grpSpPr>
        <a:xfrm>
          <a:off x="0" y="0"/>
          <a:ext cx="0" cy="0"/>
          <a:chOff x="0" y="0"/>
          <a:chExt cx="0" cy="0"/>
        </a:xfrm>
      </p:grpSpPr>
      <p:sp>
        <p:nvSpPr>
          <p:cNvPr id="26" name="Google Shape;26;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pic>
        <p:nvPicPr>
          <p:cNvPr id="28" name="Google Shape;28;p4"/>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29" name="Google Shape;29;p4"/>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0" name="Shape 30"/>
        <p:cNvGrpSpPr/>
        <p:nvPr/>
      </p:nvGrpSpPr>
      <p:grpSpPr>
        <a:xfrm>
          <a:off x="0" y="0"/>
          <a:ext cx="0" cy="0"/>
          <a:chOff x="0" y="0"/>
          <a:chExt cx="0" cy="0"/>
        </a:xfrm>
      </p:grpSpPr>
      <p:sp>
        <p:nvSpPr>
          <p:cNvPr id="31" name="Google Shape;31;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34" name="Google Shape;34;p5"/>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35" name="Google Shape;35;p5"/>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42" name="Google Shape;42;p6"/>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3" name="Google Shape;43;p6"/>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4" name="Shape 44"/>
        <p:cNvGrpSpPr/>
        <p:nvPr/>
      </p:nvGrpSpPr>
      <p:grpSpPr>
        <a:xfrm>
          <a:off x="0" y="0"/>
          <a:ext cx="0" cy="0"/>
          <a:chOff x="0" y="0"/>
          <a:chExt cx="0" cy="0"/>
        </a:xfrm>
      </p:grpSpPr>
      <p:sp>
        <p:nvSpPr>
          <p:cNvPr id="45" name="Google Shape;45;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46" name="Google Shape;46;p7"/>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7" name="Google Shape;47;p7"/>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pic>
        <p:nvPicPr>
          <p:cNvPr id="49" name="Google Shape;49;p8"/>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0" name="Google Shape;50;p8"/>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1" name="Shape 51"/>
        <p:cNvGrpSpPr/>
        <p:nvPr/>
      </p:nvGrpSpPr>
      <p:grpSpPr>
        <a:xfrm>
          <a:off x="0" y="0"/>
          <a:ext cx="0" cy="0"/>
          <a:chOff x="0" y="0"/>
          <a:chExt cx="0" cy="0"/>
        </a:xfrm>
      </p:grpSpPr>
      <p:sp>
        <p:nvSpPr>
          <p:cNvPr id="52" name="Google Shape;52;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4" name="Google Shape;54;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55" name="Google Shape;55;p9"/>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6" name="Google Shape;56;p9"/>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7" name="Shape 57"/>
        <p:cNvGrpSpPr/>
        <p:nvPr/>
      </p:nvGrpSpPr>
      <p:grpSpPr>
        <a:xfrm>
          <a:off x="0" y="0"/>
          <a:ext cx="0" cy="0"/>
          <a:chOff x="0" y="0"/>
          <a:chExt cx="0" cy="0"/>
        </a:xfrm>
      </p:grpSpPr>
      <p:sp>
        <p:nvSpPr>
          <p:cNvPr id="58" name="Google Shape;58;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10"/>
          <p:cNvSpPr/>
          <p:nvPr>
            <p:ph idx="2" type="pic"/>
          </p:nvPr>
        </p:nvSpPr>
        <p:spPr>
          <a:xfrm>
            <a:off x="5183188" y="987425"/>
            <a:ext cx="6172200" cy="4873625"/>
          </a:xfrm>
          <a:prstGeom prst="rect">
            <a:avLst/>
          </a:prstGeom>
          <a:noFill/>
          <a:ln>
            <a:noFill/>
          </a:ln>
        </p:spPr>
      </p:sp>
      <p:sp>
        <p:nvSpPr>
          <p:cNvPr id="60" name="Google Shape;60;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61" name="Google Shape;61;p10"/>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2" name="Google Shape;62;p10"/>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3.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3" name="Shape 73"/>
        <p:cNvGrpSpPr/>
        <p:nvPr/>
      </p:nvGrpSpPr>
      <p:grpSpPr>
        <a:xfrm>
          <a:off x="0" y="0"/>
          <a:ext cx="0" cy="0"/>
          <a:chOff x="0" y="0"/>
          <a:chExt cx="0" cy="0"/>
        </a:xfrm>
      </p:grpSpPr>
      <p:sp>
        <p:nvSpPr>
          <p:cNvPr id="74" name="Google Shape;74;p13"/>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000"/>
              <a:buFont typeface="Avenir"/>
              <a:buNone/>
              <a:defRPr b="1" i="0" sz="4000" u="none" cap="none" strike="noStrike">
                <a:solidFill>
                  <a:schemeClr val="dk1"/>
                </a:solidFill>
                <a:latin typeface="Avenir"/>
                <a:ea typeface="Avenir"/>
                <a:cs typeface="Avenir"/>
                <a:sym typeface="Avenir"/>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5" name="Google Shape;75;p13"/>
          <p:cNvSpPr txBox="1"/>
          <p:nvPr>
            <p:ph idx="1" type="body"/>
          </p:nvPr>
        </p:nvSpPr>
        <p:spPr>
          <a:xfrm>
            <a:off x="408791" y="1194099"/>
            <a:ext cx="11317044" cy="4982864"/>
          </a:xfrm>
          <a:prstGeom prst="rect">
            <a:avLst/>
          </a:prstGeom>
          <a:noFill/>
          <a:ln>
            <a:noFill/>
          </a:ln>
        </p:spPr>
        <p:txBody>
          <a:bodyPr anchorCtr="0" anchor="t" bIns="45700" lIns="91425" spcFirstLastPara="1" rIns="91425" wrap="square" tIns="45700">
            <a:normAutofit/>
          </a:bodyPr>
          <a:lstStyle>
            <a:lvl1pPr indent="-381000" lvl="0" marL="457200" marR="0" rtl="0" algn="l">
              <a:lnSpc>
                <a:spcPct val="90000"/>
              </a:lnSpc>
              <a:spcBef>
                <a:spcPts val="1000"/>
              </a:spcBef>
              <a:spcAft>
                <a:spcPts val="0"/>
              </a:spcAft>
              <a:buClr>
                <a:schemeClr val="dk1"/>
              </a:buClr>
              <a:buSzPts val="2400"/>
              <a:buFont typeface="Arial"/>
              <a:buChar char="•"/>
              <a:defRPr b="0" i="0" sz="2400" u="none" cap="none" strike="noStrike">
                <a:solidFill>
                  <a:schemeClr val="dk1"/>
                </a:solidFill>
                <a:latin typeface="Avenir"/>
                <a:ea typeface="Avenir"/>
                <a:cs typeface="Avenir"/>
                <a:sym typeface="Avenir"/>
              </a:defRPr>
            </a:lvl1pPr>
            <a:lvl2pPr indent="-355600" lvl="1" marL="914400" marR="0" rtl="0" algn="l">
              <a:lnSpc>
                <a:spcPct val="90000"/>
              </a:lnSpc>
              <a:spcBef>
                <a:spcPts val="500"/>
              </a:spcBef>
              <a:spcAft>
                <a:spcPts val="0"/>
              </a:spcAft>
              <a:buClr>
                <a:schemeClr val="dk1"/>
              </a:buClr>
              <a:buSzPts val="2000"/>
              <a:buFont typeface="Avenir"/>
              <a:buChar char="◦"/>
              <a:defRPr b="0" i="0" sz="2000" u="none" cap="none" strike="noStrike">
                <a:solidFill>
                  <a:schemeClr val="dk1"/>
                </a:solidFill>
                <a:latin typeface="Avenir"/>
                <a:ea typeface="Avenir"/>
                <a:cs typeface="Avenir"/>
                <a:sym typeface="Avenir"/>
              </a:defRPr>
            </a:lvl2pPr>
            <a:lvl3pPr indent="-342900" lvl="2" marL="1371600" marR="0" rtl="0" algn="l">
              <a:lnSpc>
                <a:spcPct val="90000"/>
              </a:lnSpc>
              <a:spcBef>
                <a:spcPts val="500"/>
              </a:spcBef>
              <a:spcAft>
                <a:spcPts val="0"/>
              </a:spcAft>
              <a:buClr>
                <a:schemeClr val="dk1"/>
              </a:buClr>
              <a:buSzPts val="1800"/>
              <a:buFont typeface="Noto Sans Symbols"/>
              <a:buChar char="▪"/>
              <a:defRPr b="0" i="0" sz="1800" u="none" cap="none" strike="noStrike">
                <a:solidFill>
                  <a:schemeClr val="dk1"/>
                </a:solidFill>
                <a:latin typeface="Avenir"/>
                <a:ea typeface="Avenir"/>
                <a:cs typeface="Avenir"/>
                <a:sym typeface="Avenir"/>
              </a:defRPr>
            </a:lvl3pPr>
            <a:lvl4pPr indent="-330200" lvl="3" marL="1828800"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Avenir"/>
                <a:ea typeface="Avenir"/>
                <a:cs typeface="Avenir"/>
                <a:sym typeface="Avenir"/>
              </a:defRPr>
            </a:lvl4pPr>
            <a:lvl5pPr indent="-330200" lvl="4" marL="2286000"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Avenir"/>
                <a:ea typeface="Avenir"/>
                <a:cs typeface="Avenir"/>
                <a:sym typeface="Avenir"/>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9pPr>
          </a:lstStyle>
          <a:p/>
        </p:txBody>
      </p:sp>
      <p:sp>
        <p:nvSpPr>
          <p:cNvPr id="76" name="Google Shape;76;p13"/>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marR="0" rtl="0" algn="ctr">
              <a:spcBef>
                <a:spcPts val="0"/>
              </a:spcBef>
              <a:buNone/>
              <a:defRPr b="0" i="0" sz="1400" u="none" cap="none" strike="noStrike">
                <a:solidFill>
                  <a:schemeClr val="lt1"/>
                </a:solidFill>
                <a:latin typeface="Avenir"/>
                <a:ea typeface="Avenir"/>
                <a:cs typeface="Avenir"/>
                <a:sym typeface="Avenir"/>
              </a:defRPr>
            </a:lvl1pPr>
            <a:lvl2pPr indent="0" lvl="1" marL="0" marR="0" rtl="0" algn="ctr">
              <a:spcBef>
                <a:spcPts val="0"/>
              </a:spcBef>
              <a:buNone/>
              <a:defRPr b="0" i="0" sz="1400" u="none" cap="none" strike="noStrike">
                <a:solidFill>
                  <a:schemeClr val="lt1"/>
                </a:solidFill>
                <a:latin typeface="Avenir"/>
                <a:ea typeface="Avenir"/>
                <a:cs typeface="Avenir"/>
                <a:sym typeface="Avenir"/>
              </a:defRPr>
            </a:lvl2pPr>
            <a:lvl3pPr indent="0" lvl="2" marL="0" marR="0" rtl="0" algn="ctr">
              <a:spcBef>
                <a:spcPts val="0"/>
              </a:spcBef>
              <a:buNone/>
              <a:defRPr b="0" i="0" sz="1400" u="none" cap="none" strike="noStrike">
                <a:solidFill>
                  <a:schemeClr val="lt1"/>
                </a:solidFill>
                <a:latin typeface="Avenir"/>
                <a:ea typeface="Avenir"/>
                <a:cs typeface="Avenir"/>
                <a:sym typeface="Avenir"/>
              </a:defRPr>
            </a:lvl3pPr>
            <a:lvl4pPr indent="0" lvl="3" marL="0" marR="0" rtl="0" algn="ctr">
              <a:spcBef>
                <a:spcPts val="0"/>
              </a:spcBef>
              <a:buNone/>
              <a:defRPr b="0" i="0" sz="1400" u="none" cap="none" strike="noStrike">
                <a:solidFill>
                  <a:schemeClr val="lt1"/>
                </a:solidFill>
                <a:latin typeface="Avenir"/>
                <a:ea typeface="Avenir"/>
                <a:cs typeface="Avenir"/>
                <a:sym typeface="Avenir"/>
              </a:defRPr>
            </a:lvl4pPr>
            <a:lvl5pPr indent="0" lvl="4" marL="0" marR="0" rtl="0" algn="ctr">
              <a:spcBef>
                <a:spcPts val="0"/>
              </a:spcBef>
              <a:buNone/>
              <a:defRPr b="0" i="0" sz="1400" u="none" cap="none" strike="noStrike">
                <a:solidFill>
                  <a:schemeClr val="lt1"/>
                </a:solidFill>
                <a:latin typeface="Avenir"/>
                <a:ea typeface="Avenir"/>
                <a:cs typeface="Avenir"/>
                <a:sym typeface="Avenir"/>
              </a:defRPr>
            </a:lvl5pPr>
            <a:lvl6pPr indent="0" lvl="5" marL="0" marR="0" rtl="0" algn="ctr">
              <a:spcBef>
                <a:spcPts val="0"/>
              </a:spcBef>
              <a:buNone/>
              <a:defRPr b="0" i="0" sz="1400" u="none" cap="none" strike="noStrike">
                <a:solidFill>
                  <a:schemeClr val="lt1"/>
                </a:solidFill>
                <a:latin typeface="Avenir"/>
                <a:ea typeface="Avenir"/>
                <a:cs typeface="Avenir"/>
                <a:sym typeface="Avenir"/>
              </a:defRPr>
            </a:lvl6pPr>
            <a:lvl7pPr indent="0" lvl="6" marL="0" marR="0" rtl="0" algn="ctr">
              <a:spcBef>
                <a:spcPts val="0"/>
              </a:spcBef>
              <a:buNone/>
              <a:defRPr b="0" i="0" sz="1400" u="none" cap="none" strike="noStrike">
                <a:solidFill>
                  <a:schemeClr val="lt1"/>
                </a:solidFill>
                <a:latin typeface="Avenir"/>
                <a:ea typeface="Avenir"/>
                <a:cs typeface="Avenir"/>
                <a:sym typeface="Avenir"/>
              </a:defRPr>
            </a:lvl7pPr>
            <a:lvl8pPr indent="0" lvl="7" marL="0" marR="0" rtl="0" algn="ctr">
              <a:spcBef>
                <a:spcPts val="0"/>
              </a:spcBef>
              <a:buNone/>
              <a:defRPr b="0" i="0" sz="1400" u="none" cap="none" strike="noStrike">
                <a:solidFill>
                  <a:schemeClr val="lt1"/>
                </a:solidFill>
                <a:latin typeface="Avenir"/>
                <a:ea typeface="Avenir"/>
                <a:cs typeface="Avenir"/>
                <a:sym typeface="Avenir"/>
              </a:defRPr>
            </a:lvl8pPr>
            <a:lvl9pPr indent="0" lvl="8" marL="0" marR="0" rtl="0" algn="ctr">
              <a:spcBef>
                <a:spcPts val="0"/>
              </a:spcBef>
              <a:buNone/>
              <a:defRPr b="0" i="0" sz="1400" u="none" cap="none" strike="noStrike">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https://www.osti.gov/biblio/2481378" TargetMode="External"/><Relationship Id="rId4" Type="http://schemas.openxmlformats.org/officeDocument/2006/relationships/hyperlink" Target="https://doi.org/10.1016/j.geoderma.2024.117133" TargetMode="External"/><Relationship Id="rId5" Type="http://schemas.openxmlformats.org/officeDocument/2006/relationships/image" Target="../media/image17.png"/><Relationship Id="rId6" Type="http://schemas.openxmlformats.org/officeDocument/2006/relationships/image" Target="../media/image16.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5"/>
          <p:cNvSpPr txBox="1"/>
          <p:nvPr/>
        </p:nvSpPr>
        <p:spPr>
          <a:xfrm>
            <a:off x="2426500" y="110925"/>
            <a:ext cx="8777700" cy="13206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None/>
            </a:pPr>
            <a:r>
              <a:rPr b="1" i="1" lang="en-US" sz="3600">
                <a:solidFill>
                  <a:schemeClr val="accent1"/>
                </a:solidFill>
                <a:latin typeface="Times New Roman"/>
                <a:ea typeface="Times New Roman"/>
                <a:cs typeface="Times New Roman"/>
                <a:sym typeface="Times New Roman"/>
              </a:rPr>
              <a:t>Long-term study quantifies management impacts on soil carbon stores </a:t>
            </a:r>
            <a:endParaRPr i="1" sz="3600">
              <a:solidFill>
                <a:schemeClr val="accent1"/>
              </a:solidFill>
              <a:latin typeface="Times New Roman"/>
              <a:ea typeface="Times New Roman"/>
              <a:cs typeface="Times New Roman"/>
              <a:sym typeface="Times New Roman"/>
            </a:endParaRPr>
          </a:p>
        </p:txBody>
      </p:sp>
      <p:sp>
        <p:nvSpPr>
          <p:cNvPr id="168" name="Google Shape;168;p25"/>
          <p:cNvSpPr/>
          <p:nvPr/>
        </p:nvSpPr>
        <p:spPr>
          <a:xfrm>
            <a:off x="439150" y="1431650"/>
            <a:ext cx="6728100" cy="895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a:solidFill>
                  <a:schemeClr val="accent1"/>
                </a:solidFill>
                <a:latin typeface="Times New Roman"/>
                <a:ea typeface="Times New Roman"/>
                <a:cs typeface="Times New Roman"/>
                <a:sym typeface="Times New Roman"/>
              </a:rPr>
              <a:t>Background/Objective</a:t>
            </a:r>
            <a:endParaRPr>
              <a:solidFill>
                <a:schemeClr val="accent1"/>
              </a:solidFill>
            </a:endParaRPr>
          </a:p>
          <a:p>
            <a:pPr indent="-247650" lvl="0" marL="285750" marR="0" rtl="0" algn="l">
              <a:spcBef>
                <a:spcPts val="0"/>
              </a:spcBef>
              <a:spcAft>
                <a:spcPts val="0"/>
              </a:spcAft>
              <a:buClr>
                <a:srgbClr val="1A8109"/>
              </a:buClr>
              <a:buSzPts val="1200"/>
              <a:buFont typeface="Arial"/>
              <a:buChar char="•"/>
            </a:pPr>
            <a:r>
              <a:rPr lang="en-US" sz="1200">
                <a:latin typeface="Times New Roman"/>
                <a:ea typeface="Times New Roman"/>
                <a:cs typeface="Times New Roman"/>
                <a:sym typeface="Times New Roman"/>
              </a:rPr>
              <a:t>Soil organic carbon (SOC) is critical to bioenergy cropping system success and strongly affected by land management practices, yet few long-term studies have examined change throughout the soil profile or across alternative cropping systems.</a:t>
            </a:r>
            <a:endParaRPr sz="1200"/>
          </a:p>
        </p:txBody>
      </p:sp>
      <p:sp>
        <p:nvSpPr>
          <p:cNvPr id="169" name="Google Shape;169;p25"/>
          <p:cNvSpPr/>
          <p:nvPr/>
        </p:nvSpPr>
        <p:spPr>
          <a:xfrm>
            <a:off x="405800" y="2326850"/>
            <a:ext cx="6761400" cy="1476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a:solidFill>
                  <a:schemeClr val="accent1"/>
                </a:solidFill>
                <a:latin typeface="Times New Roman"/>
                <a:ea typeface="Times New Roman"/>
                <a:cs typeface="Times New Roman"/>
                <a:sym typeface="Times New Roman"/>
              </a:rPr>
              <a:t>Approach</a:t>
            </a:r>
            <a:endParaRPr>
              <a:solidFill>
                <a:schemeClr val="accent1"/>
              </a:solidFill>
            </a:endParaRPr>
          </a:p>
          <a:p>
            <a:pPr indent="-247650" lvl="0" marL="285750" marR="0" rtl="0" algn="l">
              <a:spcBef>
                <a:spcPts val="0"/>
              </a:spcBef>
              <a:spcAft>
                <a:spcPts val="0"/>
              </a:spcAft>
              <a:buClr>
                <a:srgbClr val="1A8109"/>
              </a:buClr>
              <a:buSzPts val="1200"/>
              <a:buFont typeface="Arial"/>
              <a:buChar char="•"/>
            </a:pPr>
            <a:r>
              <a:rPr lang="en-US" sz="1200">
                <a:latin typeface="Times New Roman"/>
                <a:ea typeface="Times New Roman"/>
                <a:cs typeface="Times New Roman"/>
                <a:sym typeface="Times New Roman"/>
              </a:rPr>
              <a:t>Researchers quantified 25-year SOC changes </a:t>
            </a:r>
            <a:r>
              <a:rPr lang="en-US" sz="1200">
                <a:latin typeface="Times New Roman"/>
                <a:ea typeface="Times New Roman"/>
                <a:cs typeface="Times New Roman"/>
                <a:sym typeface="Times New Roman"/>
              </a:rPr>
              <a:t>to 1 m depth </a:t>
            </a:r>
            <a:r>
              <a:rPr lang="en-US" sz="1200">
                <a:latin typeface="Times New Roman"/>
                <a:ea typeface="Times New Roman"/>
                <a:cs typeface="Times New Roman"/>
                <a:sym typeface="Times New Roman"/>
              </a:rPr>
              <a:t>in 10 replicate ecosystems at an experimental site in the Upper Midwest: four annual row crop systems with conventional, no-till, reduced input, and biological management, two with cover crops; three managed perennial systems (alfalfa, conifer, and poplar); and three successional systems (early, mid-, and late-successional forest). Researchers analyzed soil core samples taken in 2001, 2013, and 2022 to quantify carbon and nitrogen levels in each system.</a:t>
            </a:r>
            <a:endParaRPr sz="1200"/>
          </a:p>
        </p:txBody>
      </p:sp>
      <p:sp>
        <p:nvSpPr>
          <p:cNvPr id="170" name="Google Shape;170;p25"/>
          <p:cNvSpPr/>
          <p:nvPr/>
        </p:nvSpPr>
        <p:spPr>
          <a:xfrm>
            <a:off x="405800" y="3732700"/>
            <a:ext cx="6761400" cy="13206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a:solidFill>
                  <a:schemeClr val="accent1"/>
                </a:solidFill>
                <a:highlight>
                  <a:schemeClr val="lt1"/>
                </a:highlight>
                <a:latin typeface="Times New Roman"/>
                <a:ea typeface="Times New Roman"/>
                <a:cs typeface="Times New Roman"/>
                <a:sym typeface="Times New Roman"/>
              </a:rPr>
              <a:t>Results</a:t>
            </a:r>
            <a:endParaRPr>
              <a:solidFill>
                <a:schemeClr val="accent1"/>
              </a:solidFill>
              <a:highlight>
                <a:schemeClr val="lt1"/>
              </a:highlight>
            </a:endParaRPr>
          </a:p>
          <a:p>
            <a:pPr indent="-247650" lvl="0" marL="285750" marR="0" rtl="0" algn="l">
              <a:spcBef>
                <a:spcPts val="0"/>
              </a:spcBef>
              <a:spcAft>
                <a:spcPts val="0"/>
              </a:spcAft>
              <a:buClr>
                <a:srgbClr val="1A8109"/>
              </a:buClr>
              <a:buSzPts val="1200"/>
              <a:buFont typeface="Arial"/>
              <a:buChar char="•"/>
            </a:pPr>
            <a:r>
              <a:rPr lang="en-US" sz="1200">
                <a:latin typeface="Times New Roman"/>
                <a:ea typeface="Times New Roman"/>
                <a:cs typeface="Times New Roman"/>
                <a:sym typeface="Times New Roman"/>
              </a:rPr>
              <a:t>Organic carbon and nitrogen were stable across the 25 year sampling period in conventional and late-successional systems. Other systems gained SOC in the order: early successional &gt; alfalfa and </a:t>
            </a:r>
            <a:r>
              <a:rPr lang="en-US" sz="1200">
                <a:latin typeface="Times New Roman"/>
                <a:ea typeface="Times New Roman"/>
                <a:cs typeface="Times New Roman"/>
                <a:sym typeface="Times New Roman"/>
              </a:rPr>
              <a:t>conifer</a:t>
            </a:r>
            <a:r>
              <a:rPr lang="en-US" sz="1200">
                <a:latin typeface="Times New Roman"/>
                <a:ea typeface="Times New Roman"/>
                <a:cs typeface="Times New Roman"/>
                <a:sym typeface="Times New Roman"/>
              </a:rPr>
              <a:t> &gt; poplar, reduced input, and biological &gt; mid-successional and no-till. In almost all cases rates of accretion slowed from the first 12 years of alternative management. </a:t>
            </a:r>
            <a:r>
              <a:rPr lang="en-US" sz="1200">
                <a:solidFill>
                  <a:schemeClr val="dk1"/>
                </a:solidFill>
                <a:latin typeface="Times New Roman"/>
                <a:ea typeface="Times New Roman"/>
                <a:cs typeface="Times New Roman"/>
                <a:sym typeface="Times New Roman"/>
              </a:rPr>
              <a:t>Diverse perennial plantings, including those harvested annually for biofuel, demonstrated the fastest rates of SOC accumulation.</a:t>
            </a:r>
            <a:endParaRPr sz="1200">
              <a:latin typeface="Times New Roman"/>
              <a:ea typeface="Times New Roman"/>
              <a:cs typeface="Times New Roman"/>
              <a:sym typeface="Times New Roman"/>
            </a:endParaRPr>
          </a:p>
        </p:txBody>
      </p:sp>
      <p:sp>
        <p:nvSpPr>
          <p:cNvPr id="171" name="Google Shape;171;p25"/>
          <p:cNvSpPr txBox="1"/>
          <p:nvPr/>
        </p:nvSpPr>
        <p:spPr>
          <a:xfrm>
            <a:off x="466600" y="5019625"/>
            <a:ext cx="11059200" cy="9234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accent1"/>
                </a:solidFill>
                <a:latin typeface="Times New Roman"/>
                <a:ea typeface="Times New Roman"/>
                <a:cs typeface="Times New Roman"/>
                <a:sym typeface="Times New Roman"/>
              </a:rPr>
              <a:t>Significance/Impacts</a:t>
            </a:r>
            <a:endParaRPr>
              <a:solidFill>
                <a:schemeClr val="accent1"/>
              </a:solidFill>
            </a:endParaRPr>
          </a:p>
          <a:p>
            <a:pPr indent="-247650" lvl="0" marL="285750" marR="0" rtl="0" algn="l">
              <a:spcBef>
                <a:spcPts val="0"/>
              </a:spcBef>
              <a:spcAft>
                <a:spcPts val="0"/>
              </a:spcAft>
              <a:buClr>
                <a:srgbClr val="1A8109"/>
              </a:buClr>
              <a:buSzPts val="1200"/>
              <a:buFont typeface="Arial"/>
              <a:buChar char="•"/>
            </a:pPr>
            <a:r>
              <a:rPr lang="en-US" sz="1200">
                <a:latin typeface="Times New Roman"/>
                <a:ea typeface="Times New Roman"/>
                <a:cs typeface="Times New Roman"/>
                <a:sym typeface="Times New Roman"/>
              </a:rPr>
              <a:t>Soil organic matter is critical for soil health and resilience, yet conventional cropping systems in the U.S. Midwest have lost 40-60% of initial levels. Results underscore the importance of cover crops, perennial crops, and no-till options for sequestering whole profile C in intensively farmed croplands whether managed for cellulosic bioenergy or grain. </a:t>
            </a:r>
            <a:r>
              <a:rPr lang="en-US" sz="1200">
                <a:solidFill>
                  <a:schemeClr val="dk1"/>
                </a:solidFill>
                <a:latin typeface="Times New Roman"/>
                <a:ea typeface="Times New Roman"/>
                <a:cs typeface="Times New Roman"/>
                <a:sym typeface="Times New Roman"/>
              </a:rPr>
              <a:t>Cover cropped and perennial systems are particularly relevant to bioenergy cropping.</a:t>
            </a:r>
            <a:endParaRPr sz="1200">
              <a:latin typeface="Times New Roman"/>
              <a:ea typeface="Times New Roman"/>
              <a:cs typeface="Times New Roman"/>
              <a:sym typeface="Times New Roman"/>
            </a:endParaRPr>
          </a:p>
        </p:txBody>
      </p:sp>
      <p:sp>
        <p:nvSpPr>
          <p:cNvPr id="172" name="Google Shape;172;p25"/>
          <p:cNvSpPr txBox="1"/>
          <p:nvPr/>
        </p:nvSpPr>
        <p:spPr>
          <a:xfrm>
            <a:off x="439150" y="5976700"/>
            <a:ext cx="11158800" cy="400200"/>
          </a:xfrm>
          <a:prstGeom prst="rect">
            <a:avLst/>
          </a:prstGeom>
          <a:solidFill>
            <a:srgbClr val="FFFFFF"/>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latin typeface="Times New Roman"/>
                <a:ea typeface="Times New Roman"/>
                <a:cs typeface="Times New Roman"/>
                <a:sym typeface="Times New Roman"/>
              </a:rPr>
              <a:t>Córdova, S. C., Kravchenko, A. N., Miesel, J. R., &amp; Robertson, G. P. </a:t>
            </a:r>
            <a:r>
              <a:rPr lang="en-US" sz="1000" u="sng">
                <a:solidFill>
                  <a:schemeClr val="hlink"/>
                </a:solidFill>
                <a:latin typeface="Times New Roman"/>
                <a:ea typeface="Times New Roman"/>
                <a:cs typeface="Times New Roman"/>
                <a:sym typeface="Times New Roman"/>
                <a:hlinkClick r:id="rId3"/>
              </a:rPr>
              <a:t>Soil carbon change in intensive agriculture after 25 years of conservation management</a:t>
            </a:r>
            <a:r>
              <a:rPr lang="en-US" sz="1000">
                <a:latin typeface="Times New Roman"/>
                <a:ea typeface="Times New Roman"/>
                <a:cs typeface="Times New Roman"/>
                <a:sym typeface="Times New Roman"/>
              </a:rPr>
              <a:t>. Geoderma, 453, 117133. (2025). [DOI:</a:t>
            </a:r>
            <a:r>
              <a:rPr lang="en-US" sz="1000" u="sng">
                <a:solidFill>
                  <a:schemeClr val="hlink"/>
                </a:solidFill>
                <a:latin typeface="Times New Roman"/>
                <a:ea typeface="Times New Roman"/>
                <a:cs typeface="Times New Roman"/>
                <a:sym typeface="Times New Roman"/>
                <a:hlinkClick r:id="rId4"/>
              </a:rPr>
              <a:t>10.1016/j.geoderma.2024.117133</a:t>
            </a:r>
            <a:r>
              <a:rPr lang="en-US" sz="1000">
                <a:latin typeface="Times New Roman"/>
                <a:ea typeface="Times New Roman"/>
                <a:cs typeface="Times New Roman"/>
                <a:sym typeface="Times New Roman"/>
              </a:rPr>
              <a:t>]</a:t>
            </a:r>
            <a:endParaRPr/>
          </a:p>
        </p:txBody>
      </p:sp>
      <p:pic>
        <p:nvPicPr>
          <p:cNvPr descr="Great Lakes Bioenergy Research Center logo with blue circles, an orange star, and a green leaf" id="173" name="Google Shape;173;p25"/>
          <p:cNvPicPr preferRelativeResize="0"/>
          <p:nvPr/>
        </p:nvPicPr>
        <p:blipFill rotWithShape="1">
          <a:blip r:embed="rId5">
            <a:alphaModFix/>
          </a:blip>
          <a:srcRect b="7927" l="0" r="0" t="7918"/>
          <a:stretch/>
        </p:blipFill>
        <p:spPr>
          <a:xfrm>
            <a:off x="405789" y="187053"/>
            <a:ext cx="2087890" cy="923330"/>
          </a:xfrm>
          <a:prstGeom prst="rect">
            <a:avLst/>
          </a:prstGeom>
          <a:noFill/>
          <a:ln>
            <a:noFill/>
          </a:ln>
        </p:spPr>
      </p:pic>
      <p:pic>
        <p:nvPicPr>
          <p:cNvPr descr="Alt text: This chart displays changes in soil organic carbon (SOC) across different agricultural systems and soil depths. The graph is organized in a 3×5 grid comparing three system types: Annual Row Crop Systems (no-till, reduced input, biologically based), Managed Perennial Systems (poplar, alfalfa, conifer), and Successional Systems (early successional, mid-successional). The y-axis shows soil depth intervals (0-10cm, 10-25cm, 25-50cm, 50-100cm, and whole profile 0-100cm), while the x-axis shows SOC change in Mg C ha⁻¹. Each bar represents a different management approach with error bars, and letters indicate statistical significance. Most systems show positive carbon change, with perennial and successional systems showing larger carbon gains than annual systems, particularly when considering the whole soil profile." id="174" name="Google Shape;174;p25" title="1-s2.jpg"/>
          <p:cNvPicPr preferRelativeResize="0"/>
          <p:nvPr/>
        </p:nvPicPr>
        <p:blipFill>
          <a:blip r:embed="rId6">
            <a:alphaModFix/>
          </a:blip>
          <a:stretch>
            <a:fillRect/>
          </a:stretch>
        </p:blipFill>
        <p:spPr>
          <a:xfrm>
            <a:off x="7299750" y="1589699"/>
            <a:ext cx="4298276" cy="3175424"/>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New Science">
      <a:dk1>
        <a:srgbClr val="000000"/>
      </a:dk1>
      <a:lt1>
        <a:srgbClr val="FFFFFF"/>
      </a:lt1>
      <a:dk2>
        <a:srgbClr val="44546A"/>
      </a:dk2>
      <a:lt2>
        <a:srgbClr val="E7E6E6"/>
      </a:lt2>
      <a:accent1>
        <a:srgbClr val="10436A"/>
      </a:accent1>
      <a:accent2>
        <a:srgbClr val="92DCE5"/>
      </a:accent2>
      <a:accent3>
        <a:srgbClr val="D64933"/>
      </a:accent3>
      <a:accent4>
        <a:srgbClr val="7C7C7C"/>
      </a:accent4>
      <a:accent5>
        <a:srgbClr val="EFCB68"/>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