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3"/>
    <p:sldMasterId id="2147483671" r:id="rId4"/>
  </p:sldMasterIdLst>
  <p:notesMasterIdLst>
    <p:notesMasterId r:id="rId5"/>
  </p:notesMasterIdLst>
  <p:sldIdLst>
    <p:sldId id="256"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fc7f092020_4_9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g2fc7f092020_4_9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7" name="Shape 77"/>
        <p:cNvGrpSpPr/>
        <p:nvPr/>
      </p:nvGrpSpPr>
      <p:grpSpPr>
        <a:xfrm>
          <a:off x="0" y="0"/>
          <a:ext cx="0" cy="0"/>
          <a:chOff x="0" y="0"/>
          <a:chExt cx="0" cy="0"/>
        </a:xfrm>
      </p:grpSpPr>
      <p:sp>
        <p:nvSpPr>
          <p:cNvPr id="78" name="Google Shape;78;p14"/>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4"/>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80" name="Google Shape;80;p14"/>
          <p:cNvSpPr txBox="1"/>
          <p:nvPr/>
        </p:nvSpPr>
        <p:spPr>
          <a:xfrm>
            <a:off x="8417169" y="6398798"/>
            <a:ext cx="3774831"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600" u="none" cap="none" strike="noStrike">
                <a:solidFill>
                  <a:schemeClr val="lt1"/>
                </a:solidFill>
                <a:latin typeface="Avenir"/>
                <a:ea typeface="Avenir"/>
                <a:cs typeface="Avenir"/>
                <a:sym typeface="Avenir"/>
              </a:rPr>
              <a:t>Biological and Environmental Research</a:t>
            </a:r>
            <a:endParaRPr/>
          </a:p>
        </p:txBody>
      </p:sp>
      <p:pic>
        <p:nvPicPr>
          <p:cNvPr descr="Text&#10;&#10;Description automatically generated" id="81" name="Google Shape;81;p14"/>
          <p:cNvPicPr preferRelativeResize="0"/>
          <p:nvPr/>
        </p:nvPicPr>
        <p:blipFill rotWithShape="1">
          <a:blip r:embed="rId2">
            <a:alphaModFix/>
          </a:blip>
          <a:srcRect b="0" l="0" r="0" t="0"/>
          <a:stretch/>
        </p:blipFill>
        <p:spPr>
          <a:xfrm>
            <a:off x="322733" y="6367066"/>
            <a:ext cx="2743200" cy="45562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B324F"/>
        </a:solidFill>
      </p:bgPr>
    </p:bg>
    <p:spTree>
      <p:nvGrpSpPr>
        <p:cNvPr id="82" name="Shape 82"/>
        <p:cNvGrpSpPr/>
        <p:nvPr/>
      </p:nvGrpSpPr>
      <p:grpSpPr>
        <a:xfrm>
          <a:off x="0" y="0"/>
          <a:ext cx="0" cy="0"/>
          <a:chOff x="0" y="0"/>
          <a:chExt cx="0" cy="0"/>
        </a:xfrm>
      </p:grpSpPr>
      <p:sp>
        <p:nvSpPr>
          <p:cNvPr id="83" name="Google Shape;83;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6000"/>
              <a:buFont typeface="Avenir"/>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Font typeface="Avenir"/>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5" name="Google Shape;85;p15"/>
          <p:cNvSpPr txBox="1"/>
          <p:nvPr>
            <p:ph idx="10" type="dt"/>
          </p:nvPr>
        </p:nvSpPr>
        <p:spPr>
          <a:xfrm>
            <a:off x="2928257" y="6413161"/>
            <a:ext cx="968829" cy="36512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6" name="Google Shape;86;p15"/>
          <p:cNvSpPr txBox="1"/>
          <p:nvPr>
            <p:ph idx="11" type="ftr"/>
          </p:nvPr>
        </p:nvSpPr>
        <p:spPr>
          <a:xfrm>
            <a:off x="4038600" y="641316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7" name="Google Shape;87;p15"/>
          <p:cNvSpPr/>
          <p:nvPr/>
        </p:nvSpPr>
        <p:spPr>
          <a:xfrm>
            <a:off x="0" y="5622878"/>
            <a:ext cx="12192000" cy="123512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88" name="Google Shape;88;p15"/>
          <p:cNvPicPr preferRelativeResize="0"/>
          <p:nvPr/>
        </p:nvPicPr>
        <p:blipFill rotWithShape="1">
          <a:blip r:embed="rId2">
            <a:alphaModFix/>
          </a:blip>
          <a:srcRect b="0" l="0" r="0" t="0"/>
          <a:stretch/>
        </p:blipFill>
        <p:spPr>
          <a:xfrm>
            <a:off x="132289" y="5815220"/>
            <a:ext cx="4894439" cy="901108"/>
          </a:xfrm>
          <a:prstGeom prst="rect">
            <a:avLst/>
          </a:prstGeom>
          <a:noFill/>
          <a:ln>
            <a:noFill/>
          </a:ln>
        </p:spPr>
      </p:pic>
      <p:sp>
        <p:nvSpPr>
          <p:cNvPr id="89" name="Google Shape;89;p15"/>
          <p:cNvSpPr txBox="1"/>
          <p:nvPr/>
        </p:nvSpPr>
        <p:spPr>
          <a:xfrm>
            <a:off x="7162800" y="5917273"/>
            <a:ext cx="502920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600">
                <a:solidFill>
                  <a:schemeClr val="accent1"/>
                </a:solidFill>
                <a:latin typeface="Avenir"/>
                <a:ea typeface="Avenir"/>
                <a:cs typeface="Avenir"/>
                <a:sym typeface="Avenir"/>
              </a:rPr>
              <a:t>Energy.gov/science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0" name="Shape 90"/>
        <p:cNvGrpSpPr/>
        <p:nvPr/>
      </p:nvGrpSpPr>
      <p:grpSpPr>
        <a:xfrm>
          <a:off x="0" y="0"/>
          <a:ext cx="0" cy="0"/>
          <a:chOff x="0" y="0"/>
          <a:chExt cx="0" cy="0"/>
        </a:xfrm>
      </p:grpSpPr>
      <p:sp>
        <p:nvSpPr>
          <p:cNvPr id="91" name="Google Shape;91;p16"/>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6"/>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Font typeface="Arial"/>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16"/>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94" name="Google Shape;94;p16"/>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95" name="Google Shape;95;p16"/>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96" name="Google Shape;96;p16"/>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2">
  <p:cSld name="Title with content 2">
    <p:spTree>
      <p:nvGrpSpPr>
        <p:cNvPr id="97" name="Shape 97"/>
        <p:cNvGrpSpPr/>
        <p:nvPr/>
      </p:nvGrpSpPr>
      <p:grpSpPr>
        <a:xfrm>
          <a:off x="0" y="0"/>
          <a:ext cx="0" cy="0"/>
          <a:chOff x="0" y="0"/>
          <a:chExt cx="0" cy="0"/>
        </a:xfrm>
      </p:grpSpPr>
      <p:sp>
        <p:nvSpPr>
          <p:cNvPr id="98" name="Google Shape;98;p17"/>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99" name="Google Shape;99;p17"/>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0" name="Google Shape;100;p17"/>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1" name="Google Shape;101;p17"/>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 name="Google Shape;102;p17"/>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03" name="Google Shape;103;p17"/>
          <p:cNvSpPr txBox="1"/>
          <p:nvPr>
            <p:ph idx="1" type="body"/>
          </p:nvPr>
        </p:nvSpPr>
        <p:spPr>
          <a:xfrm>
            <a:off x="439738" y="1681163"/>
            <a:ext cx="5430484"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4" name="Google Shape;104;p17"/>
          <p:cNvSpPr txBox="1"/>
          <p:nvPr>
            <p:ph idx="2" type="body"/>
          </p:nvPr>
        </p:nvSpPr>
        <p:spPr>
          <a:xfrm>
            <a:off x="6333067" y="1681163"/>
            <a:ext cx="5454121"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3">
  <p:cSld name="Title with content 3">
    <p:spTree>
      <p:nvGrpSpPr>
        <p:cNvPr id="105" name="Shape 105"/>
        <p:cNvGrpSpPr/>
        <p:nvPr/>
      </p:nvGrpSpPr>
      <p:grpSpPr>
        <a:xfrm>
          <a:off x="0" y="0"/>
          <a:ext cx="0" cy="0"/>
          <a:chOff x="0" y="0"/>
          <a:chExt cx="0" cy="0"/>
        </a:xfrm>
      </p:grpSpPr>
      <p:sp>
        <p:nvSpPr>
          <p:cNvPr id="106" name="Google Shape;106;p18"/>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107" name="Google Shape;107;p18"/>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8" name="Google Shape;108;p18"/>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9" name="Google Shape;109;p18"/>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18"/>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11" name="Google Shape;111;p18"/>
          <p:cNvSpPr txBox="1"/>
          <p:nvPr>
            <p:ph idx="1" type="body"/>
          </p:nvPr>
        </p:nvSpPr>
        <p:spPr>
          <a:xfrm>
            <a:off x="439738" y="1681163"/>
            <a:ext cx="3578225"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18"/>
          <p:cNvSpPr txBox="1"/>
          <p:nvPr>
            <p:ph idx="2" type="body"/>
          </p:nvPr>
        </p:nvSpPr>
        <p:spPr>
          <a:xfrm>
            <a:off x="4327525" y="1681163"/>
            <a:ext cx="3576638" cy="4143375"/>
          </a:xfrm>
          <a:prstGeom prst="rect">
            <a:avLst/>
          </a:prstGeom>
          <a:solidFill>
            <a:schemeClr val="accent4"/>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3" name="Google Shape;113;p18"/>
          <p:cNvSpPr txBox="1"/>
          <p:nvPr>
            <p:ph idx="3" type="body"/>
          </p:nvPr>
        </p:nvSpPr>
        <p:spPr>
          <a:xfrm>
            <a:off x="8212138" y="1681163"/>
            <a:ext cx="3575050"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round)">
  <p:cSld name="Text with picture (round)">
    <p:spTree>
      <p:nvGrpSpPr>
        <p:cNvPr id="114" name="Shape 114"/>
        <p:cNvGrpSpPr/>
        <p:nvPr/>
      </p:nvGrpSpPr>
      <p:grpSpPr>
        <a:xfrm>
          <a:off x="0" y="0"/>
          <a:ext cx="0" cy="0"/>
          <a:chOff x="0" y="0"/>
          <a:chExt cx="0" cy="0"/>
        </a:xfrm>
      </p:grpSpPr>
      <p:sp>
        <p:nvSpPr>
          <p:cNvPr id="115" name="Google Shape;115;p19"/>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6" name="Google Shape;116;p19"/>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17" name="Google Shape;117;p19"/>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18" name="Google Shape;118;p19"/>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19" name="Google Shape;119;p19"/>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0" name="Google Shape;120;p19"/>
          <p:cNvSpPr/>
          <p:nvPr>
            <p:ph idx="2" type="pic"/>
          </p:nvPr>
        </p:nvSpPr>
        <p:spPr>
          <a:xfrm>
            <a:off x="6920089" y="1045804"/>
            <a:ext cx="5271912" cy="5274034"/>
          </a:xfrm>
          <a:prstGeom prst="rect">
            <a:avLst/>
          </a:prstGeom>
          <a:noFill/>
          <a:ln>
            <a:noFill/>
          </a:ln>
        </p:spPr>
      </p:sp>
      <p:sp>
        <p:nvSpPr>
          <p:cNvPr id="121" name="Google Shape;121;p19"/>
          <p:cNvSpPr txBox="1"/>
          <p:nvPr>
            <p:ph idx="1" type="body"/>
          </p:nvPr>
        </p:nvSpPr>
        <p:spPr>
          <a:xfrm>
            <a:off x="409575" y="1389063"/>
            <a:ext cx="6227763"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circles)">
  <p:cSld name="Text with picture (circles)">
    <p:spTree>
      <p:nvGrpSpPr>
        <p:cNvPr id="122" name="Shape 122"/>
        <p:cNvGrpSpPr/>
        <p:nvPr/>
      </p:nvGrpSpPr>
      <p:grpSpPr>
        <a:xfrm>
          <a:off x="0" y="0"/>
          <a:ext cx="0" cy="0"/>
          <a:chOff x="0" y="0"/>
          <a:chExt cx="0" cy="0"/>
        </a:xfrm>
      </p:grpSpPr>
      <p:sp>
        <p:nvSpPr>
          <p:cNvPr id="123" name="Google Shape;123;p20"/>
          <p:cNvSpPr txBox="1"/>
          <p:nvPr>
            <p:ph type="title"/>
          </p:nvPr>
        </p:nvSpPr>
        <p:spPr>
          <a:xfrm>
            <a:off x="408791" y="177283"/>
            <a:ext cx="8668421"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4" name="Google Shape;124;p20"/>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25" name="Google Shape;125;p20"/>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26" name="Google Shape;126;p20"/>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27" name="Google Shape;127;p20"/>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8" name="Google Shape;128;p20"/>
          <p:cNvSpPr txBox="1"/>
          <p:nvPr>
            <p:ph idx="1" type="body"/>
          </p:nvPr>
        </p:nvSpPr>
        <p:spPr>
          <a:xfrm>
            <a:off x="409575" y="1389063"/>
            <a:ext cx="4580089"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9" name="Google Shape;129;p20"/>
          <p:cNvSpPr/>
          <p:nvPr>
            <p:ph idx="2" type="pic"/>
          </p:nvPr>
        </p:nvSpPr>
        <p:spPr>
          <a:xfrm>
            <a:off x="6164263" y="1320659"/>
            <a:ext cx="1543050" cy="1543191"/>
          </a:xfrm>
          <a:prstGeom prst="ellipse">
            <a:avLst/>
          </a:prstGeom>
          <a:noFill/>
          <a:ln>
            <a:noFill/>
          </a:ln>
        </p:spPr>
      </p:sp>
      <p:sp>
        <p:nvSpPr>
          <p:cNvPr id="130" name="Google Shape;130;p20"/>
          <p:cNvSpPr/>
          <p:nvPr>
            <p:ph idx="3" type="pic"/>
          </p:nvPr>
        </p:nvSpPr>
        <p:spPr>
          <a:xfrm>
            <a:off x="8918700" y="529330"/>
            <a:ext cx="2835150" cy="2834583"/>
          </a:xfrm>
          <a:prstGeom prst="ellipse">
            <a:avLst/>
          </a:prstGeom>
          <a:noFill/>
          <a:ln>
            <a:noFill/>
          </a:ln>
        </p:spPr>
      </p:sp>
      <p:sp>
        <p:nvSpPr>
          <p:cNvPr id="131" name="Google Shape;131;p20"/>
          <p:cNvSpPr/>
          <p:nvPr>
            <p:ph idx="4" type="pic"/>
          </p:nvPr>
        </p:nvSpPr>
        <p:spPr>
          <a:xfrm>
            <a:off x="7245351" y="2667000"/>
            <a:ext cx="1831861" cy="1833563"/>
          </a:xfrm>
          <a:prstGeom prst="ellipse">
            <a:avLst/>
          </a:prstGeom>
          <a:noFill/>
          <a:ln>
            <a:noFill/>
          </a:ln>
        </p:spPr>
      </p:sp>
      <p:sp>
        <p:nvSpPr>
          <p:cNvPr id="132" name="Google Shape;132;p20"/>
          <p:cNvSpPr/>
          <p:nvPr>
            <p:ph idx="5" type="pic"/>
          </p:nvPr>
        </p:nvSpPr>
        <p:spPr>
          <a:xfrm>
            <a:off x="5463822" y="4007983"/>
            <a:ext cx="2210192" cy="2210466"/>
          </a:xfrm>
          <a:prstGeom prst="ellipse">
            <a:avLst/>
          </a:prstGeom>
          <a:noFill/>
          <a:ln>
            <a:noFill/>
          </a:ln>
        </p:spPr>
      </p:sp>
      <p:sp>
        <p:nvSpPr>
          <p:cNvPr id="133" name="Google Shape;133;p20"/>
          <p:cNvSpPr/>
          <p:nvPr>
            <p:ph idx="6" type="pic"/>
          </p:nvPr>
        </p:nvSpPr>
        <p:spPr>
          <a:xfrm>
            <a:off x="9218855" y="3630613"/>
            <a:ext cx="2392119" cy="2392362"/>
          </a:xfrm>
          <a:prstGeom prst="ellipse">
            <a:avLst/>
          </a:prstGeom>
          <a:no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stripe)">
  <p:cSld name="Text with picture (stripe)">
    <p:spTree>
      <p:nvGrpSpPr>
        <p:cNvPr id="134" name="Shape 134"/>
        <p:cNvGrpSpPr/>
        <p:nvPr/>
      </p:nvGrpSpPr>
      <p:grpSpPr>
        <a:xfrm>
          <a:off x="0" y="0"/>
          <a:ext cx="0" cy="0"/>
          <a:chOff x="0" y="0"/>
          <a:chExt cx="0" cy="0"/>
        </a:xfrm>
      </p:grpSpPr>
      <p:sp>
        <p:nvSpPr>
          <p:cNvPr id="135" name="Google Shape;135;p21"/>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6" name="Google Shape;136;p21"/>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37" name="Google Shape;137;p21"/>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38" name="Google Shape;138;p21"/>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39" name="Google Shape;139;p21"/>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0" name="Google Shape;140;p21"/>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1" name="Google Shape;141;p21"/>
          <p:cNvSpPr/>
          <p:nvPr>
            <p:ph idx="2" type="pic"/>
          </p:nvPr>
        </p:nvSpPr>
        <p:spPr>
          <a:xfrm>
            <a:off x="5947085" y="1446839"/>
            <a:ext cx="6244914" cy="4481287"/>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ext with picture (stripe)">
  <p:cSld name="1_Text with picture (stripe)">
    <p:spTree>
      <p:nvGrpSpPr>
        <p:cNvPr id="142" name="Shape 142"/>
        <p:cNvGrpSpPr/>
        <p:nvPr/>
      </p:nvGrpSpPr>
      <p:grpSpPr>
        <a:xfrm>
          <a:off x="0" y="0"/>
          <a:ext cx="0" cy="0"/>
          <a:chOff x="0" y="0"/>
          <a:chExt cx="0" cy="0"/>
        </a:xfrm>
      </p:grpSpPr>
      <p:sp>
        <p:nvSpPr>
          <p:cNvPr id="143" name="Google Shape;143;p22"/>
          <p:cNvSpPr txBox="1"/>
          <p:nvPr>
            <p:ph type="title"/>
          </p:nvPr>
        </p:nvSpPr>
        <p:spPr>
          <a:xfrm>
            <a:off x="408791" y="177283"/>
            <a:ext cx="8723920"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4" name="Google Shape;144;p22"/>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45" name="Google Shape;145;p22"/>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46" name="Google Shape;146;p2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47" name="Google Shape;147;p22"/>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8" name="Google Shape;148;p22"/>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9" name="Google Shape;149;p22"/>
          <p:cNvSpPr/>
          <p:nvPr>
            <p:ph idx="2" type="pic"/>
          </p:nvPr>
        </p:nvSpPr>
        <p:spPr>
          <a:xfrm>
            <a:off x="5856088" y="1"/>
            <a:ext cx="6335912" cy="6263859"/>
          </a:xfrm>
          <a:prstGeom prst="rect">
            <a:avLst/>
          </a:prstGeom>
          <a:noFill/>
          <a:ln>
            <a:noFill/>
          </a:ln>
        </p:spPr>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50" name="Shape 150"/>
        <p:cNvGrpSpPr/>
        <p:nvPr/>
      </p:nvGrpSpPr>
      <p:grpSpPr>
        <a:xfrm>
          <a:off x="0" y="0"/>
          <a:ext cx="0" cy="0"/>
          <a:chOff x="0" y="0"/>
          <a:chExt cx="0" cy="0"/>
        </a:xfrm>
      </p:grpSpPr>
      <p:sp>
        <p:nvSpPr>
          <p:cNvPr id="151" name="Google Shape;151;p23"/>
          <p:cNvSpPr/>
          <p:nvPr>
            <p:ph idx="2" type="pic"/>
          </p:nvPr>
        </p:nvSpPr>
        <p:spPr>
          <a:xfrm>
            <a:off x="6096000" y="1"/>
            <a:ext cx="6095999" cy="6324600"/>
          </a:xfrm>
          <a:prstGeom prst="rect">
            <a:avLst/>
          </a:prstGeom>
          <a:noFill/>
          <a:ln>
            <a:noFill/>
          </a:ln>
        </p:spPr>
      </p:sp>
      <p:sp>
        <p:nvSpPr>
          <p:cNvPr id="152" name="Google Shape;152;p23"/>
          <p:cNvSpPr txBox="1"/>
          <p:nvPr>
            <p:ph type="title"/>
          </p:nvPr>
        </p:nvSpPr>
        <p:spPr>
          <a:xfrm>
            <a:off x="361950" y="352977"/>
            <a:ext cx="5448300" cy="1418889"/>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3200"/>
              <a:buFont typeface="Avenir"/>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3" name="Google Shape;153;p23"/>
          <p:cNvSpPr txBox="1"/>
          <p:nvPr>
            <p:ph idx="1" type="body"/>
          </p:nvPr>
        </p:nvSpPr>
        <p:spPr>
          <a:xfrm>
            <a:off x="361950" y="2043953"/>
            <a:ext cx="5448300" cy="382503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Font typeface="Avenir"/>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54" name="Google Shape;154;p23"/>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55" name="Google Shape;155;p2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56" name="Google Shape;156;p23"/>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57" name="Google Shape;157;p23"/>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8" name="Shape 158"/>
        <p:cNvGrpSpPr/>
        <p:nvPr/>
      </p:nvGrpSpPr>
      <p:grpSpPr>
        <a:xfrm>
          <a:off x="0" y="0"/>
          <a:ext cx="0" cy="0"/>
          <a:chOff x="0" y="0"/>
          <a:chExt cx="0" cy="0"/>
        </a:xfrm>
      </p:grpSpPr>
      <p:sp>
        <p:nvSpPr>
          <p:cNvPr id="159" name="Google Shape;159;p24"/>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60" name="Google Shape;160;p24"/>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61" name="Google Shape;161;p24"/>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62" name="Google Shape;162;p24"/>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3" name="Shape 73"/>
        <p:cNvGrpSpPr/>
        <p:nvPr/>
      </p:nvGrpSpPr>
      <p:grpSpPr>
        <a:xfrm>
          <a:off x="0" y="0"/>
          <a:ext cx="0" cy="0"/>
          <a:chOff x="0" y="0"/>
          <a:chExt cx="0" cy="0"/>
        </a:xfrm>
      </p:grpSpPr>
      <p:sp>
        <p:nvSpPr>
          <p:cNvPr id="74" name="Google Shape;74;p13"/>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000"/>
              <a:buFont typeface="Avenir"/>
              <a:buNone/>
              <a:defRPr b="1" i="0" sz="4000" u="none" cap="none" strike="noStrike">
                <a:solidFill>
                  <a:schemeClr val="dk1"/>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5" name="Google Shape;75;p13"/>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Avenir"/>
                <a:ea typeface="Avenir"/>
                <a:cs typeface="Avenir"/>
                <a:sym typeface="Avenir"/>
              </a:defRPr>
            </a:lvl1pPr>
            <a:lvl2pPr indent="-355600" lvl="1" marL="914400" marR="0" rtl="0" algn="l">
              <a:lnSpc>
                <a:spcPct val="90000"/>
              </a:lnSpc>
              <a:spcBef>
                <a:spcPts val="500"/>
              </a:spcBef>
              <a:spcAft>
                <a:spcPts val="0"/>
              </a:spcAft>
              <a:buClr>
                <a:schemeClr val="dk1"/>
              </a:buClr>
              <a:buSzPts val="2000"/>
              <a:buFont typeface="Avenir"/>
              <a:buChar char="◦"/>
              <a:defRPr b="0" i="0" sz="2000" u="none" cap="none" strike="noStrike">
                <a:solidFill>
                  <a:schemeClr val="dk1"/>
                </a:solidFill>
                <a:latin typeface="Avenir"/>
                <a:ea typeface="Avenir"/>
                <a:cs typeface="Avenir"/>
                <a:sym typeface="Avenir"/>
              </a:defRPr>
            </a:lvl2pPr>
            <a:lvl3pPr indent="-342900" lvl="2" marL="1371600" marR="0" rtl="0" algn="l">
              <a:lnSpc>
                <a:spcPct val="90000"/>
              </a:lnSpc>
              <a:spcBef>
                <a:spcPts val="500"/>
              </a:spcBef>
              <a:spcAft>
                <a:spcPts val="0"/>
              </a:spcAft>
              <a:buClr>
                <a:schemeClr val="dk1"/>
              </a:buClr>
              <a:buSzPts val="1800"/>
              <a:buFont typeface="Noto Sans Symbols"/>
              <a:buChar char="▪"/>
              <a:defRPr b="0" i="0" sz="1800" u="none" cap="none" strike="noStrike">
                <a:solidFill>
                  <a:schemeClr val="dk1"/>
                </a:solidFill>
                <a:latin typeface="Avenir"/>
                <a:ea typeface="Avenir"/>
                <a:cs typeface="Avenir"/>
                <a:sym typeface="Avenir"/>
              </a:defRPr>
            </a:lvl3pPr>
            <a:lvl4pPr indent="-330200" lvl="3" marL="18288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4pPr>
            <a:lvl5pPr indent="-330200" lvl="4" marL="22860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9pPr>
          </a:lstStyle>
          <a:p/>
        </p:txBody>
      </p:sp>
      <p:sp>
        <p:nvSpPr>
          <p:cNvPr id="76" name="Google Shape;76;p1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0" i="0" sz="1400" u="none" cap="none" strike="noStrike">
                <a:solidFill>
                  <a:schemeClr val="lt1"/>
                </a:solidFill>
                <a:latin typeface="Avenir"/>
                <a:ea typeface="Avenir"/>
                <a:cs typeface="Avenir"/>
                <a:sym typeface="Avenir"/>
              </a:defRPr>
            </a:lvl1pPr>
            <a:lvl2pPr indent="0" lvl="1" marL="0" marR="0" rtl="0" algn="ctr">
              <a:spcBef>
                <a:spcPts val="0"/>
              </a:spcBef>
              <a:buNone/>
              <a:defRPr b="0" i="0" sz="1400" u="none" cap="none" strike="noStrike">
                <a:solidFill>
                  <a:schemeClr val="lt1"/>
                </a:solidFill>
                <a:latin typeface="Avenir"/>
                <a:ea typeface="Avenir"/>
                <a:cs typeface="Avenir"/>
                <a:sym typeface="Avenir"/>
              </a:defRPr>
            </a:lvl2pPr>
            <a:lvl3pPr indent="0" lvl="2" marL="0" marR="0" rtl="0" algn="ctr">
              <a:spcBef>
                <a:spcPts val="0"/>
              </a:spcBef>
              <a:buNone/>
              <a:defRPr b="0" i="0" sz="1400" u="none" cap="none" strike="noStrike">
                <a:solidFill>
                  <a:schemeClr val="lt1"/>
                </a:solidFill>
                <a:latin typeface="Avenir"/>
                <a:ea typeface="Avenir"/>
                <a:cs typeface="Avenir"/>
                <a:sym typeface="Avenir"/>
              </a:defRPr>
            </a:lvl3pPr>
            <a:lvl4pPr indent="0" lvl="3" marL="0" marR="0" rtl="0" algn="ctr">
              <a:spcBef>
                <a:spcPts val="0"/>
              </a:spcBef>
              <a:buNone/>
              <a:defRPr b="0" i="0" sz="1400" u="none" cap="none" strike="noStrike">
                <a:solidFill>
                  <a:schemeClr val="lt1"/>
                </a:solidFill>
                <a:latin typeface="Avenir"/>
                <a:ea typeface="Avenir"/>
                <a:cs typeface="Avenir"/>
                <a:sym typeface="Avenir"/>
              </a:defRPr>
            </a:lvl4pPr>
            <a:lvl5pPr indent="0" lvl="4" marL="0" marR="0" rtl="0" algn="ctr">
              <a:spcBef>
                <a:spcPts val="0"/>
              </a:spcBef>
              <a:buNone/>
              <a:defRPr b="0" i="0" sz="1400" u="none" cap="none" strike="noStrike">
                <a:solidFill>
                  <a:schemeClr val="lt1"/>
                </a:solidFill>
                <a:latin typeface="Avenir"/>
                <a:ea typeface="Avenir"/>
                <a:cs typeface="Avenir"/>
                <a:sym typeface="Avenir"/>
              </a:defRPr>
            </a:lvl5pPr>
            <a:lvl6pPr indent="0" lvl="5" marL="0" marR="0" rtl="0" algn="ctr">
              <a:spcBef>
                <a:spcPts val="0"/>
              </a:spcBef>
              <a:buNone/>
              <a:defRPr b="0" i="0" sz="1400" u="none" cap="none" strike="noStrike">
                <a:solidFill>
                  <a:schemeClr val="lt1"/>
                </a:solidFill>
                <a:latin typeface="Avenir"/>
                <a:ea typeface="Avenir"/>
                <a:cs typeface="Avenir"/>
                <a:sym typeface="Avenir"/>
              </a:defRPr>
            </a:lvl6pPr>
            <a:lvl7pPr indent="0" lvl="6" marL="0" marR="0" rtl="0" algn="ctr">
              <a:spcBef>
                <a:spcPts val="0"/>
              </a:spcBef>
              <a:buNone/>
              <a:defRPr b="0" i="0" sz="1400" u="none" cap="none" strike="noStrike">
                <a:solidFill>
                  <a:schemeClr val="lt1"/>
                </a:solidFill>
                <a:latin typeface="Avenir"/>
                <a:ea typeface="Avenir"/>
                <a:cs typeface="Avenir"/>
                <a:sym typeface="Avenir"/>
              </a:defRPr>
            </a:lvl7pPr>
            <a:lvl8pPr indent="0" lvl="7" marL="0" marR="0" rtl="0" algn="ctr">
              <a:spcBef>
                <a:spcPts val="0"/>
              </a:spcBef>
              <a:buNone/>
              <a:defRPr b="0" i="0" sz="1400" u="none" cap="none" strike="noStrike">
                <a:solidFill>
                  <a:schemeClr val="lt1"/>
                </a:solidFill>
                <a:latin typeface="Avenir"/>
                <a:ea typeface="Avenir"/>
                <a:cs typeface="Avenir"/>
                <a:sym typeface="Avenir"/>
              </a:defRPr>
            </a:lvl8pPr>
            <a:lvl9pPr indent="0" lvl="8" marL="0" marR="0" rtl="0" algn="ctr">
              <a:spcBef>
                <a:spcPts val="0"/>
              </a:spcBef>
              <a:buNone/>
              <a:defRPr b="0" i="0" sz="1400" u="none" cap="none" strike="noStrike">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6.png"/><Relationship Id="rId4" Type="http://schemas.openxmlformats.org/officeDocument/2006/relationships/hyperlink" Target="https://www.osti.gov/biblio/2440384" TargetMode="External"/><Relationship Id="rId5" Type="http://schemas.openxmlformats.org/officeDocument/2006/relationships/hyperlink" Target="https://iopscience.iop.org/article/10.1088/1748-9326/ad661d" TargetMode="External"/><Relationship Id="rId6"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pic>
        <p:nvPicPr>
          <p:cNvPr id="167" name="Google Shape;167;p25"/>
          <p:cNvPicPr preferRelativeResize="0"/>
          <p:nvPr/>
        </p:nvPicPr>
        <p:blipFill rotWithShape="1">
          <a:blip r:embed="rId3">
            <a:alphaModFix/>
          </a:blip>
          <a:srcRect b="7927" l="0" r="0" t="7918"/>
          <a:stretch/>
        </p:blipFill>
        <p:spPr>
          <a:xfrm>
            <a:off x="405789" y="187053"/>
            <a:ext cx="2087890" cy="923330"/>
          </a:xfrm>
          <a:prstGeom prst="rect">
            <a:avLst/>
          </a:prstGeom>
          <a:noFill/>
          <a:ln>
            <a:noFill/>
          </a:ln>
        </p:spPr>
      </p:pic>
      <p:sp>
        <p:nvSpPr>
          <p:cNvPr id="168" name="Google Shape;168;p25"/>
          <p:cNvSpPr txBox="1"/>
          <p:nvPr/>
        </p:nvSpPr>
        <p:spPr>
          <a:xfrm>
            <a:off x="2405500" y="110925"/>
            <a:ext cx="8798700" cy="11034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lang="en-US" sz="3600">
                <a:solidFill>
                  <a:srgbClr val="39738A"/>
                </a:solidFill>
                <a:latin typeface="Times New Roman"/>
                <a:ea typeface="Times New Roman"/>
                <a:cs typeface="Times New Roman"/>
                <a:sym typeface="Times New Roman"/>
              </a:rPr>
              <a:t>Overlooked cooling effects of albedo</a:t>
            </a:r>
            <a:endParaRPr sz="3600">
              <a:solidFill>
                <a:srgbClr val="39738A"/>
              </a:solidFill>
              <a:latin typeface="Times New Roman"/>
              <a:ea typeface="Times New Roman"/>
              <a:cs typeface="Times New Roman"/>
              <a:sym typeface="Times New Roman"/>
            </a:endParaRPr>
          </a:p>
        </p:txBody>
      </p:sp>
      <p:sp>
        <p:nvSpPr>
          <p:cNvPr id="169" name="Google Shape;169;p25"/>
          <p:cNvSpPr/>
          <p:nvPr/>
        </p:nvSpPr>
        <p:spPr>
          <a:xfrm>
            <a:off x="439150" y="1277325"/>
            <a:ext cx="6673200" cy="14025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rgbClr val="39738A"/>
                </a:solidFill>
                <a:latin typeface="Times New Roman"/>
                <a:ea typeface="Times New Roman"/>
                <a:cs typeface="Times New Roman"/>
                <a:sym typeface="Times New Roman"/>
              </a:rPr>
              <a:t>Background/Objective</a:t>
            </a:r>
            <a:endParaRPr/>
          </a:p>
          <a:p>
            <a:pPr indent="-254000" lvl="0" marL="285750" marR="0" rtl="0" algn="l">
              <a:lnSpc>
                <a:spcPct val="100000"/>
              </a:lnSpc>
              <a:spcBef>
                <a:spcPts val="0"/>
              </a:spcBef>
              <a:spcAft>
                <a:spcPts val="0"/>
              </a:spcAft>
              <a:buClr>
                <a:srgbClr val="1A8109"/>
              </a:buClr>
              <a:buSzPts val="1300"/>
              <a:buChar char="•"/>
            </a:pPr>
            <a:r>
              <a:rPr lang="en-US" sz="1300">
                <a:solidFill>
                  <a:srgbClr val="000000"/>
                </a:solidFill>
                <a:latin typeface="Times New Roman"/>
                <a:ea typeface="Times New Roman"/>
                <a:cs typeface="Times New Roman"/>
                <a:sym typeface="Times New Roman"/>
              </a:rPr>
              <a:t>The trapping of heat energy is a significant driver of global climate change. The absorbent </a:t>
            </a:r>
            <a:r>
              <a:rPr lang="en-US" sz="1300">
                <a:latin typeface="Times New Roman"/>
                <a:ea typeface="Times New Roman"/>
                <a:cs typeface="Times New Roman"/>
                <a:sym typeface="Times New Roman"/>
              </a:rPr>
              <a:t>nature</a:t>
            </a:r>
            <a:r>
              <a:rPr lang="en-US" sz="1300">
                <a:solidFill>
                  <a:srgbClr val="000000"/>
                </a:solidFill>
                <a:latin typeface="Times New Roman"/>
                <a:ea typeface="Times New Roman"/>
                <a:cs typeface="Times New Roman"/>
                <a:sym typeface="Times New Roman"/>
              </a:rPr>
              <a:t> of materials, such as asphalt, used for infrastructure can lead to an increase in temperature. When determining the value of various crop systems on our shared future, albedo is an often overlooked aspect of the calculation that may seriously impact climate patterns on this planet.</a:t>
            </a:r>
            <a:endParaRPr sz="1300">
              <a:latin typeface="Times New Roman"/>
              <a:ea typeface="Times New Roman"/>
              <a:cs typeface="Times New Roman"/>
              <a:sym typeface="Times New Roman"/>
            </a:endParaRPr>
          </a:p>
        </p:txBody>
      </p:sp>
      <p:sp>
        <p:nvSpPr>
          <p:cNvPr id="170" name="Google Shape;170;p25"/>
          <p:cNvSpPr/>
          <p:nvPr/>
        </p:nvSpPr>
        <p:spPr>
          <a:xfrm>
            <a:off x="439150" y="2679825"/>
            <a:ext cx="6673200" cy="1184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rgbClr val="39738A"/>
                </a:solidFill>
                <a:latin typeface="Times New Roman"/>
                <a:ea typeface="Times New Roman"/>
                <a:cs typeface="Times New Roman"/>
                <a:sym typeface="Times New Roman"/>
              </a:rPr>
              <a:t>Approach</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Using albedo measurements from seven experimental crops at a site in Michigan, researchers analyzed the effects of ecosystems as well as diurnal and seasonal changes on albedo. Using that data and existing research, they evaluated the shortcomings of current databases and methodologies.</a:t>
            </a:r>
            <a:endParaRPr sz="1300"/>
          </a:p>
        </p:txBody>
      </p:sp>
      <p:sp>
        <p:nvSpPr>
          <p:cNvPr id="171" name="Google Shape;171;p25"/>
          <p:cNvSpPr/>
          <p:nvPr/>
        </p:nvSpPr>
        <p:spPr>
          <a:xfrm>
            <a:off x="439150" y="3806200"/>
            <a:ext cx="6673200" cy="1016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rgbClr val="39738A"/>
                </a:solidFill>
                <a:latin typeface="Times New Roman"/>
                <a:ea typeface="Times New Roman"/>
                <a:cs typeface="Times New Roman"/>
                <a:sym typeface="Times New Roman"/>
              </a:rPr>
              <a:t>Results</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The paper shows that ecosystem types, as well as time of day and season, heavily impact the reflectivity of ground cover types, suggesting that new techniques need to be developed if albedo is to be properly considered in carbon credit programs and future policies. </a:t>
            </a:r>
            <a:endParaRPr sz="1300"/>
          </a:p>
        </p:txBody>
      </p:sp>
      <p:sp>
        <p:nvSpPr>
          <p:cNvPr id="172" name="Google Shape;172;p25"/>
          <p:cNvSpPr txBox="1"/>
          <p:nvPr/>
        </p:nvSpPr>
        <p:spPr>
          <a:xfrm>
            <a:off x="439150" y="4944275"/>
            <a:ext cx="11587500" cy="969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39738A"/>
                </a:solidFill>
                <a:latin typeface="Times New Roman"/>
                <a:ea typeface="Times New Roman"/>
                <a:cs typeface="Times New Roman"/>
                <a:sym typeface="Times New Roman"/>
              </a:rPr>
              <a:t>Significance/Impacts</a:t>
            </a:r>
            <a:endParaRPr/>
          </a:p>
          <a:p>
            <a:pPr indent="-254000" lvl="0" marL="285750" marR="0" rtl="0" algn="l">
              <a:lnSpc>
                <a:spcPct val="100000"/>
              </a:lnSpc>
              <a:spcBef>
                <a:spcPts val="0"/>
              </a:spcBef>
              <a:spcAft>
                <a:spcPts val="0"/>
              </a:spcAft>
              <a:buClr>
                <a:srgbClr val="1A8109"/>
              </a:buClr>
              <a:buSzPts val="1300"/>
              <a:buChar char="•"/>
            </a:pPr>
            <a:r>
              <a:rPr lang="en-US" sz="1300">
                <a:latin typeface="Times New Roman"/>
                <a:ea typeface="Times New Roman"/>
                <a:cs typeface="Times New Roman"/>
                <a:sym typeface="Times New Roman"/>
              </a:rPr>
              <a:t>The research team proposes several research priorities based on their result, including forming a comprehensive global albedo database, developing regional </a:t>
            </a:r>
            <a:r>
              <a:rPr lang="en-US" sz="1300">
                <a:solidFill>
                  <a:srgbClr val="000000"/>
                </a:solidFill>
                <a:latin typeface="Times New Roman"/>
                <a:ea typeface="Times New Roman"/>
                <a:cs typeface="Times New Roman"/>
                <a:sym typeface="Times New Roman"/>
              </a:rPr>
              <a:t>systems </a:t>
            </a:r>
            <a:r>
              <a:rPr lang="en-US" sz="1300">
                <a:latin typeface="Times New Roman"/>
                <a:ea typeface="Times New Roman"/>
                <a:cs typeface="Times New Roman"/>
                <a:sym typeface="Times New Roman"/>
              </a:rPr>
              <a:t>of data collection sites, and enhancing current algorithms. They also emphasize the importance of constructing a system to calculate consequential global warming impact, in order to recognize and provide credits to landowners who actively contribute to climate regulation through sustainable management practices.</a:t>
            </a:r>
            <a:endParaRPr sz="1300">
              <a:latin typeface="Times New Roman"/>
              <a:ea typeface="Times New Roman"/>
              <a:cs typeface="Times New Roman"/>
              <a:sym typeface="Times New Roman"/>
            </a:endParaRPr>
          </a:p>
        </p:txBody>
      </p:sp>
      <p:sp>
        <p:nvSpPr>
          <p:cNvPr id="173" name="Google Shape;173;p25"/>
          <p:cNvSpPr txBox="1"/>
          <p:nvPr/>
        </p:nvSpPr>
        <p:spPr>
          <a:xfrm>
            <a:off x="405803" y="5948974"/>
            <a:ext cx="10409400" cy="246300"/>
          </a:xfrm>
          <a:prstGeom prst="rect">
            <a:avLst/>
          </a:prstGeom>
          <a:solidFill>
            <a:srgbClr val="FFFFFF"/>
          </a:solidFill>
          <a:ln>
            <a:noFill/>
          </a:ln>
        </p:spPr>
        <p:txBody>
          <a:bodyPr anchorCtr="0" anchor="t" bIns="45700" lIns="91425" spcFirstLastPara="1" rIns="91425" wrap="square" tIns="45700">
            <a:spAutoFit/>
          </a:bodyPr>
          <a:lstStyle/>
          <a:p>
            <a:pPr indent="0" lvl="0" marL="0" rtl="0" algn="l">
              <a:lnSpc>
                <a:spcPct val="115000"/>
              </a:lnSpc>
              <a:spcBef>
                <a:spcPts val="0"/>
              </a:spcBef>
              <a:spcAft>
                <a:spcPts val="0"/>
              </a:spcAft>
              <a:buSzPts val="1100"/>
              <a:buNone/>
            </a:pPr>
            <a:r>
              <a:rPr lang="en-US" sz="1000">
                <a:solidFill>
                  <a:srgbClr val="333333"/>
                </a:solidFill>
                <a:latin typeface="Times New Roman"/>
                <a:ea typeface="Times New Roman"/>
                <a:cs typeface="Times New Roman"/>
                <a:sym typeface="Times New Roman"/>
              </a:rPr>
              <a:t>Chen, J., et al. </a:t>
            </a:r>
            <a:r>
              <a:rPr lang="en-US" sz="1000" u="sng">
                <a:solidFill>
                  <a:srgbClr val="0563C1"/>
                </a:solidFill>
                <a:latin typeface="Times New Roman"/>
                <a:ea typeface="Times New Roman"/>
                <a:cs typeface="Times New Roman"/>
                <a:sym typeface="Times New Roman"/>
                <a:hlinkClick r:id="rId4">
                  <a:extLst>
                    <a:ext uri="{A12FA001-AC4F-418D-AE19-62706E023703}">
                      <ahyp:hlinkClr val="tx"/>
                    </a:ext>
                  </a:extLst>
                </a:hlinkClick>
              </a:rPr>
              <a:t>Overlooked cooling effects of albedo in terrestrial ecosystems</a:t>
            </a:r>
            <a:r>
              <a:rPr lang="en-US" sz="1000">
                <a:solidFill>
                  <a:srgbClr val="333333"/>
                </a:solidFill>
                <a:latin typeface="Times New Roman"/>
                <a:ea typeface="Times New Roman"/>
                <a:cs typeface="Times New Roman"/>
                <a:sym typeface="Times New Roman"/>
              </a:rPr>
              <a:t>. Environmental Research Letters, </a:t>
            </a:r>
            <a:r>
              <a:rPr b="1" lang="en-US" sz="1000">
                <a:solidFill>
                  <a:srgbClr val="333333"/>
                </a:solidFill>
                <a:latin typeface="Times New Roman"/>
                <a:ea typeface="Times New Roman"/>
                <a:cs typeface="Times New Roman"/>
                <a:sym typeface="Times New Roman"/>
              </a:rPr>
              <a:t>19</a:t>
            </a:r>
            <a:r>
              <a:rPr lang="en-US" sz="1000">
                <a:solidFill>
                  <a:srgbClr val="333333"/>
                </a:solidFill>
                <a:latin typeface="Times New Roman"/>
                <a:ea typeface="Times New Roman"/>
                <a:cs typeface="Times New Roman"/>
                <a:sym typeface="Times New Roman"/>
              </a:rPr>
              <a:t>, 093001 (2024). [DOI:</a:t>
            </a:r>
            <a:r>
              <a:rPr lang="en-US" sz="1000" u="sng">
                <a:solidFill>
                  <a:srgbClr val="0563C1"/>
                </a:solidFill>
                <a:latin typeface="Times New Roman"/>
                <a:ea typeface="Times New Roman"/>
                <a:cs typeface="Times New Roman"/>
                <a:sym typeface="Times New Roman"/>
                <a:hlinkClick r:id="rId5">
                  <a:extLst>
                    <a:ext uri="{A12FA001-AC4F-418D-AE19-62706E023703}">
                      <ahyp:hlinkClr val="tx"/>
                    </a:ext>
                  </a:extLst>
                </a:hlinkClick>
              </a:rPr>
              <a:t>10.1088/1748-9326/ad661d</a:t>
            </a:r>
            <a:r>
              <a:rPr lang="en-US" sz="1000">
                <a:solidFill>
                  <a:srgbClr val="333333"/>
                </a:solidFill>
                <a:latin typeface="Times New Roman"/>
                <a:ea typeface="Times New Roman"/>
                <a:cs typeface="Times New Roman"/>
                <a:sym typeface="Times New Roman"/>
              </a:rPr>
              <a:t>]</a:t>
            </a:r>
            <a:endParaRPr sz="1000">
              <a:solidFill>
                <a:srgbClr val="333333"/>
              </a:solidFill>
              <a:latin typeface="Times New Roman"/>
              <a:ea typeface="Times New Roman"/>
              <a:cs typeface="Times New Roman"/>
              <a:sym typeface="Times New Roman"/>
            </a:endParaRPr>
          </a:p>
        </p:txBody>
      </p:sp>
      <p:pic>
        <p:nvPicPr>
          <p:cNvPr id="174" name="Google Shape;174;p25"/>
          <p:cNvPicPr preferRelativeResize="0"/>
          <p:nvPr/>
        </p:nvPicPr>
        <p:blipFill rotWithShape="1">
          <a:blip r:embed="rId6">
            <a:alphaModFix/>
          </a:blip>
          <a:srcRect b="0" l="0" r="0" t="0"/>
          <a:stretch/>
        </p:blipFill>
        <p:spPr>
          <a:xfrm>
            <a:off x="7330738" y="1365326"/>
            <a:ext cx="4547462" cy="36571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New Science">
      <a:dk1>
        <a:srgbClr val="000000"/>
      </a:dk1>
      <a:lt1>
        <a:srgbClr val="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