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f092020_4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f092020_4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80" name="Google Shape;80;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descr="Text&#10;&#10;Description automatically generated" id="81" name="Google Shape;81;p14"/>
          <p:cNvPicPr preferRelativeResize="0"/>
          <p:nvPr/>
        </p:nvPicPr>
        <p:blipFill rotWithShape="1">
          <a:blip r:embed="rId2">
            <a:alphaModFix/>
          </a:blip>
          <a:srcRect b="0" l="0" r="0" t="0"/>
          <a:stretch/>
        </p:blipFill>
        <p:spPr>
          <a:xfrm>
            <a:off x="322733" y="6367066"/>
            <a:ext cx="2743200" cy="45562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6.png"/><Relationship Id="rId4" Type="http://schemas.openxmlformats.org/officeDocument/2006/relationships/hyperlink" Target="https://www.osti.gov/biblio/2440384" TargetMode="External"/><Relationship Id="rId5" Type="http://schemas.openxmlformats.org/officeDocument/2006/relationships/hyperlink" Target="https://iopscience.iop.org/article/10.1088/1748-9326/ad661d" TargetMode="External"/><Relationship Id="rId6"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pic>
        <p:nvPicPr>
          <p:cNvPr id="167" name="Google Shape;167;p25"/>
          <p:cNvPicPr preferRelativeResize="0"/>
          <p:nvPr/>
        </p:nvPicPr>
        <p:blipFill rotWithShape="1">
          <a:blip r:embed="rId3">
            <a:alphaModFix/>
          </a:blip>
          <a:srcRect b="7927" l="0" r="0" t="7918"/>
          <a:stretch/>
        </p:blipFill>
        <p:spPr>
          <a:xfrm>
            <a:off x="405789" y="187053"/>
            <a:ext cx="2087890" cy="923330"/>
          </a:xfrm>
          <a:prstGeom prst="rect">
            <a:avLst/>
          </a:prstGeom>
          <a:noFill/>
          <a:ln>
            <a:noFill/>
          </a:ln>
        </p:spPr>
      </p:pic>
      <p:sp>
        <p:nvSpPr>
          <p:cNvPr id="168" name="Google Shape;168;p25"/>
          <p:cNvSpPr txBox="1"/>
          <p:nvPr/>
        </p:nvSpPr>
        <p:spPr>
          <a:xfrm>
            <a:off x="2405500" y="110925"/>
            <a:ext cx="8798700" cy="11034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US" sz="3600">
                <a:solidFill>
                  <a:srgbClr val="39738A"/>
                </a:solidFill>
                <a:latin typeface="Times New Roman"/>
                <a:ea typeface="Times New Roman"/>
                <a:cs typeface="Times New Roman"/>
                <a:sym typeface="Times New Roman"/>
              </a:rPr>
              <a:t>Overlooked cooling effects of albedo</a:t>
            </a:r>
            <a:endParaRPr sz="3600">
              <a:solidFill>
                <a:srgbClr val="39738A"/>
              </a:solidFill>
              <a:latin typeface="Times New Roman"/>
              <a:ea typeface="Times New Roman"/>
              <a:cs typeface="Times New Roman"/>
              <a:sym typeface="Times New Roman"/>
            </a:endParaRPr>
          </a:p>
        </p:txBody>
      </p:sp>
      <p:sp>
        <p:nvSpPr>
          <p:cNvPr id="169" name="Google Shape;169;p25"/>
          <p:cNvSpPr/>
          <p:nvPr/>
        </p:nvSpPr>
        <p:spPr>
          <a:xfrm>
            <a:off x="439150" y="1277325"/>
            <a:ext cx="6673200" cy="1402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Background/Objective</a:t>
            </a:r>
            <a:endParaRPr/>
          </a:p>
          <a:p>
            <a:pPr indent="-254000" lvl="0" marL="285750" marR="0" rtl="0" algn="l">
              <a:lnSpc>
                <a:spcPct val="100000"/>
              </a:lnSpc>
              <a:spcBef>
                <a:spcPts val="0"/>
              </a:spcBef>
              <a:spcAft>
                <a:spcPts val="0"/>
              </a:spcAft>
              <a:buClr>
                <a:srgbClr val="1A8109"/>
              </a:buClr>
              <a:buSzPts val="1300"/>
              <a:buChar char="•"/>
            </a:pPr>
            <a:r>
              <a:rPr lang="en-US" sz="1300">
                <a:solidFill>
                  <a:srgbClr val="000000"/>
                </a:solidFill>
                <a:latin typeface="Times New Roman"/>
                <a:ea typeface="Times New Roman"/>
                <a:cs typeface="Times New Roman"/>
                <a:sym typeface="Times New Roman"/>
              </a:rPr>
              <a:t>The trapping of heat energy is a significant driver of global climate change. The absorbent </a:t>
            </a:r>
            <a:r>
              <a:rPr lang="en-US" sz="1300">
                <a:latin typeface="Times New Roman"/>
                <a:ea typeface="Times New Roman"/>
                <a:cs typeface="Times New Roman"/>
                <a:sym typeface="Times New Roman"/>
              </a:rPr>
              <a:t>nature</a:t>
            </a:r>
            <a:r>
              <a:rPr lang="en-US" sz="1300">
                <a:solidFill>
                  <a:srgbClr val="000000"/>
                </a:solidFill>
                <a:latin typeface="Times New Roman"/>
                <a:ea typeface="Times New Roman"/>
                <a:cs typeface="Times New Roman"/>
                <a:sym typeface="Times New Roman"/>
              </a:rPr>
              <a:t> of materials, such as asphalt, used for infrastructure can lead to an increase in temperature. When determining the value of various crop systems on our shared future, albedo is an often overlooked aspect of the calculation that may seriously impact climate patterns on this planet.</a:t>
            </a:r>
            <a:endParaRPr sz="1300">
              <a:latin typeface="Times New Roman"/>
              <a:ea typeface="Times New Roman"/>
              <a:cs typeface="Times New Roman"/>
              <a:sym typeface="Times New Roman"/>
            </a:endParaRPr>
          </a:p>
        </p:txBody>
      </p:sp>
      <p:sp>
        <p:nvSpPr>
          <p:cNvPr id="170" name="Google Shape;170;p25"/>
          <p:cNvSpPr/>
          <p:nvPr/>
        </p:nvSpPr>
        <p:spPr>
          <a:xfrm>
            <a:off x="439150" y="2679825"/>
            <a:ext cx="6673200" cy="1184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Using albedo measurements from seven experimental crops at a site in Michigan, researchers analyzed the effects of ecosystems as well as diurnal and seasonal changes on albedo. Using that data and existing research, they evaluated the shortcomings of current databases and methodologies.</a:t>
            </a:r>
            <a:endParaRPr sz="1300"/>
          </a:p>
        </p:txBody>
      </p:sp>
      <p:sp>
        <p:nvSpPr>
          <p:cNvPr id="171" name="Google Shape;171;p25"/>
          <p:cNvSpPr/>
          <p:nvPr/>
        </p:nvSpPr>
        <p:spPr>
          <a:xfrm>
            <a:off x="439150" y="3806200"/>
            <a:ext cx="6673200" cy="1016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Results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The paper shows that ecosystem types, as well as time of day and season, heavily impact the reflectivity of ground cover types, suggesting that new techniques need to be developed if albedo is to be properly considered in carbon credit programs and future policies. </a:t>
            </a:r>
            <a:endParaRPr sz="1300"/>
          </a:p>
        </p:txBody>
      </p:sp>
      <p:sp>
        <p:nvSpPr>
          <p:cNvPr id="172" name="Google Shape;172;p25"/>
          <p:cNvSpPr txBox="1"/>
          <p:nvPr/>
        </p:nvSpPr>
        <p:spPr>
          <a:xfrm>
            <a:off x="439150" y="4944275"/>
            <a:ext cx="11587500" cy="969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Significance/Impacts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The research team proposes several research priorities based on their result, including forming a comprehensive global albedo database, developing regional </a:t>
            </a:r>
            <a:r>
              <a:rPr lang="en-US" sz="1300">
                <a:solidFill>
                  <a:srgbClr val="000000"/>
                </a:solidFill>
                <a:latin typeface="Times New Roman"/>
                <a:ea typeface="Times New Roman"/>
                <a:cs typeface="Times New Roman"/>
                <a:sym typeface="Times New Roman"/>
              </a:rPr>
              <a:t>systems </a:t>
            </a:r>
            <a:r>
              <a:rPr lang="en-US" sz="1300">
                <a:latin typeface="Times New Roman"/>
                <a:ea typeface="Times New Roman"/>
                <a:cs typeface="Times New Roman"/>
                <a:sym typeface="Times New Roman"/>
              </a:rPr>
              <a:t>of data collection sites, and enhancing current algorithms. They also emphasize the importance of constructing a system to calculate consequential global warming impact, in order to recognize and provide credits to landowners who actively contribute to climate regulation through sustainable management practices.</a:t>
            </a:r>
            <a:endParaRPr sz="1300">
              <a:latin typeface="Times New Roman"/>
              <a:ea typeface="Times New Roman"/>
              <a:cs typeface="Times New Roman"/>
              <a:sym typeface="Times New Roman"/>
            </a:endParaRPr>
          </a:p>
        </p:txBody>
      </p:sp>
      <p:sp>
        <p:nvSpPr>
          <p:cNvPr id="173" name="Google Shape;173;p25"/>
          <p:cNvSpPr txBox="1"/>
          <p:nvPr/>
        </p:nvSpPr>
        <p:spPr>
          <a:xfrm>
            <a:off x="405803" y="5948974"/>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SzPts val="1100"/>
              <a:buNone/>
            </a:pPr>
            <a:r>
              <a:rPr lang="en-US" sz="1000">
                <a:solidFill>
                  <a:srgbClr val="333333"/>
                </a:solidFill>
                <a:latin typeface="Times New Roman"/>
                <a:ea typeface="Times New Roman"/>
                <a:cs typeface="Times New Roman"/>
                <a:sym typeface="Times New Roman"/>
              </a:rPr>
              <a:t>Chen, J., et al. </a:t>
            </a:r>
            <a:r>
              <a:rPr lang="en-US" sz="1000" u="sng">
                <a:solidFill>
                  <a:srgbClr val="0563C1"/>
                </a:solidFill>
                <a:latin typeface="Times New Roman"/>
                <a:ea typeface="Times New Roman"/>
                <a:cs typeface="Times New Roman"/>
                <a:sym typeface="Times New Roman"/>
                <a:hlinkClick r:id="rId4">
                  <a:extLst>
                    <a:ext uri="{A12FA001-AC4F-418D-AE19-62706E023703}">
                      <ahyp:hlinkClr val="tx"/>
                    </a:ext>
                  </a:extLst>
                </a:hlinkClick>
              </a:rPr>
              <a:t>Overlooked cooling effects of albedo in terrestrial ecosystems</a:t>
            </a:r>
            <a:r>
              <a:rPr lang="en-US" sz="1000">
                <a:solidFill>
                  <a:srgbClr val="333333"/>
                </a:solidFill>
                <a:latin typeface="Times New Roman"/>
                <a:ea typeface="Times New Roman"/>
                <a:cs typeface="Times New Roman"/>
                <a:sym typeface="Times New Roman"/>
              </a:rPr>
              <a:t>. Environmental Research Letters, </a:t>
            </a:r>
            <a:r>
              <a:rPr b="1" lang="en-US" sz="1000">
                <a:solidFill>
                  <a:srgbClr val="333333"/>
                </a:solidFill>
                <a:latin typeface="Times New Roman"/>
                <a:ea typeface="Times New Roman"/>
                <a:cs typeface="Times New Roman"/>
                <a:sym typeface="Times New Roman"/>
              </a:rPr>
              <a:t>19</a:t>
            </a:r>
            <a:r>
              <a:rPr lang="en-US" sz="1000">
                <a:solidFill>
                  <a:srgbClr val="333333"/>
                </a:solidFill>
                <a:latin typeface="Times New Roman"/>
                <a:ea typeface="Times New Roman"/>
                <a:cs typeface="Times New Roman"/>
                <a:sym typeface="Times New Roman"/>
              </a:rPr>
              <a:t>, 093001 (2024). [DOI:</a:t>
            </a:r>
            <a:r>
              <a:rPr lang="en-US" sz="1000" u="sng">
                <a:solidFill>
                  <a:srgbClr val="0563C1"/>
                </a:solidFill>
                <a:latin typeface="Times New Roman"/>
                <a:ea typeface="Times New Roman"/>
                <a:cs typeface="Times New Roman"/>
                <a:sym typeface="Times New Roman"/>
                <a:hlinkClick r:id="rId5">
                  <a:extLst>
                    <a:ext uri="{A12FA001-AC4F-418D-AE19-62706E023703}">
                      <ahyp:hlinkClr val="tx"/>
                    </a:ext>
                  </a:extLst>
                </a:hlinkClick>
              </a:rPr>
              <a:t>10.1088/1748-9326/ad661d</a:t>
            </a:r>
            <a:r>
              <a:rPr lang="en-US" sz="1000">
                <a:solidFill>
                  <a:srgbClr val="333333"/>
                </a:solidFill>
                <a:latin typeface="Times New Roman"/>
                <a:ea typeface="Times New Roman"/>
                <a:cs typeface="Times New Roman"/>
                <a:sym typeface="Times New Roman"/>
              </a:rPr>
              <a:t>]</a:t>
            </a:r>
            <a:endParaRPr sz="1000">
              <a:solidFill>
                <a:srgbClr val="333333"/>
              </a:solidFill>
              <a:latin typeface="Times New Roman"/>
              <a:ea typeface="Times New Roman"/>
              <a:cs typeface="Times New Roman"/>
              <a:sym typeface="Times New Roman"/>
            </a:endParaRPr>
          </a:p>
        </p:txBody>
      </p:sp>
      <p:pic>
        <p:nvPicPr>
          <p:cNvPr id="174" name="Google Shape;174;p25"/>
          <p:cNvPicPr preferRelativeResize="0"/>
          <p:nvPr/>
        </p:nvPicPr>
        <p:blipFill rotWithShape="1">
          <a:blip r:embed="rId6">
            <a:alphaModFix/>
          </a:blip>
          <a:srcRect b="0" l="0" r="0" t="0"/>
          <a:stretch/>
        </p:blipFill>
        <p:spPr>
          <a:xfrm>
            <a:off x="7330738" y="1365326"/>
            <a:ext cx="4547462" cy="3657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