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66848" TargetMode="External"/><Relationship Id="rId4" Type="http://schemas.openxmlformats.org/officeDocument/2006/relationships/hyperlink" Target="https://doi.org/10.1016/j.biortech.2025.132651" TargetMode="External"/><Relationship Id="rId5" Type="http://schemas.openxmlformats.org/officeDocument/2006/relationships/image" Target="../media/image17.png"/><Relationship Id="rId6"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pH adjustment increases biofuel production from drought switchgrass hydrolysate </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7024500" cy="1057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Switchgrass grown during drought conditions has high levels of osmoprotectant sugars and saponins that inhibit microbial conversion to biofuels. This experiment explored whether the inhibitory </a:t>
            </a:r>
            <a:r>
              <a:rPr lang="en-US" sz="1200">
                <a:latin typeface="Times New Roman"/>
                <a:ea typeface="Times New Roman"/>
                <a:cs typeface="Times New Roman"/>
                <a:sym typeface="Times New Roman"/>
              </a:rPr>
              <a:t>effect</a:t>
            </a:r>
            <a:r>
              <a:rPr lang="en-US" sz="1200">
                <a:latin typeface="Times New Roman"/>
                <a:ea typeface="Times New Roman"/>
                <a:cs typeface="Times New Roman"/>
                <a:sym typeface="Times New Roman"/>
              </a:rPr>
              <a:t> was specific to ammonia fiber expansion (AFEX) pretreatment and whether it could be alleviated by raising the pH of the hydrolysate.</a:t>
            </a:r>
            <a:endParaRPr sz="1200"/>
          </a:p>
        </p:txBody>
      </p:sp>
      <p:sp>
        <p:nvSpPr>
          <p:cNvPr id="169" name="Google Shape;169;p25"/>
          <p:cNvSpPr/>
          <p:nvPr/>
        </p:nvSpPr>
        <p:spPr>
          <a:xfrm>
            <a:off x="405800" y="2489450"/>
            <a:ext cx="70245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Switchgrass samples from drought (2012) and non-drought (2010 and 2016) years were pretreated with two methods, AFEX and soaking in aqueous ammonia (SAA), followed by enzymatic hydrolysis. The pH of both hydrolysates was adjusted to 5.0 and 5.8, and the feedstocks were fermented by </a:t>
            </a:r>
            <a:r>
              <a:rPr i="1" lang="en-US" sz="1200">
                <a:latin typeface="Times New Roman"/>
                <a:ea typeface="Times New Roman"/>
                <a:cs typeface="Times New Roman"/>
                <a:sym typeface="Times New Roman"/>
              </a:rPr>
              <a:t>Saccharomyces </a:t>
            </a:r>
            <a:r>
              <a:rPr i="1" lang="en-US" sz="1200">
                <a:latin typeface="Times New Roman"/>
                <a:ea typeface="Times New Roman"/>
                <a:cs typeface="Times New Roman"/>
                <a:sym typeface="Times New Roman"/>
              </a:rPr>
              <a:t>cerevisiae</a:t>
            </a:r>
            <a:r>
              <a:rPr lang="en-US" sz="1200">
                <a:latin typeface="Times New Roman"/>
                <a:ea typeface="Times New Roman"/>
                <a:cs typeface="Times New Roman"/>
                <a:sym typeface="Times New Roman"/>
              </a:rPr>
              <a:t> and </a:t>
            </a:r>
            <a:r>
              <a:rPr i="1" lang="en-US" sz="1200">
                <a:latin typeface="Times New Roman"/>
                <a:ea typeface="Times New Roman"/>
                <a:cs typeface="Times New Roman"/>
                <a:sym typeface="Times New Roman"/>
              </a:rPr>
              <a:t>Zymomonas mobilis</a:t>
            </a:r>
            <a:r>
              <a:rPr lang="en-US" sz="1200">
                <a:latin typeface="Times New Roman"/>
                <a:ea typeface="Times New Roman"/>
                <a:cs typeface="Times New Roman"/>
                <a:sym typeface="Times New Roman"/>
              </a:rPr>
              <a:t>. Each microbe was also cultured in synthetic hydrolysates formulated with and without many lignocellulose-derived inhibitors at pH 3, 4, 5, 6, and 7.</a:t>
            </a:r>
            <a:endParaRPr sz="1200"/>
          </a:p>
        </p:txBody>
      </p:sp>
      <p:sp>
        <p:nvSpPr>
          <p:cNvPr id="170" name="Google Shape;170;p25"/>
          <p:cNvSpPr/>
          <p:nvPr/>
        </p:nvSpPr>
        <p:spPr>
          <a:xfrm>
            <a:off x="439150" y="3769050"/>
            <a:ext cx="7171500" cy="1279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Fermentation rates and biofuel production from AFEX-and SAA-pretreated switchgrass hydrolysates from normal and drought years were higher at pH 5.8 than at pH 5.0 for both </a:t>
            </a:r>
            <a:r>
              <a:rPr i="1" lang="en-US" sz="1200">
                <a:latin typeface="Times New Roman"/>
                <a:ea typeface="Times New Roman"/>
                <a:cs typeface="Times New Roman"/>
                <a:sym typeface="Times New Roman"/>
              </a:rPr>
              <a:t>S. cerevisiae</a:t>
            </a:r>
            <a:r>
              <a:rPr lang="en-US" sz="1200">
                <a:latin typeface="Times New Roman"/>
                <a:ea typeface="Times New Roman"/>
                <a:cs typeface="Times New Roman"/>
                <a:sym typeface="Times New Roman"/>
              </a:rPr>
              <a:t> and </a:t>
            </a:r>
            <a:r>
              <a:rPr i="1" lang="en-US" sz="1200">
                <a:latin typeface="Times New Roman"/>
                <a:ea typeface="Times New Roman"/>
                <a:cs typeface="Times New Roman"/>
                <a:sym typeface="Times New Roman"/>
              </a:rPr>
              <a:t>Z. mobilis</a:t>
            </a:r>
            <a:r>
              <a:rPr lang="en-US" sz="1200">
                <a:latin typeface="Times New Roman"/>
                <a:ea typeface="Times New Roman"/>
                <a:cs typeface="Times New Roman"/>
                <a:sym typeface="Times New Roman"/>
              </a:rPr>
              <a:t>. SAA pretreatment of drought switchgrass enabled increased fermentation rates and titers compared to AFEX </a:t>
            </a:r>
            <a:r>
              <a:rPr lang="en-US" sz="1200">
                <a:solidFill>
                  <a:schemeClr val="dk1"/>
                </a:solidFill>
                <a:latin typeface="Times New Roman"/>
                <a:ea typeface="Times New Roman"/>
                <a:cs typeface="Times New Roman"/>
                <a:sym typeface="Times New Roman"/>
              </a:rPr>
              <a:t>pretreatment. Experiments using synthetic hydrolysate showed increased biofuel production above pH of 5.0 resulted from relief from pH-dependent inhibition.</a:t>
            </a:r>
            <a:endParaRPr sz="1200">
              <a:latin typeface="Times New Roman"/>
              <a:ea typeface="Times New Roman"/>
              <a:cs typeface="Times New Roman"/>
              <a:sym typeface="Times New Roman"/>
            </a:endParaRPr>
          </a:p>
        </p:txBody>
      </p:sp>
      <p:sp>
        <p:nvSpPr>
          <p:cNvPr id="171" name="Google Shape;171;p25"/>
          <p:cNvSpPr txBox="1"/>
          <p:nvPr/>
        </p:nvSpPr>
        <p:spPr>
          <a:xfrm>
            <a:off x="439150" y="512145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Results demonstrate that SAA pretreatment and pH adjustment can significantly improve fermentation and biofuel production from switchgrass hydrolysates, especially from drought-switchgrass hydrolysates. Overall, increased pH is the most promising method to overcome the inhibitory effects of drought-switchgrass hydrolysates on microbial fermentation.</a:t>
            </a:r>
            <a:endParaRPr sz="1200"/>
          </a:p>
        </p:txBody>
      </p:sp>
      <p:sp>
        <p:nvSpPr>
          <p:cNvPr id="172" name="Google Shape;172;p25"/>
          <p:cNvSpPr txBox="1"/>
          <p:nvPr/>
        </p:nvSpPr>
        <p:spPr>
          <a:xfrm>
            <a:off x="405803" y="6067949"/>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Barten, L. M., et al. </a:t>
            </a:r>
            <a:r>
              <a:rPr lang="en-US" sz="1000" u="sng">
                <a:solidFill>
                  <a:schemeClr val="hlink"/>
                </a:solidFill>
                <a:latin typeface="Times New Roman"/>
                <a:ea typeface="Times New Roman"/>
                <a:cs typeface="Times New Roman"/>
                <a:sym typeface="Times New Roman"/>
                <a:hlinkClick r:id="rId3"/>
              </a:rPr>
              <a:t>pH adjustment increases biofuel production from inhibitory switchgrass hydrolysates</a:t>
            </a:r>
            <a:r>
              <a:rPr lang="en-US" sz="1000">
                <a:latin typeface="Times New Roman"/>
                <a:ea typeface="Times New Roman"/>
                <a:cs typeface="Times New Roman"/>
                <a:sym typeface="Times New Roman"/>
              </a:rPr>
              <a:t>. Bioresource Technology, 132651. (2025). [DOI:</a:t>
            </a:r>
            <a:r>
              <a:rPr lang="en-US" sz="1000" u="sng">
                <a:solidFill>
                  <a:schemeClr val="hlink"/>
                </a:solidFill>
                <a:latin typeface="Times New Roman"/>
                <a:ea typeface="Times New Roman"/>
                <a:cs typeface="Times New Roman"/>
                <a:sym typeface="Times New Roman"/>
                <a:hlinkClick r:id="rId4"/>
              </a:rPr>
              <a:t>10.1016/j.biortech.2025.132651</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Boxplots showing ethanol production (g/L) from switchgrass fermentation by AFEX and SAA microbes across harvest years 2010, 2012, and 2016 at pH 5.0 and 5.8. Panel A shows AFEX achieving ~40-50 g/L ethanol with minimal pH effect, while SAA shows lower titers (~20-40 g/L) with better performance at pH 5.8. Panel B displays similar patterns with some variation in titer ranges. Statistical significance indicated by asterisks between pH conditions." id="174" name="Google Shape;174;p25" title="1-s2.0-S0960852425006170-gr4.jpg"/>
          <p:cNvPicPr preferRelativeResize="0"/>
          <p:nvPr/>
        </p:nvPicPr>
        <p:blipFill>
          <a:blip r:embed="rId6">
            <a:alphaModFix/>
          </a:blip>
          <a:stretch>
            <a:fillRect/>
          </a:stretch>
        </p:blipFill>
        <p:spPr>
          <a:xfrm>
            <a:off x="7610593" y="1554875"/>
            <a:ext cx="3942657" cy="2643175"/>
          </a:xfrm>
          <a:prstGeom prst="rect">
            <a:avLst/>
          </a:prstGeom>
          <a:noFill/>
          <a:ln>
            <a:noFill/>
          </a:ln>
        </p:spPr>
      </p:pic>
      <p:sp>
        <p:nvSpPr>
          <p:cNvPr id="175" name="Google Shape;175;p25"/>
          <p:cNvSpPr txBox="1"/>
          <p:nvPr/>
        </p:nvSpPr>
        <p:spPr>
          <a:xfrm>
            <a:off x="7610600" y="4198050"/>
            <a:ext cx="3887700" cy="9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Boxplots display the final ethanol titers from fermentations of switchgrass hydrolysates by the </a:t>
            </a:r>
            <a:r>
              <a:rPr i="1" lang="en-US" sz="1000">
                <a:solidFill>
                  <a:schemeClr val="dk1"/>
                </a:solidFill>
                <a:latin typeface="Times New Roman"/>
                <a:ea typeface="Times New Roman"/>
                <a:cs typeface="Times New Roman"/>
                <a:sym typeface="Times New Roman"/>
              </a:rPr>
              <a:t>S. cerevisiae</a:t>
            </a:r>
            <a:r>
              <a:rPr lang="en-US" sz="1000">
                <a:solidFill>
                  <a:schemeClr val="dk1"/>
                </a:solidFill>
                <a:latin typeface="Times New Roman"/>
                <a:ea typeface="Times New Roman"/>
                <a:cs typeface="Times New Roman"/>
                <a:sym typeface="Times New Roman"/>
              </a:rPr>
              <a:t> strain Y1455 (A) and the </a:t>
            </a:r>
            <a:r>
              <a:rPr i="1" lang="en-US" sz="1000">
                <a:solidFill>
                  <a:schemeClr val="dk1"/>
                </a:solidFill>
                <a:latin typeface="Times New Roman"/>
                <a:ea typeface="Times New Roman"/>
                <a:cs typeface="Times New Roman"/>
                <a:sym typeface="Times New Roman"/>
              </a:rPr>
              <a:t>Z. mobilis </a:t>
            </a:r>
            <a:r>
              <a:rPr lang="en-US" sz="1000">
                <a:solidFill>
                  <a:schemeClr val="dk1"/>
                </a:solidFill>
                <a:latin typeface="Times New Roman"/>
                <a:ea typeface="Times New Roman"/>
                <a:cs typeface="Times New Roman"/>
                <a:sym typeface="Times New Roman"/>
              </a:rPr>
              <a:t>strain Zm2032 (B). Brackets denote significance as determined by two-sided Wilcoxon tests; * p &lt; 0.05, **p &lt; 0.01, ***p &lt; 0.001.</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