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3"/>
    <p:sldMasterId id="2147483671" r:id="rId4"/>
  </p:sldMasterIdLst>
  <p:notesMasterIdLst>
    <p:notesMasterId r:id="rId5"/>
  </p:notesMasterIdLst>
  <p:sldIdLst>
    <p:sldId id="256" r:id="rId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fc7bf85496_2_9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g2fc7bf85496_2_9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0.png"/><Relationship Id="rId3" Type="http://schemas.openxmlformats.org/officeDocument/2006/relationships/image" Target="../media/image1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4.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4.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4.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jp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4.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4.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p:nvPr/>
        </p:nvSpPr>
        <p:spPr>
          <a:xfrm>
            <a:off x="0" y="6320118"/>
            <a:ext cx="12192000" cy="537900"/>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en-US" sz="1800" u="none" cap="none" strike="noStrik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66" name="Google Shape;66;p11"/>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8" name="Shape 68"/>
        <p:cNvGrpSpPr/>
        <p:nvPr/>
      </p:nvGrpSpPr>
      <p:grpSpPr>
        <a:xfrm>
          <a:off x="0" y="0"/>
          <a:ext cx="0" cy="0"/>
          <a:chOff x="0" y="0"/>
          <a:chExt cx="0" cy="0"/>
        </a:xfrm>
      </p:grpSpPr>
      <p:sp>
        <p:nvSpPr>
          <p:cNvPr id="69" name="Google Shape;69;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71" name="Google Shape;71;p12"/>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7" name="Shape 77"/>
        <p:cNvGrpSpPr/>
        <p:nvPr/>
      </p:nvGrpSpPr>
      <p:grpSpPr>
        <a:xfrm>
          <a:off x="0" y="0"/>
          <a:ext cx="0" cy="0"/>
          <a:chOff x="0" y="0"/>
          <a:chExt cx="0" cy="0"/>
        </a:xfrm>
      </p:grpSpPr>
      <p:sp>
        <p:nvSpPr>
          <p:cNvPr id="78" name="Google Shape;78;p14"/>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14"/>
          <p:cNvSpPr txBox="1"/>
          <p:nvPr/>
        </p:nvSpPr>
        <p:spPr>
          <a:xfrm>
            <a:off x="8417169" y="6398798"/>
            <a:ext cx="3774831" cy="3385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600" u="none" cap="none" strike="noStrike">
                <a:solidFill>
                  <a:schemeClr val="lt1"/>
                </a:solidFill>
                <a:latin typeface="Avenir"/>
                <a:ea typeface="Avenir"/>
                <a:cs typeface="Avenir"/>
                <a:sym typeface="Avenir"/>
              </a:rPr>
              <a:t>Biological and Environmental Research</a:t>
            </a:r>
            <a:endParaRPr/>
          </a:p>
        </p:txBody>
      </p:sp>
      <p:pic>
        <p:nvPicPr>
          <p:cNvPr id="80" name="Google Shape;80;p14"/>
          <p:cNvPicPr preferRelativeResize="0"/>
          <p:nvPr/>
        </p:nvPicPr>
        <p:blipFill>
          <a:blip r:embed="rId2">
            <a:alphaModFix/>
          </a:blip>
          <a:stretch>
            <a:fillRect/>
          </a:stretch>
        </p:blipFill>
        <p:spPr>
          <a:xfrm>
            <a:off x="0" y="6384250"/>
            <a:ext cx="12192000" cy="520075"/>
          </a:xfrm>
          <a:prstGeom prst="rect">
            <a:avLst/>
          </a:prstGeom>
          <a:noFill/>
          <a:ln>
            <a:noFill/>
          </a:ln>
        </p:spPr>
      </p:pic>
      <p:pic>
        <p:nvPicPr>
          <p:cNvPr id="81" name="Google Shape;81;p14"/>
          <p:cNvPicPr preferRelativeResize="0"/>
          <p:nvPr/>
        </p:nvPicPr>
        <p:blipFill>
          <a:blip r:embed="rId3">
            <a:alphaModFix/>
          </a:blip>
          <a:stretch>
            <a:fillRect/>
          </a:stretch>
        </p:blipFill>
        <p:spPr>
          <a:xfrm>
            <a:off x="152388" y="6384259"/>
            <a:ext cx="11887200" cy="520065"/>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0B324F"/>
        </a:solidFill>
      </p:bgPr>
    </p:bg>
    <p:spTree>
      <p:nvGrpSpPr>
        <p:cNvPr id="82" name="Shape 82"/>
        <p:cNvGrpSpPr/>
        <p:nvPr/>
      </p:nvGrpSpPr>
      <p:grpSpPr>
        <a:xfrm>
          <a:off x="0" y="0"/>
          <a:ext cx="0" cy="0"/>
          <a:chOff x="0" y="0"/>
          <a:chExt cx="0" cy="0"/>
        </a:xfrm>
      </p:grpSpPr>
      <p:sp>
        <p:nvSpPr>
          <p:cNvPr id="83" name="Google Shape;83;p1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6000"/>
              <a:buFont typeface="Avenir"/>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1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Font typeface="Avenir"/>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85" name="Google Shape;85;p15"/>
          <p:cNvSpPr txBox="1"/>
          <p:nvPr>
            <p:ph idx="10" type="dt"/>
          </p:nvPr>
        </p:nvSpPr>
        <p:spPr>
          <a:xfrm>
            <a:off x="2928257" y="6413161"/>
            <a:ext cx="968829" cy="365125"/>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sz="1100">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2pPr>
            <a:lvl3pPr lvl="2"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3pPr>
            <a:lvl4pPr lvl="3"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4pPr>
            <a:lvl5pPr lvl="4"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5pPr>
            <a:lvl6pPr lvl="5"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6pPr>
            <a:lvl7pPr lvl="6"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7pPr>
            <a:lvl8pPr lvl="7"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8pPr>
            <a:lvl9pPr lvl="8"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9pPr>
          </a:lstStyle>
          <a:p/>
        </p:txBody>
      </p:sp>
      <p:sp>
        <p:nvSpPr>
          <p:cNvPr id="86" name="Google Shape;86;p15"/>
          <p:cNvSpPr txBox="1"/>
          <p:nvPr>
            <p:ph idx="11" type="ftr"/>
          </p:nvPr>
        </p:nvSpPr>
        <p:spPr>
          <a:xfrm>
            <a:off x="4038600" y="6413160"/>
            <a:ext cx="41148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100">
                <a:solidFill>
                  <a:schemeClr val="dk1"/>
                </a:solidFill>
                <a:latin typeface="Avenir"/>
                <a:ea typeface="Avenir"/>
                <a:cs typeface="Avenir"/>
                <a:sym typeface="Avenir"/>
              </a:defRPr>
            </a:lvl1pPr>
            <a:lvl2pPr lvl="1"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2pPr>
            <a:lvl3pPr lvl="2"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3pPr>
            <a:lvl4pPr lvl="3"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4pPr>
            <a:lvl5pPr lvl="4"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5pPr>
            <a:lvl6pPr lvl="5"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6pPr>
            <a:lvl7pPr lvl="6"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7pPr>
            <a:lvl8pPr lvl="7"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8pPr>
            <a:lvl9pPr lvl="8" marR="0" rtl="0" algn="l">
              <a:spcBef>
                <a:spcPts val="0"/>
              </a:spcBef>
              <a:spcAft>
                <a:spcPts val="0"/>
              </a:spcAft>
              <a:buSzPts val="1400"/>
              <a:buNone/>
              <a:defRPr b="0" i="0" sz="1800" u="none" cap="none" strike="noStrike">
                <a:solidFill>
                  <a:schemeClr val="dk1"/>
                </a:solidFill>
                <a:latin typeface="Avenir"/>
                <a:ea typeface="Avenir"/>
                <a:cs typeface="Avenir"/>
                <a:sym typeface="Avenir"/>
              </a:defRPr>
            </a:lvl9pPr>
          </a:lstStyle>
          <a:p/>
        </p:txBody>
      </p:sp>
      <p:sp>
        <p:nvSpPr>
          <p:cNvPr id="87" name="Google Shape;87;p15"/>
          <p:cNvSpPr/>
          <p:nvPr/>
        </p:nvSpPr>
        <p:spPr>
          <a:xfrm>
            <a:off x="0" y="5622878"/>
            <a:ext cx="12192000" cy="123512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88" name="Google Shape;88;p15"/>
          <p:cNvPicPr preferRelativeResize="0"/>
          <p:nvPr/>
        </p:nvPicPr>
        <p:blipFill rotWithShape="1">
          <a:blip r:embed="rId2">
            <a:alphaModFix/>
          </a:blip>
          <a:srcRect b="0" l="0" r="0" t="0"/>
          <a:stretch/>
        </p:blipFill>
        <p:spPr>
          <a:xfrm>
            <a:off x="132289" y="5815220"/>
            <a:ext cx="4894439" cy="901108"/>
          </a:xfrm>
          <a:prstGeom prst="rect">
            <a:avLst/>
          </a:prstGeom>
          <a:noFill/>
          <a:ln>
            <a:noFill/>
          </a:ln>
        </p:spPr>
      </p:pic>
      <p:sp>
        <p:nvSpPr>
          <p:cNvPr id="89" name="Google Shape;89;p15"/>
          <p:cNvSpPr txBox="1"/>
          <p:nvPr/>
        </p:nvSpPr>
        <p:spPr>
          <a:xfrm>
            <a:off x="7162800" y="5917273"/>
            <a:ext cx="5029200"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600">
                <a:solidFill>
                  <a:schemeClr val="accent1"/>
                </a:solidFill>
                <a:latin typeface="Avenir"/>
                <a:ea typeface="Avenir"/>
                <a:cs typeface="Avenir"/>
                <a:sym typeface="Avenir"/>
              </a:rPr>
              <a:t>Energy.gov/science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0" name="Shape 90"/>
        <p:cNvGrpSpPr/>
        <p:nvPr/>
      </p:nvGrpSpPr>
      <p:grpSpPr>
        <a:xfrm>
          <a:off x="0" y="0"/>
          <a:ext cx="0" cy="0"/>
          <a:chOff x="0" y="0"/>
          <a:chExt cx="0" cy="0"/>
        </a:xfrm>
      </p:grpSpPr>
      <p:sp>
        <p:nvSpPr>
          <p:cNvPr id="91" name="Google Shape;91;p16"/>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16"/>
          <p:cNvSpPr txBox="1"/>
          <p:nvPr>
            <p:ph idx="1" type="body"/>
          </p:nvPr>
        </p:nvSpPr>
        <p:spPr>
          <a:xfrm>
            <a:off x="408791" y="1194099"/>
            <a:ext cx="11317044" cy="4982864"/>
          </a:xfrm>
          <a:prstGeom prst="rect">
            <a:avLst/>
          </a:prstGeom>
          <a:no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dk1"/>
              </a:buClr>
              <a:buSzPts val="2400"/>
              <a:buFont typeface="Arial"/>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16"/>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94" name="Google Shape;94;p16"/>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95" name="Google Shape;95;p16"/>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96" name="Google Shape;96;p16"/>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with content 2">
  <p:cSld name="Title with content 2">
    <p:spTree>
      <p:nvGrpSpPr>
        <p:cNvPr id="97" name="Shape 97"/>
        <p:cNvGrpSpPr/>
        <p:nvPr/>
      </p:nvGrpSpPr>
      <p:grpSpPr>
        <a:xfrm>
          <a:off x="0" y="0"/>
          <a:ext cx="0" cy="0"/>
          <a:chOff x="0" y="0"/>
          <a:chExt cx="0" cy="0"/>
        </a:xfrm>
      </p:grpSpPr>
      <p:sp>
        <p:nvSpPr>
          <p:cNvPr id="98" name="Google Shape;98;p17"/>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99" name="Google Shape;99;p17"/>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00" name="Google Shape;100;p17"/>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01" name="Google Shape;101;p17"/>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2" name="Google Shape;102;p17"/>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03" name="Google Shape;103;p17"/>
          <p:cNvSpPr txBox="1"/>
          <p:nvPr>
            <p:ph idx="1" type="body"/>
          </p:nvPr>
        </p:nvSpPr>
        <p:spPr>
          <a:xfrm>
            <a:off x="439738" y="1681163"/>
            <a:ext cx="5430484" cy="4143375"/>
          </a:xfrm>
          <a:prstGeom prst="rect">
            <a:avLst/>
          </a:prstGeom>
          <a:solidFill>
            <a:schemeClr val="accent1"/>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4" name="Google Shape;104;p17"/>
          <p:cNvSpPr txBox="1"/>
          <p:nvPr>
            <p:ph idx="2" type="body"/>
          </p:nvPr>
        </p:nvSpPr>
        <p:spPr>
          <a:xfrm>
            <a:off x="6333067" y="1681163"/>
            <a:ext cx="5454121" cy="4143375"/>
          </a:xfrm>
          <a:prstGeom prst="rect">
            <a:avLst/>
          </a:prstGeom>
          <a:solidFill>
            <a:srgbClr val="248A97"/>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with content 3">
  <p:cSld name="Title with content 3">
    <p:spTree>
      <p:nvGrpSpPr>
        <p:cNvPr id="105" name="Shape 105"/>
        <p:cNvGrpSpPr/>
        <p:nvPr/>
      </p:nvGrpSpPr>
      <p:grpSpPr>
        <a:xfrm>
          <a:off x="0" y="0"/>
          <a:ext cx="0" cy="0"/>
          <a:chOff x="0" y="0"/>
          <a:chExt cx="0" cy="0"/>
        </a:xfrm>
      </p:grpSpPr>
      <p:sp>
        <p:nvSpPr>
          <p:cNvPr id="106" name="Google Shape;106;p18"/>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pic>
        <p:nvPicPr>
          <p:cNvPr id="107" name="Google Shape;107;p18"/>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08" name="Google Shape;108;p18"/>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09" name="Google Shape;109;p18"/>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18"/>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a:lvl1pPr>
            <a:lvl2pPr indent="0" lvl="1" marL="0" algn="ctr">
              <a:spcBef>
                <a:spcPts val="0"/>
              </a:spcBef>
              <a:buNone/>
              <a:defRPr/>
            </a:lvl2pPr>
            <a:lvl3pPr indent="0" lvl="2" marL="0" algn="ctr">
              <a:spcBef>
                <a:spcPts val="0"/>
              </a:spcBef>
              <a:buNone/>
              <a:defRPr/>
            </a:lvl3pPr>
            <a:lvl4pPr indent="0" lvl="3" marL="0" algn="ctr">
              <a:spcBef>
                <a:spcPts val="0"/>
              </a:spcBef>
              <a:buNone/>
              <a:defRPr/>
            </a:lvl4pPr>
            <a:lvl5pPr indent="0" lvl="4" marL="0" algn="ctr">
              <a:spcBef>
                <a:spcPts val="0"/>
              </a:spcBef>
              <a:buNone/>
              <a:defRPr/>
            </a:lvl5pPr>
            <a:lvl6pPr indent="0" lvl="5" marL="0" algn="ctr">
              <a:spcBef>
                <a:spcPts val="0"/>
              </a:spcBef>
              <a:buNone/>
              <a:defRPr/>
            </a:lvl6pPr>
            <a:lvl7pPr indent="0" lvl="6" marL="0" algn="ctr">
              <a:spcBef>
                <a:spcPts val="0"/>
              </a:spcBef>
              <a:buNone/>
              <a:defRPr/>
            </a:lvl7pPr>
            <a:lvl8pPr indent="0" lvl="7" marL="0" algn="ctr">
              <a:spcBef>
                <a:spcPts val="0"/>
              </a:spcBef>
              <a:buNone/>
              <a:defRPr/>
            </a:lvl8pPr>
            <a:lvl9pPr indent="0" lvl="8" marL="0" algn="ctr">
              <a:spcBef>
                <a:spcPts val="0"/>
              </a:spcBef>
              <a:buNone/>
              <a:defRPr/>
            </a:lvl9pPr>
          </a:lstStyle>
          <a:p>
            <a:pPr indent="0" lvl="0" marL="0" rtl="0" algn="ctr">
              <a:spcBef>
                <a:spcPts val="0"/>
              </a:spcBef>
              <a:spcAft>
                <a:spcPts val="0"/>
              </a:spcAft>
              <a:buNone/>
            </a:pPr>
            <a:fld id="{00000000-1234-1234-1234-123412341234}" type="slidenum">
              <a:rPr lang="en-US"/>
              <a:t>‹#›</a:t>
            </a:fld>
            <a:endParaRPr/>
          </a:p>
        </p:txBody>
      </p:sp>
      <p:sp>
        <p:nvSpPr>
          <p:cNvPr id="111" name="Google Shape;111;p18"/>
          <p:cNvSpPr txBox="1"/>
          <p:nvPr>
            <p:ph idx="1" type="body"/>
          </p:nvPr>
        </p:nvSpPr>
        <p:spPr>
          <a:xfrm>
            <a:off x="439738" y="1681163"/>
            <a:ext cx="3578225" cy="4143375"/>
          </a:xfrm>
          <a:prstGeom prst="rect">
            <a:avLst/>
          </a:prstGeom>
          <a:solidFill>
            <a:schemeClr val="accent1"/>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2" name="Google Shape;112;p18"/>
          <p:cNvSpPr txBox="1"/>
          <p:nvPr>
            <p:ph idx="2" type="body"/>
          </p:nvPr>
        </p:nvSpPr>
        <p:spPr>
          <a:xfrm>
            <a:off x="4327525" y="1681163"/>
            <a:ext cx="3576638" cy="4143375"/>
          </a:xfrm>
          <a:prstGeom prst="rect">
            <a:avLst/>
          </a:prstGeom>
          <a:solidFill>
            <a:schemeClr val="accent4"/>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3" name="Google Shape;113;p18"/>
          <p:cNvSpPr txBox="1"/>
          <p:nvPr>
            <p:ph idx="3" type="body"/>
          </p:nvPr>
        </p:nvSpPr>
        <p:spPr>
          <a:xfrm>
            <a:off x="8212138" y="1681163"/>
            <a:ext cx="3575050" cy="4143375"/>
          </a:xfrm>
          <a:prstGeom prst="rect">
            <a:avLst/>
          </a:prstGeom>
          <a:solidFill>
            <a:srgbClr val="248A97"/>
          </a:solidFill>
          <a:ln>
            <a:noFill/>
          </a:ln>
        </p:spPr>
        <p:txBody>
          <a:bodyPr anchorCtr="0" anchor="t" bIns="45700" lIns="91425" spcFirstLastPara="1" rIns="91425" wrap="square" tIns="45700">
            <a:normAutofit/>
          </a:bodyPr>
          <a:lstStyle>
            <a:lvl1pPr indent="-381000" lvl="0" marL="457200" algn="l">
              <a:lnSpc>
                <a:spcPct val="90000"/>
              </a:lnSpc>
              <a:spcBef>
                <a:spcPts val="1000"/>
              </a:spcBef>
              <a:spcAft>
                <a:spcPts val="0"/>
              </a:spcAft>
              <a:buClr>
                <a:schemeClr val="lt1"/>
              </a:buClr>
              <a:buSzPts val="2400"/>
              <a:buChar char="•"/>
              <a:defRPr>
                <a:solidFill>
                  <a:schemeClr val="lt1"/>
                </a:solidFill>
              </a:defRPr>
            </a:lvl1pPr>
            <a:lvl2pPr indent="-355600" lvl="1" marL="914400" algn="l">
              <a:lnSpc>
                <a:spcPct val="90000"/>
              </a:lnSpc>
              <a:spcBef>
                <a:spcPts val="500"/>
              </a:spcBef>
              <a:spcAft>
                <a:spcPts val="0"/>
              </a:spcAft>
              <a:buClr>
                <a:schemeClr val="lt1"/>
              </a:buClr>
              <a:buSzPts val="2000"/>
              <a:buFont typeface="Avenir"/>
              <a:buChar char="◦"/>
              <a:defRPr>
                <a:solidFill>
                  <a:schemeClr val="lt1"/>
                </a:solidFill>
              </a:defRPr>
            </a:lvl2pPr>
            <a:lvl3pPr indent="-342900" lvl="2" marL="1371600" algn="l">
              <a:lnSpc>
                <a:spcPct val="90000"/>
              </a:lnSpc>
              <a:spcBef>
                <a:spcPts val="500"/>
              </a:spcBef>
              <a:spcAft>
                <a:spcPts val="0"/>
              </a:spcAft>
              <a:buClr>
                <a:schemeClr val="lt1"/>
              </a:buClr>
              <a:buSzPts val="1800"/>
              <a:buChar char="▪"/>
              <a:defRPr>
                <a:solidFill>
                  <a:schemeClr val="lt1"/>
                </a:solidFill>
              </a:defRPr>
            </a:lvl3pPr>
            <a:lvl4pPr indent="-330200" lvl="3" marL="1828800" algn="l">
              <a:lnSpc>
                <a:spcPct val="90000"/>
              </a:lnSpc>
              <a:spcBef>
                <a:spcPts val="500"/>
              </a:spcBef>
              <a:spcAft>
                <a:spcPts val="0"/>
              </a:spcAft>
              <a:buClr>
                <a:schemeClr val="lt1"/>
              </a:buClr>
              <a:buSzPts val="1600"/>
              <a:buChar char="•"/>
              <a:defRPr>
                <a:solidFill>
                  <a:schemeClr val="lt1"/>
                </a:solidFill>
              </a:defRPr>
            </a:lvl4pPr>
            <a:lvl5pPr indent="-330200" lvl="4" marL="2286000" algn="l">
              <a:lnSpc>
                <a:spcPct val="90000"/>
              </a:lnSpc>
              <a:spcBef>
                <a:spcPts val="500"/>
              </a:spcBef>
              <a:spcAft>
                <a:spcPts val="0"/>
              </a:spcAft>
              <a:buClr>
                <a:schemeClr val="lt1"/>
              </a:buClr>
              <a:buSzPts val="1600"/>
              <a:buChar char="•"/>
              <a:defRPr>
                <a:solidFill>
                  <a:schemeClr val="lt1"/>
                </a:solidFill>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round)">
  <p:cSld name="Text with picture (round)">
    <p:spTree>
      <p:nvGrpSpPr>
        <p:cNvPr id="114" name="Shape 114"/>
        <p:cNvGrpSpPr/>
        <p:nvPr/>
      </p:nvGrpSpPr>
      <p:grpSpPr>
        <a:xfrm>
          <a:off x="0" y="0"/>
          <a:ext cx="0" cy="0"/>
          <a:chOff x="0" y="0"/>
          <a:chExt cx="0" cy="0"/>
        </a:xfrm>
      </p:grpSpPr>
      <p:sp>
        <p:nvSpPr>
          <p:cNvPr id="115" name="Google Shape;115;p19"/>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6" name="Google Shape;116;p19"/>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17" name="Google Shape;117;p19"/>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18" name="Google Shape;118;p19"/>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19" name="Google Shape;119;p19"/>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20" name="Google Shape;120;p19"/>
          <p:cNvSpPr/>
          <p:nvPr>
            <p:ph idx="2" type="pic"/>
          </p:nvPr>
        </p:nvSpPr>
        <p:spPr>
          <a:xfrm>
            <a:off x="6920089" y="1045804"/>
            <a:ext cx="5271912" cy="5274034"/>
          </a:xfrm>
          <a:prstGeom prst="rect">
            <a:avLst/>
          </a:prstGeom>
          <a:noFill/>
          <a:ln>
            <a:noFill/>
          </a:ln>
        </p:spPr>
      </p:sp>
      <p:sp>
        <p:nvSpPr>
          <p:cNvPr id="121" name="Google Shape;121;p19"/>
          <p:cNvSpPr txBox="1"/>
          <p:nvPr>
            <p:ph idx="1" type="body"/>
          </p:nvPr>
        </p:nvSpPr>
        <p:spPr>
          <a:xfrm>
            <a:off x="409575" y="1389063"/>
            <a:ext cx="6227763"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circles)">
  <p:cSld name="Text with picture (circles)">
    <p:spTree>
      <p:nvGrpSpPr>
        <p:cNvPr id="122" name="Shape 122"/>
        <p:cNvGrpSpPr/>
        <p:nvPr/>
      </p:nvGrpSpPr>
      <p:grpSpPr>
        <a:xfrm>
          <a:off x="0" y="0"/>
          <a:ext cx="0" cy="0"/>
          <a:chOff x="0" y="0"/>
          <a:chExt cx="0" cy="0"/>
        </a:xfrm>
      </p:grpSpPr>
      <p:sp>
        <p:nvSpPr>
          <p:cNvPr id="123" name="Google Shape;123;p20"/>
          <p:cNvSpPr txBox="1"/>
          <p:nvPr>
            <p:ph type="title"/>
          </p:nvPr>
        </p:nvSpPr>
        <p:spPr>
          <a:xfrm>
            <a:off x="408791" y="177283"/>
            <a:ext cx="8668421"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4" name="Google Shape;124;p20"/>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25" name="Google Shape;125;p20"/>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26" name="Google Shape;126;p20"/>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27" name="Google Shape;127;p20"/>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28" name="Google Shape;128;p20"/>
          <p:cNvSpPr txBox="1"/>
          <p:nvPr>
            <p:ph idx="1" type="body"/>
          </p:nvPr>
        </p:nvSpPr>
        <p:spPr>
          <a:xfrm>
            <a:off x="409575" y="1389063"/>
            <a:ext cx="4580089"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9" name="Google Shape;129;p20"/>
          <p:cNvSpPr/>
          <p:nvPr>
            <p:ph idx="2" type="pic"/>
          </p:nvPr>
        </p:nvSpPr>
        <p:spPr>
          <a:xfrm>
            <a:off x="6164263" y="1320659"/>
            <a:ext cx="1543050" cy="1543191"/>
          </a:xfrm>
          <a:prstGeom prst="ellipse">
            <a:avLst/>
          </a:prstGeom>
          <a:noFill/>
          <a:ln>
            <a:noFill/>
          </a:ln>
        </p:spPr>
      </p:sp>
      <p:sp>
        <p:nvSpPr>
          <p:cNvPr id="130" name="Google Shape;130;p20"/>
          <p:cNvSpPr/>
          <p:nvPr>
            <p:ph idx="3" type="pic"/>
          </p:nvPr>
        </p:nvSpPr>
        <p:spPr>
          <a:xfrm>
            <a:off x="8918700" y="529330"/>
            <a:ext cx="2835150" cy="2834583"/>
          </a:xfrm>
          <a:prstGeom prst="ellipse">
            <a:avLst/>
          </a:prstGeom>
          <a:noFill/>
          <a:ln>
            <a:noFill/>
          </a:ln>
        </p:spPr>
      </p:sp>
      <p:sp>
        <p:nvSpPr>
          <p:cNvPr id="131" name="Google Shape;131;p20"/>
          <p:cNvSpPr/>
          <p:nvPr>
            <p:ph idx="4" type="pic"/>
          </p:nvPr>
        </p:nvSpPr>
        <p:spPr>
          <a:xfrm>
            <a:off x="7245351" y="2667000"/>
            <a:ext cx="1831861" cy="1833563"/>
          </a:xfrm>
          <a:prstGeom prst="ellipse">
            <a:avLst/>
          </a:prstGeom>
          <a:noFill/>
          <a:ln>
            <a:noFill/>
          </a:ln>
        </p:spPr>
      </p:sp>
      <p:sp>
        <p:nvSpPr>
          <p:cNvPr id="132" name="Google Shape;132;p20"/>
          <p:cNvSpPr/>
          <p:nvPr>
            <p:ph idx="5" type="pic"/>
          </p:nvPr>
        </p:nvSpPr>
        <p:spPr>
          <a:xfrm>
            <a:off x="5463822" y="4007983"/>
            <a:ext cx="2210192" cy="2210466"/>
          </a:xfrm>
          <a:prstGeom prst="ellipse">
            <a:avLst/>
          </a:prstGeom>
          <a:noFill/>
          <a:ln>
            <a:noFill/>
          </a:ln>
        </p:spPr>
      </p:sp>
      <p:sp>
        <p:nvSpPr>
          <p:cNvPr id="133" name="Google Shape;133;p20"/>
          <p:cNvSpPr/>
          <p:nvPr>
            <p:ph idx="6" type="pic"/>
          </p:nvPr>
        </p:nvSpPr>
        <p:spPr>
          <a:xfrm>
            <a:off x="9218855" y="3630613"/>
            <a:ext cx="2392119" cy="2392362"/>
          </a:xfrm>
          <a:prstGeom prst="ellipse">
            <a:avLst/>
          </a:prstGeom>
          <a:noFill/>
          <a:ln>
            <a:noFill/>
          </a:ln>
        </p:spPr>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with picture (stripe)">
  <p:cSld name="Text with picture (stripe)">
    <p:spTree>
      <p:nvGrpSpPr>
        <p:cNvPr id="134" name="Shape 134"/>
        <p:cNvGrpSpPr/>
        <p:nvPr/>
      </p:nvGrpSpPr>
      <p:grpSpPr>
        <a:xfrm>
          <a:off x="0" y="0"/>
          <a:ext cx="0" cy="0"/>
          <a:chOff x="0" y="0"/>
          <a:chExt cx="0" cy="0"/>
        </a:xfrm>
      </p:grpSpPr>
      <p:sp>
        <p:nvSpPr>
          <p:cNvPr id="135" name="Google Shape;135;p21"/>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6" name="Google Shape;136;p21"/>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37" name="Google Shape;137;p21"/>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38" name="Google Shape;138;p21"/>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39" name="Google Shape;139;p21"/>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40" name="Google Shape;140;p21"/>
          <p:cNvSpPr txBox="1"/>
          <p:nvPr>
            <p:ph idx="1" type="body"/>
          </p:nvPr>
        </p:nvSpPr>
        <p:spPr>
          <a:xfrm>
            <a:off x="409576" y="1389063"/>
            <a:ext cx="5212292"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1" name="Google Shape;141;p21"/>
          <p:cNvSpPr/>
          <p:nvPr>
            <p:ph idx="2" type="pic"/>
          </p:nvPr>
        </p:nvSpPr>
        <p:spPr>
          <a:xfrm>
            <a:off x="5947085" y="1446839"/>
            <a:ext cx="6244914" cy="4481287"/>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23" name="Google Shape;23;p3"/>
          <p:cNvSpPr txBox="1"/>
          <p:nvPr>
            <p:ph type="ctrTitle"/>
          </p:nvPr>
        </p:nvSpPr>
        <p:spPr>
          <a:xfrm>
            <a:off x="6023112" y="421517"/>
            <a:ext cx="5605671" cy="165576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3"/>
          <p:cNvSpPr txBox="1"/>
          <p:nvPr>
            <p:ph idx="1" type="subTitle"/>
          </p:nvPr>
        </p:nvSpPr>
        <p:spPr>
          <a:xfrm>
            <a:off x="6023112" y="3602038"/>
            <a:ext cx="5605671"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ext with picture (stripe)">
  <p:cSld name="1_Text with picture (stripe)">
    <p:spTree>
      <p:nvGrpSpPr>
        <p:cNvPr id="142" name="Shape 142"/>
        <p:cNvGrpSpPr/>
        <p:nvPr/>
      </p:nvGrpSpPr>
      <p:grpSpPr>
        <a:xfrm>
          <a:off x="0" y="0"/>
          <a:ext cx="0" cy="0"/>
          <a:chOff x="0" y="0"/>
          <a:chExt cx="0" cy="0"/>
        </a:xfrm>
      </p:grpSpPr>
      <p:sp>
        <p:nvSpPr>
          <p:cNvPr id="143" name="Google Shape;143;p22"/>
          <p:cNvSpPr txBox="1"/>
          <p:nvPr>
            <p:ph type="title"/>
          </p:nvPr>
        </p:nvSpPr>
        <p:spPr>
          <a:xfrm>
            <a:off x="408791" y="177283"/>
            <a:ext cx="8723920" cy="8016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4" name="Google Shape;144;p22"/>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45" name="Google Shape;145;p22"/>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46" name="Google Shape;146;p22"/>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47" name="Google Shape;147;p22"/>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
        <p:nvSpPr>
          <p:cNvPr id="148" name="Google Shape;148;p22"/>
          <p:cNvSpPr txBox="1"/>
          <p:nvPr>
            <p:ph idx="1" type="body"/>
          </p:nvPr>
        </p:nvSpPr>
        <p:spPr>
          <a:xfrm>
            <a:off x="409576" y="1389063"/>
            <a:ext cx="5212292" cy="466248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9" name="Google Shape;149;p22"/>
          <p:cNvSpPr/>
          <p:nvPr>
            <p:ph idx="2" type="pic"/>
          </p:nvPr>
        </p:nvSpPr>
        <p:spPr>
          <a:xfrm>
            <a:off x="5856088" y="1"/>
            <a:ext cx="6335912" cy="6263859"/>
          </a:xfrm>
          <a:prstGeom prst="rect">
            <a:avLst/>
          </a:prstGeom>
          <a:noFill/>
          <a:ln>
            <a:noFill/>
          </a:ln>
        </p:spPr>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50" name="Shape 150"/>
        <p:cNvGrpSpPr/>
        <p:nvPr/>
      </p:nvGrpSpPr>
      <p:grpSpPr>
        <a:xfrm>
          <a:off x="0" y="0"/>
          <a:ext cx="0" cy="0"/>
          <a:chOff x="0" y="0"/>
          <a:chExt cx="0" cy="0"/>
        </a:xfrm>
      </p:grpSpPr>
      <p:sp>
        <p:nvSpPr>
          <p:cNvPr id="151" name="Google Shape;151;p23"/>
          <p:cNvSpPr/>
          <p:nvPr>
            <p:ph idx="2" type="pic"/>
          </p:nvPr>
        </p:nvSpPr>
        <p:spPr>
          <a:xfrm>
            <a:off x="6096000" y="1"/>
            <a:ext cx="6095999" cy="6324600"/>
          </a:xfrm>
          <a:prstGeom prst="rect">
            <a:avLst/>
          </a:prstGeom>
          <a:noFill/>
          <a:ln>
            <a:noFill/>
          </a:ln>
        </p:spPr>
      </p:sp>
      <p:sp>
        <p:nvSpPr>
          <p:cNvPr id="152" name="Google Shape;152;p23"/>
          <p:cNvSpPr txBox="1"/>
          <p:nvPr>
            <p:ph type="title"/>
          </p:nvPr>
        </p:nvSpPr>
        <p:spPr>
          <a:xfrm>
            <a:off x="361950" y="352977"/>
            <a:ext cx="5448300" cy="1418889"/>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3200"/>
              <a:buFont typeface="Avenir"/>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3" name="Google Shape;153;p23"/>
          <p:cNvSpPr txBox="1"/>
          <p:nvPr>
            <p:ph idx="1" type="body"/>
          </p:nvPr>
        </p:nvSpPr>
        <p:spPr>
          <a:xfrm>
            <a:off x="361950" y="2043953"/>
            <a:ext cx="5448300" cy="3825035"/>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Font typeface="Avenir"/>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54" name="Google Shape;154;p23"/>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55" name="Google Shape;155;p23"/>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56" name="Google Shape;156;p23"/>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57" name="Google Shape;157;p23"/>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8" name="Shape 158"/>
        <p:cNvGrpSpPr/>
        <p:nvPr/>
      </p:nvGrpSpPr>
      <p:grpSpPr>
        <a:xfrm>
          <a:off x="0" y="0"/>
          <a:ext cx="0" cy="0"/>
          <a:chOff x="0" y="0"/>
          <a:chExt cx="0" cy="0"/>
        </a:xfrm>
      </p:grpSpPr>
      <p:sp>
        <p:nvSpPr>
          <p:cNvPr id="159" name="Google Shape;159;p24"/>
          <p:cNvSpPr/>
          <p:nvPr/>
        </p:nvSpPr>
        <p:spPr>
          <a:xfrm>
            <a:off x="0" y="6320118"/>
            <a:ext cx="12192000" cy="537882"/>
          </a:xfrm>
          <a:prstGeom prst="rect">
            <a:avLst/>
          </a:prstGeom>
          <a:solidFill>
            <a:srgbClr val="0B2C4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venir"/>
              <a:ea typeface="Avenir"/>
              <a:cs typeface="Avenir"/>
              <a:sym typeface="Avenir"/>
            </a:endParaRPr>
          </a:p>
        </p:txBody>
      </p:sp>
      <p:sp>
        <p:nvSpPr>
          <p:cNvPr id="160" name="Google Shape;160;p24"/>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algn="ctr">
              <a:spcBef>
                <a:spcPts val="0"/>
              </a:spcBef>
              <a:buNone/>
              <a:defRPr sz="1400">
                <a:solidFill>
                  <a:schemeClr val="lt1"/>
                </a:solidFill>
                <a:latin typeface="Avenir"/>
                <a:ea typeface="Avenir"/>
                <a:cs typeface="Avenir"/>
                <a:sym typeface="Avenir"/>
              </a:defRPr>
            </a:lvl1pPr>
            <a:lvl2pPr indent="0" lvl="1" marL="0" algn="ctr">
              <a:spcBef>
                <a:spcPts val="0"/>
              </a:spcBef>
              <a:buNone/>
              <a:defRPr sz="1400">
                <a:solidFill>
                  <a:schemeClr val="lt1"/>
                </a:solidFill>
                <a:latin typeface="Avenir"/>
                <a:ea typeface="Avenir"/>
                <a:cs typeface="Avenir"/>
                <a:sym typeface="Avenir"/>
              </a:defRPr>
            </a:lvl2pPr>
            <a:lvl3pPr indent="0" lvl="2" marL="0" algn="ctr">
              <a:spcBef>
                <a:spcPts val="0"/>
              </a:spcBef>
              <a:buNone/>
              <a:defRPr sz="1400">
                <a:solidFill>
                  <a:schemeClr val="lt1"/>
                </a:solidFill>
                <a:latin typeface="Avenir"/>
                <a:ea typeface="Avenir"/>
                <a:cs typeface="Avenir"/>
                <a:sym typeface="Avenir"/>
              </a:defRPr>
            </a:lvl3pPr>
            <a:lvl4pPr indent="0" lvl="3" marL="0" algn="ctr">
              <a:spcBef>
                <a:spcPts val="0"/>
              </a:spcBef>
              <a:buNone/>
              <a:defRPr sz="1400">
                <a:solidFill>
                  <a:schemeClr val="lt1"/>
                </a:solidFill>
                <a:latin typeface="Avenir"/>
                <a:ea typeface="Avenir"/>
                <a:cs typeface="Avenir"/>
                <a:sym typeface="Avenir"/>
              </a:defRPr>
            </a:lvl4pPr>
            <a:lvl5pPr indent="0" lvl="4" marL="0" algn="ctr">
              <a:spcBef>
                <a:spcPts val="0"/>
              </a:spcBef>
              <a:buNone/>
              <a:defRPr sz="1400">
                <a:solidFill>
                  <a:schemeClr val="lt1"/>
                </a:solidFill>
                <a:latin typeface="Avenir"/>
                <a:ea typeface="Avenir"/>
                <a:cs typeface="Avenir"/>
                <a:sym typeface="Avenir"/>
              </a:defRPr>
            </a:lvl5pPr>
            <a:lvl6pPr indent="0" lvl="5" marL="0" algn="ctr">
              <a:spcBef>
                <a:spcPts val="0"/>
              </a:spcBef>
              <a:buNone/>
              <a:defRPr sz="1400">
                <a:solidFill>
                  <a:schemeClr val="lt1"/>
                </a:solidFill>
                <a:latin typeface="Avenir"/>
                <a:ea typeface="Avenir"/>
                <a:cs typeface="Avenir"/>
                <a:sym typeface="Avenir"/>
              </a:defRPr>
            </a:lvl6pPr>
            <a:lvl7pPr indent="0" lvl="6" marL="0" algn="ctr">
              <a:spcBef>
                <a:spcPts val="0"/>
              </a:spcBef>
              <a:buNone/>
              <a:defRPr sz="1400">
                <a:solidFill>
                  <a:schemeClr val="lt1"/>
                </a:solidFill>
                <a:latin typeface="Avenir"/>
                <a:ea typeface="Avenir"/>
                <a:cs typeface="Avenir"/>
                <a:sym typeface="Avenir"/>
              </a:defRPr>
            </a:lvl7pPr>
            <a:lvl8pPr indent="0" lvl="7" marL="0" algn="ctr">
              <a:spcBef>
                <a:spcPts val="0"/>
              </a:spcBef>
              <a:buNone/>
              <a:defRPr sz="1400">
                <a:solidFill>
                  <a:schemeClr val="lt1"/>
                </a:solidFill>
                <a:latin typeface="Avenir"/>
                <a:ea typeface="Avenir"/>
                <a:cs typeface="Avenir"/>
                <a:sym typeface="Avenir"/>
              </a:defRPr>
            </a:lvl8pPr>
            <a:lvl9pPr indent="0" lvl="8" marL="0" algn="ctr">
              <a:spcBef>
                <a:spcPts val="0"/>
              </a:spcBef>
              <a:buNone/>
              <a:defRPr sz="1400">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pic>
        <p:nvPicPr>
          <p:cNvPr id="161" name="Google Shape;161;p24"/>
          <p:cNvPicPr preferRelativeResize="0"/>
          <p:nvPr/>
        </p:nvPicPr>
        <p:blipFill rotWithShape="1">
          <a:blip r:embed="rId2">
            <a:alphaModFix/>
          </a:blip>
          <a:srcRect b="0" l="0" r="0" t="0"/>
          <a:stretch/>
        </p:blipFill>
        <p:spPr>
          <a:xfrm>
            <a:off x="212667" y="6373156"/>
            <a:ext cx="2149533" cy="394974"/>
          </a:xfrm>
          <a:prstGeom prst="rect">
            <a:avLst/>
          </a:prstGeom>
          <a:noFill/>
          <a:ln>
            <a:noFill/>
          </a:ln>
        </p:spPr>
      </p:pic>
      <p:sp>
        <p:nvSpPr>
          <p:cNvPr id="162" name="Google Shape;162;p24"/>
          <p:cNvSpPr txBox="1"/>
          <p:nvPr/>
        </p:nvSpPr>
        <p:spPr>
          <a:xfrm>
            <a:off x="9943949" y="6398798"/>
            <a:ext cx="2248051" cy="3693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lang="en-US" sz="1800">
                <a:solidFill>
                  <a:schemeClr val="lt1"/>
                </a:solidFill>
                <a:latin typeface="Avenir"/>
                <a:ea typeface="Avenir"/>
                <a:cs typeface="Avenir"/>
                <a:sym typeface="Avenir"/>
              </a:rPr>
              <a:t>Energy.gov/science</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pic>
        <p:nvPicPr>
          <p:cNvPr id="28" name="Google Shape;28;p4"/>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0" name="Shape 30"/>
        <p:cNvGrpSpPr/>
        <p:nvPr/>
      </p:nvGrpSpPr>
      <p:grpSpPr>
        <a:xfrm>
          <a:off x="0" y="0"/>
          <a:ext cx="0" cy="0"/>
          <a:chOff x="0" y="0"/>
          <a:chExt cx="0" cy="0"/>
        </a:xfrm>
      </p:grpSpPr>
      <p:sp>
        <p:nvSpPr>
          <p:cNvPr id="31" name="Google Shape;3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34" name="Google Shape;34;p5"/>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pic>
        <p:nvPicPr>
          <p:cNvPr id="42" name="Google Shape;42;p6"/>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4" name="Shape 44"/>
        <p:cNvGrpSpPr/>
        <p:nvPr/>
      </p:nvGrpSpPr>
      <p:grpSpPr>
        <a:xfrm>
          <a:off x="0" y="0"/>
          <a:ext cx="0" cy="0"/>
          <a:chOff x="0" y="0"/>
          <a:chExt cx="0" cy="0"/>
        </a:xfrm>
      </p:grpSpPr>
      <p:sp>
        <p:nvSpPr>
          <p:cNvPr id="45" name="Google Shape;45;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46" name="Google Shape;46;p7"/>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1" name="Shape 51"/>
        <p:cNvGrpSpPr/>
        <p:nvPr/>
      </p:nvGrpSpPr>
      <p:grpSpPr>
        <a:xfrm>
          <a:off x="0" y="0"/>
          <a:ext cx="0" cy="0"/>
          <a:chOff x="0" y="0"/>
          <a:chExt cx="0" cy="0"/>
        </a:xfrm>
      </p:grpSpPr>
      <p:sp>
        <p:nvSpPr>
          <p:cNvPr id="52" name="Google Shape;52;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3" name="Google Shape;53;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4" name="Google Shape;54;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55" name="Google Shape;55;p9"/>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7" name="Shape 57"/>
        <p:cNvGrpSpPr/>
        <p:nvPr/>
      </p:nvGrpSpPr>
      <p:grpSpPr>
        <a:xfrm>
          <a:off x="0" y="0"/>
          <a:ext cx="0" cy="0"/>
          <a:chOff x="0" y="0"/>
          <a:chExt cx="0" cy="0"/>
        </a:xfrm>
      </p:grpSpPr>
      <p:sp>
        <p:nvSpPr>
          <p:cNvPr id="58" name="Google Shape;58;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10"/>
          <p:cNvSpPr/>
          <p:nvPr>
            <p:ph idx="2" type="pic"/>
          </p:nvPr>
        </p:nvSpPr>
        <p:spPr>
          <a:xfrm>
            <a:off x="5183188" y="987425"/>
            <a:ext cx="6172200" cy="4873625"/>
          </a:xfrm>
          <a:prstGeom prst="rect">
            <a:avLst/>
          </a:prstGeom>
          <a:noFill/>
          <a:ln>
            <a:noFill/>
          </a:ln>
        </p:spPr>
      </p:sp>
      <p:sp>
        <p:nvSpPr>
          <p:cNvPr id="60" name="Google Shape;60;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pic>
        <p:nvPicPr>
          <p:cNvPr id="61" name="Google Shape;61;p10"/>
          <p:cNvPicPr preferRelativeResize="0"/>
          <p:nvPr/>
        </p:nvPicPr>
        <p:blipFill rotWithShape="1">
          <a:blip r:embed="rId2">
            <a:alphaModFix/>
          </a:blip>
          <a:srcRect b="0" l="0" r="0" t="0"/>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3.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3" name="Shape 73"/>
        <p:cNvGrpSpPr/>
        <p:nvPr/>
      </p:nvGrpSpPr>
      <p:grpSpPr>
        <a:xfrm>
          <a:off x="0" y="0"/>
          <a:ext cx="0" cy="0"/>
          <a:chOff x="0" y="0"/>
          <a:chExt cx="0" cy="0"/>
        </a:xfrm>
      </p:grpSpPr>
      <p:sp>
        <p:nvSpPr>
          <p:cNvPr id="74" name="Google Shape;74;p13"/>
          <p:cNvSpPr txBox="1"/>
          <p:nvPr>
            <p:ph type="title"/>
          </p:nvPr>
        </p:nvSpPr>
        <p:spPr>
          <a:xfrm>
            <a:off x="408791" y="177283"/>
            <a:ext cx="11317044" cy="8016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000"/>
              <a:buFont typeface="Avenir"/>
              <a:buNone/>
              <a:defRPr b="1" i="0" sz="4000" u="none" cap="none" strike="noStrike">
                <a:solidFill>
                  <a:schemeClr val="dk1"/>
                </a:solidFill>
                <a:latin typeface="Avenir"/>
                <a:ea typeface="Avenir"/>
                <a:cs typeface="Avenir"/>
                <a:sym typeface="Avenir"/>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5" name="Google Shape;75;p13"/>
          <p:cNvSpPr txBox="1"/>
          <p:nvPr>
            <p:ph idx="1" type="body"/>
          </p:nvPr>
        </p:nvSpPr>
        <p:spPr>
          <a:xfrm>
            <a:off x="408791" y="1194099"/>
            <a:ext cx="11317044" cy="4982864"/>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90000"/>
              </a:lnSpc>
              <a:spcBef>
                <a:spcPts val="1000"/>
              </a:spcBef>
              <a:spcAft>
                <a:spcPts val="0"/>
              </a:spcAft>
              <a:buClr>
                <a:schemeClr val="dk1"/>
              </a:buClr>
              <a:buSzPts val="2400"/>
              <a:buFont typeface="Arial"/>
              <a:buChar char="•"/>
              <a:defRPr b="0" i="0" sz="2400" u="none" cap="none" strike="noStrike">
                <a:solidFill>
                  <a:schemeClr val="dk1"/>
                </a:solidFill>
                <a:latin typeface="Avenir"/>
                <a:ea typeface="Avenir"/>
                <a:cs typeface="Avenir"/>
                <a:sym typeface="Avenir"/>
              </a:defRPr>
            </a:lvl1pPr>
            <a:lvl2pPr indent="-355600" lvl="1" marL="914400" marR="0" rtl="0" algn="l">
              <a:lnSpc>
                <a:spcPct val="90000"/>
              </a:lnSpc>
              <a:spcBef>
                <a:spcPts val="500"/>
              </a:spcBef>
              <a:spcAft>
                <a:spcPts val="0"/>
              </a:spcAft>
              <a:buClr>
                <a:schemeClr val="dk1"/>
              </a:buClr>
              <a:buSzPts val="2000"/>
              <a:buFont typeface="Avenir"/>
              <a:buChar char="◦"/>
              <a:defRPr b="0" i="0" sz="2000" u="none" cap="none" strike="noStrike">
                <a:solidFill>
                  <a:schemeClr val="dk1"/>
                </a:solidFill>
                <a:latin typeface="Avenir"/>
                <a:ea typeface="Avenir"/>
                <a:cs typeface="Avenir"/>
                <a:sym typeface="Avenir"/>
              </a:defRPr>
            </a:lvl2pPr>
            <a:lvl3pPr indent="-342900" lvl="2" marL="1371600" marR="0" rtl="0" algn="l">
              <a:lnSpc>
                <a:spcPct val="90000"/>
              </a:lnSpc>
              <a:spcBef>
                <a:spcPts val="500"/>
              </a:spcBef>
              <a:spcAft>
                <a:spcPts val="0"/>
              </a:spcAft>
              <a:buClr>
                <a:schemeClr val="dk1"/>
              </a:buClr>
              <a:buSzPts val="1800"/>
              <a:buFont typeface="Noto Sans Symbols"/>
              <a:buChar char="▪"/>
              <a:defRPr b="0" i="0" sz="1800" u="none" cap="none" strike="noStrike">
                <a:solidFill>
                  <a:schemeClr val="dk1"/>
                </a:solidFill>
                <a:latin typeface="Avenir"/>
                <a:ea typeface="Avenir"/>
                <a:cs typeface="Avenir"/>
                <a:sym typeface="Avenir"/>
              </a:defRPr>
            </a:lvl3pPr>
            <a:lvl4pPr indent="-330200" lvl="3" marL="18288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venir"/>
                <a:ea typeface="Avenir"/>
                <a:cs typeface="Avenir"/>
                <a:sym typeface="Avenir"/>
              </a:defRPr>
            </a:lvl4pPr>
            <a:lvl5pPr indent="-330200" lvl="4" marL="2286000" marR="0" rtl="0" algn="l">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Avenir"/>
                <a:ea typeface="Avenir"/>
                <a:cs typeface="Avenir"/>
                <a:sym typeface="Avenir"/>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venir"/>
                <a:ea typeface="Avenir"/>
                <a:cs typeface="Avenir"/>
                <a:sym typeface="Avenir"/>
              </a:defRPr>
            </a:lvl9pPr>
          </a:lstStyle>
          <a:p/>
        </p:txBody>
      </p:sp>
      <p:sp>
        <p:nvSpPr>
          <p:cNvPr id="76" name="Google Shape;76;p13"/>
          <p:cNvSpPr txBox="1"/>
          <p:nvPr>
            <p:ph idx="12" type="sldNum"/>
          </p:nvPr>
        </p:nvSpPr>
        <p:spPr>
          <a:xfrm>
            <a:off x="4724400" y="6403005"/>
            <a:ext cx="2743200" cy="365125"/>
          </a:xfrm>
          <a:prstGeom prst="rect">
            <a:avLst/>
          </a:prstGeom>
          <a:noFill/>
          <a:ln>
            <a:noFill/>
          </a:ln>
        </p:spPr>
        <p:txBody>
          <a:bodyPr anchorCtr="0" anchor="ctr" bIns="45700" lIns="91425" spcFirstLastPara="1" rIns="91425" wrap="square" tIns="45700">
            <a:noAutofit/>
          </a:bodyPr>
          <a:lstStyle>
            <a:lvl1pPr indent="0" lvl="0" marL="0" marR="0" rtl="0" algn="ctr">
              <a:spcBef>
                <a:spcPts val="0"/>
              </a:spcBef>
              <a:buNone/>
              <a:defRPr b="0" i="0" sz="1400" u="none" cap="none" strike="noStrike">
                <a:solidFill>
                  <a:schemeClr val="lt1"/>
                </a:solidFill>
                <a:latin typeface="Avenir"/>
                <a:ea typeface="Avenir"/>
                <a:cs typeface="Avenir"/>
                <a:sym typeface="Avenir"/>
              </a:defRPr>
            </a:lvl1pPr>
            <a:lvl2pPr indent="0" lvl="1" marL="0" marR="0" rtl="0" algn="ctr">
              <a:spcBef>
                <a:spcPts val="0"/>
              </a:spcBef>
              <a:buNone/>
              <a:defRPr b="0" i="0" sz="1400" u="none" cap="none" strike="noStrike">
                <a:solidFill>
                  <a:schemeClr val="lt1"/>
                </a:solidFill>
                <a:latin typeface="Avenir"/>
                <a:ea typeface="Avenir"/>
                <a:cs typeface="Avenir"/>
                <a:sym typeface="Avenir"/>
              </a:defRPr>
            </a:lvl2pPr>
            <a:lvl3pPr indent="0" lvl="2" marL="0" marR="0" rtl="0" algn="ctr">
              <a:spcBef>
                <a:spcPts val="0"/>
              </a:spcBef>
              <a:buNone/>
              <a:defRPr b="0" i="0" sz="1400" u="none" cap="none" strike="noStrike">
                <a:solidFill>
                  <a:schemeClr val="lt1"/>
                </a:solidFill>
                <a:latin typeface="Avenir"/>
                <a:ea typeface="Avenir"/>
                <a:cs typeface="Avenir"/>
                <a:sym typeface="Avenir"/>
              </a:defRPr>
            </a:lvl3pPr>
            <a:lvl4pPr indent="0" lvl="3" marL="0" marR="0" rtl="0" algn="ctr">
              <a:spcBef>
                <a:spcPts val="0"/>
              </a:spcBef>
              <a:buNone/>
              <a:defRPr b="0" i="0" sz="1400" u="none" cap="none" strike="noStrike">
                <a:solidFill>
                  <a:schemeClr val="lt1"/>
                </a:solidFill>
                <a:latin typeface="Avenir"/>
                <a:ea typeface="Avenir"/>
                <a:cs typeface="Avenir"/>
                <a:sym typeface="Avenir"/>
              </a:defRPr>
            </a:lvl4pPr>
            <a:lvl5pPr indent="0" lvl="4" marL="0" marR="0" rtl="0" algn="ctr">
              <a:spcBef>
                <a:spcPts val="0"/>
              </a:spcBef>
              <a:buNone/>
              <a:defRPr b="0" i="0" sz="1400" u="none" cap="none" strike="noStrike">
                <a:solidFill>
                  <a:schemeClr val="lt1"/>
                </a:solidFill>
                <a:latin typeface="Avenir"/>
                <a:ea typeface="Avenir"/>
                <a:cs typeface="Avenir"/>
                <a:sym typeface="Avenir"/>
              </a:defRPr>
            </a:lvl5pPr>
            <a:lvl6pPr indent="0" lvl="5" marL="0" marR="0" rtl="0" algn="ctr">
              <a:spcBef>
                <a:spcPts val="0"/>
              </a:spcBef>
              <a:buNone/>
              <a:defRPr b="0" i="0" sz="1400" u="none" cap="none" strike="noStrike">
                <a:solidFill>
                  <a:schemeClr val="lt1"/>
                </a:solidFill>
                <a:latin typeface="Avenir"/>
                <a:ea typeface="Avenir"/>
                <a:cs typeface="Avenir"/>
                <a:sym typeface="Avenir"/>
              </a:defRPr>
            </a:lvl6pPr>
            <a:lvl7pPr indent="0" lvl="6" marL="0" marR="0" rtl="0" algn="ctr">
              <a:spcBef>
                <a:spcPts val="0"/>
              </a:spcBef>
              <a:buNone/>
              <a:defRPr b="0" i="0" sz="1400" u="none" cap="none" strike="noStrike">
                <a:solidFill>
                  <a:schemeClr val="lt1"/>
                </a:solidFill>
                <a:latin typeface="Avenir"/>
                <a:ea typeface="Avenir"/>
                <a:cs typeface="Avenir"/>
                <a:sym typeface="Avenir"/>
              </a:defRPr>
            </a:lvl7pPr>
            <a:lvl8pPr indent="0" lvl="7" marL="0" marR="0" rtl="0" algn="ctr">
              <a:spcBef>
                <a:spcPts val="0"/>
              </a:spcBef>
              <a:buNone/>
              <a:defRPr b="0" i="0" sz="1400" u="none" cap="none" strike="noStrike">
                <a:solidFill>
                  <a:schemeClr val="lt1"/>
                </a:solidFill>
                <a:latin typeface="Avenir"/>
                <a:ea typeface="Avenir"/>
                <a:cs typeface="Avenir"/>
                <a:sym typeface="Avenir"/>
              </a:defRPr>
            </a:lvl8pPr>
            <a:lvl9pPr indent="0" lvl="8" marL="0" marR="0" rtl="0" algn="ctr">
              <a:spcBef>
                <a:spcPts val="0"/>
              </a:spcBef>
              <a:buNone/>
              <a:defRPr b="0" i="0" sz="1400" u="none" cap="none" strike="noStrike">
                <a:solidFill>
                  <a:schemeClr val="lt1"/>
                </a:solidFill>
                <a:latin typeface="Avenir"/>
                <a:ea typeface="Avenir"/>
                <a:cs typeface="Avenir"/>
                <a:sym typeface="Avenir"/>
              </a:defRPr>
            </a:lvl9pPr>
          </a:lstStyle>
          <a:p>
            <a:pPr indent="0" lvl="0" marL="0" rtl="0" algn="ct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https://www.nature.com/articles/s41467-025-60189-3" TargetMode="External"/><Relationship Id="rId4" Type="http://schemas.openxmlformats.org/officeDocument/2006/relationships/image" Target="../media/image16.png"/><Relationship Id="rId5" Type="http://schemas.openxmlformats.org/officeDocument/2006/relationships/image" Target="../media/image1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5"/>
          <p:cNvSpPr txBox="1"/>
          <p:nvPr/>
        </p:nvSpPr>
        <p:spPr>
          <a:xfrm>
            <a:off x="2426500" y="110925"/>
            <a:ext cx="8777700" cy="1320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None/>
            </a:pPr>
            <a:r>
              <a:rPr b="1" i="1" lang="en-US" sz="3600">
                <a:solidFill>
                  <a:schemeClr val="accent1"/>
                </a:solidFill>
                <a:latin typeface="Times New Roman"/>
                <a:ea typeface="Times New Roman"/>
                <a:cs typeface="Times New Roman"/>
                <a:sym typeface="Times New Roman"/>
              </a:rPr>
              <a:t>Machine learning reveals genes impacting oxidative stress resistance across yeasts</a:t>
            </a:r>
            <a:endParaRPr i="1" sz="3600">
              <a:solidFill>
                <a:schemeClr val="accent1"/>
              </a:solidFill>
              <a:latin typeface="Times New Roman"/>
              <a:ea typeface="Times New Roman"/>
              <a:cs typeface="Times New Roman"/>
              <a:sym typeface="Times New Roman"/>
            </a:endParaRPr>
          </a:p>
        </p:txBody>
      </p:sp>
      <p:sp>
        <p:nvSpPr>
          <p:cNvPr id="168" name="Google Shape;168;p25"/>
          <p:cNvSpPr/>
          <p:nvPr/>
        </p:nvSpPr>
        <p:spPr>
          <a:xfrm>
            <a:off x="439150" y="1431650"/>
            <a:ext cx="6530100" cy="1203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Background/Objective</a:t>
            </a:r>
            <a:endParaRPr>
              <a:solidFill>
                <a:schemeClr val="accent1"/>
              </a:solidFill>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Yeasts encounter reactive oxygen species (ROS) during routine </a:t>
            </a:r>
            <a:r>
              <a:rPr lang="en-US" sz="1300">
                <a:latin typeface="Times New Roman"/>
                <a:ea typeface="Times New Roman"/>
                <a:cs typeface="Times New Roman"/>
                <a:sym typeface="Times New Roman"/>
              </a:rPr>
              <a:t>metabolism</a:t>
            </a:r>
            <a:r>
              <a:rPr lang="en-US" sz="1300">
                <a:latin typeface="Times New Roman"/>
                <a:ea typeface="Times New Roman"/>
                <a:cs typeface="Times New Roman"/>
                <a:sym typeface="Times New Roman"/>
              </a:rPr>
              <a:t> and through interactions with other organisms, including host infections. Scientists have identified key enzymes and genetic regulators in </a:t>
            </a:r>
            <a:r>
              <a:rPr i="1" lang="en-US" sz="1300">
                <a:latin typeface="Times New Roman"/>
                <a:ea typeface="Times New Roman"/>
                <a:cs typeface="Times New Roman"/>
                <a:sym typeface="Times New Roman"/>
              </a:rPr>
              <a:t>Saccharomyces cerevisiae</a:t>
            </a:r>
            <a:r>
              <a:rPr lang="en-US" sz="1300">
                <a:latin typeface="Times New Roman"/>
                <a:ea typeface="Times New Roman"/>
                <a:cs typeface="Times New Roman"/>
                <a:sym typeface="Times New Roman"/>
              </a:rPr>
              <a:t> and a handful of model species but lack deep knowledge about ROS resistance across other species.</a:t>
            </a:r>
            <a:endParaRPr sz="1300"/>
          </a:p>
        </p:txBody>
      </p:sp>
      <p:sp>
        <p:nvSpPr>
          <p:cNvPr id="169" name="Google Shape;169;p25"/>
          <p:cNvSpPr/>
          <p:nvPr/>
        </p:nvSpPr>
        <p:spPr>
          <a:xfrm>
            <a:off x="405800" y="2644550"/>
            <a:ext cx="6563400" cy="1203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Approach</a:t>
            </a:r>
            <a:endParaRPr>
              <a:solidFill>
                <a:schemeClr val="accent1"/>
              </a:solidFill>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Researchers characterized variation in ROS resistance across the ancient subphylum Saccharomycotina and used machine learning to identify gene families whose sizes were predictive of ROS resistance. The most predictive features were enriched in gene families related to cell wall organization and included two reductase gene families.</a:t>
            </a:r>
            <a:endParaRPr sz="1300"/>
          </a:p>
        </p:txBody>
      </p:sp>
      <p:sp>
        <p:nvSpPr>
          <p:cNvPr id="170" name="Google Shape;170;p25"/>
          <p:cNvSpPr/>
          <p:nvPr/>
        </p:nvSpPr>
        <p:spPr>
          <a:xfrm>
            <a:off x="439150" y="3924350"/>
            <a:ext cx="6493500" cy="1056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accent1"/>
                </a:solidFill>
                <a:highlight>
                  <a:schemeClr val="lt1"/>
                </a:highlight>
                <a:latin typeface="Times New Roman"/>
                <a:ea typeface="Times New Roman"/>
                <a:cs typeface="Times New Roman"/>
                <a:sym typeface="Times New Roman"/>
              </a:rPr>
              <a:t>Results</a:t>
            </a:r>
            <a:endParaRPr>
              <a:solidFill>
                <a:schemeClr val="accent1"/>
              </a:solidFill>
              <a:highlight>
                <a:schemeClr val="lt1"/>
              </a:highlight>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Experimental validation confirmed that overexpression of the old yellow enzyme reductase increased ROS resistance in </a:t>
            </a:r>
            <a:r>
              <a:rPr i="1" lang="en-US" sz="1300">
                <a:latin typeface="Times New Roman"/>
                <a:ea typeface="Times New Roman"/>
                <a:cs typeface="Times New Roman"/>
                <a:sym typeface="Times New Roman"/>
              </a:rPr>
              <a:t>Kluyveromyces lactis</a:t>
            </a:r>
            <a:r>
              <a:rPr lang="en-US" sz="1300">
                <a:latin typeface="Times New Roman"/>
                <a:ea typeface="Times New Roman"/>
                <a:cs typeface="Times New Roman"/>
                <a:sym typeface="Times New Roman"/>
              </a:rPr>
              <a:t>, while </a:t>
            </a:r>
            <a:r>
              <a:rPr i="1" lang="en-US" sz="1300">
                <a:latin typeface="Times New Roman"/>
                <a:ea typeface="Times New Roman"/>
                <a:cs typeface="Times New Roman"/>
                <a:sym typeface="Times New Roman"/>
              </a:rPr>
              <a:t>S. cerevisiae</a:t>
            </a:r>
            <a:r>
              <a:rPr lang="en-US" sz="1300">
                <a:latin typeface="Times New Roman"/>
                <a:ea typeface="Times New Roman"/>
                <a:cs typeface="Times New Roman"/>
                <a:sym typeface="Times New Roman"/>
              </a:rPr>
              <a:t> mutants lacking multiple mannosyltransferase-encoding genes were hypersensitive to ROS.</a:t>
            </a:r>
            <a:endParaRPr sz="1300"/>
          </a:p>
        </p:txBody>
      </p:sp>
      <p:sp>
        <p:nvSpPr>
          <p:cNvPr id="171" name="Google Shape;171;p25"/>
          <p:cNvSpPr txBox="1"/>
          <p:nvPr/>
        </p:nvSpPr>
        <p:spPr>
          <a:xfrm>
            <a:off x="439150" y="4905500"/>
            <a:ext cx="11059200" cy="969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accent1"/>
                </a:solidFill>
                <a:latin typeface="Times New Roman"/>
                <a:ea typeface="Times New Roman"/>
                <a:cs typeface="Times New Roman"/>
                <a:sym typeface="Times New Roman"/>
              </a:rPr>
              <a:t>Significance/Impacts</a:t>
            </a:r>
            <a:endParaRPr>
              <a:solidFill>
                <a:schemeClr val="accent1"/>
              </a:solidFill>
            </a:endParaRPr>
          </a:p>
          <a:p>
            <a:pPr indent="-254000" lvl="0" marL="285750" marR="0" rtl="0" algn="l">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During industrial overproduction of lipids or proteins, ROS can limit bioproduct yields. Environmental exposure to ROS can lead to the evolution of resistance mechanisms. The study provides a framework for using machine learning to uncover genetic mechanisms that underlie trait variation across diverse species and to inform efforts to genetically engineer desirable traits for clinical and biotechnology applications.</a:t>
            </a:r>
            <a:endParaRPr sz="1300"/>
          </a:p>
        </p:txBody>
      </p:sp>
      <p:sp>
        <p:nvSpPr>
          <p:cNvPr id="172" name="Google Shape;172;p25"/>
          <p:cNvSpPr txBox="1"/>
          <p:nvPr/>
        </p:nvSpPr>
        <p:spPr>
          <a:xfrm>
            <a:off x="405800" y="6027500"/>
            <a:ext cx="10409400" cy="246300"/>
          </a:xfrm>
          <a:prstGeom prst="rect">
            <a:avLst/>
          </a:prstGeom>
          <a:solidFill>
            <a:srgbClr val="FFFFFF"/>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latin typeface="Times New Roman"/>
                <a:ea typeface="Times New Roman"/>
                <a:cs typeface="Times New Roman"/>
                <a:sym typeface="Times New Roman"/>
              </a:rPr>
              <a:t>Aranguiz, K., et al., Machine learning reveals genes impacting oxidative stress resistance across yeasts. Nature Communications, 16, 1–15. (2025). [DOI:</a:t>
            </a:r>
            <a:r>
              <a:rPr lang="en-US" sz="1000" u="sng">
                <a:solidFill>
                  <a:schemeClr val="hlink"/>
                </a:solidFill>
                <a:latin typeface="Times New Roman"/>
                <a:ea typeface="Times New Roman"/>
                <a:cs typeface="Times New Roman"/>
                <a:sym typeface="Times New Roman"/>
                <a:hlinkClick r:id="rId3"/>
              </a:rPr>
              <a:t>10.1038/s41467-025-60189-3</a:t>
            </a:r>
            <a:r>
              <a:rPr lang="en-US" sz="1000">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p:txBody>
      </p:sp>
      <p:pic>
        <p:nvPicPr>
          <p:cNvPr descr="Great Lakes Bioenergy Research Center logo with blue circles, an orange star, and a green leaf" id="173" name="Google Shape;173;p25"/>
          <p:cNvPicPr preferRelativeResize="0"/>
          <p:nvPr/>
        </p:nvPicPr>
        <p:blipFill rotWithShape="1">
          <a:blip r:embed="rId4">
            <a:alphaModFix/>
          </a:blip>
          <a:srcRect b="7927" l="0" r="0" t="7918"/>
          <a:stretch/>
        </p:blipFill>
        <p:spPr>
          <a:xfrm>
            <a:off x="405789" y="187053"/>
            <a:ext cx="2087890" cy="923330"/>
          </a:xfrm>
          <a:prstGeom prst="rect">
            <a:avLst/>
          </a:prstGeom>
          <a:noFill/>
          <a:ln>
            <a:noFill/>
          </a:ln>
        </p:spPr>
      </p:pic>
      <p:pic>
        <p:nvPicPr>
          <p:cNvPr id="174" name="Google Shape;174;p25" title="colonies.jpg"/>
          <p:cNvPicPr preferRelativeResize="0"/>
          <p:nvPr/>
        </p:nvPicPr>
        <p:blipFill>
          <a:blip r:embed="rId5">
            <a:alphaModFix/>
          </a:blip>
          <a:stretch>
            <a:fillRect/>
          </a:stretch>
        </p:blipFill>
        <p:spPr>
          <a:xfrm>
            <a:off x="6932523" y="1363275"/>
            <a:ext cx="4419376" cy="3269989"/>
          </a:xfrm>
          <a:prstGeom prst="rect">
            <a:avLst/>
          </a:prstGeom>
          <a:noFill/>
          <a:ln>
            <a:noFill/>
          </a:ln>
        </p:spPr>
      </p:pic>
      <p:sp>
        <p:nvSpPr>
          <p:cNvPr id="175" name="Google Shape;175;p25"/>
          <p:cNvSpPr txBox="1"/>
          <p:nvPr/>
        </p:nvSpPr>
        <p:spPr>
          <a:xfrm>
            <a:off x="6969250" y="4492625"/>
            <a:ext cx="4376700" cy="65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000">
                <a:solidFill>
                  <a:schemeClr val="dk1"/>
                </a:solidFill>
                <a:latin typeface="Times New Roman"/>
                <a:ea typeface="Times New Roman"/>
                <a:cs typeface="Times New Roman"/>
                <a:sym typeface="Times New Roman"/>
              </a:rPr>
              <a:t>Deletions of genes responsible for cell wall construction lessened ROS resistance in  </a:t>
            </a:r>
            <a:r>
              <a:rPr i="1" lang="en-US" sz="1000">
                <a:solidFill>
                  <a:schemeClr val="dk1"/>
                </a:solidFill>
                <a:latin typeface="Times New Roman"/>
                <a:ea typeface="Times New Roman"/>
                <a:cs typeface="Times New Roman"/>
                <a:sym typeface="Times New Roman"/>
              </a:rPr>
              <a:t>S. cerevisiae </a:t>
            </a:r>
            <a:r>
              <a:rPr lang="en-US" sz="1000">
                <a:solidFill>
                  <a:schemeClr val="dk1"/>
                </a:solidFill>
                <a:latin typeface="Times New Roman"/>
                <a:ea typeface="Times New Roman"/>
                <a:cs typeface="Times New Roman"/>
                <a:sym typeface="Times New Roman"/>
              </a:rPr>
              <a:t>(top); addition of a gene encoding a key enzyme improved resistance in </a:t>
            </a:r>
            <a:r>
              <a:rPr i="1" lang="en-US" sz="1000">
                <a:solidFill>
                  <a:schemeClr val="dk1"/>
                </a:solidFill>
                <a:latin typeface="Times New Roman"/>
                <a:ea typeface="Times New Roman"/>
                <a:cs typeface="Times New Roman"/>
                <a:sym typeface="Times New Roman"/>
              </a:rPr>
              <a:t>K. lactis</a:t>
            </a:r>
            <a:r>
              <a:rPr lang="en-US" sz="1000">
                <a:solidFill>
                  <a:schemeClr val="dk1"/>
                </a:solidFill>
                <a:latin typeface="Times New Roman"/>
                <a:ea typeface="Times New Roman"/>
                <a:cs typeface="Times New Roman"/>
                <a:sym typeface="Times New Roman"/>
              </a:rPr>
              <a:t>.</a:t>
            </a:r>
            <a:endParaRPr sz="10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New Science">
      <a:dk1>
        <a:srgbClr val="000000"/>
      </a:dk1>
      <a:lt1>
        <a:srgbClr val="FFFFFF"/>
      </a:lt1>
      <a:dk2>
        <a:srgbClr val="44546A"/>
      </a:dk2>
      <a:lt2>
        <a:srgbClr val="E7E6E6"/>
      </a:lt2>
      <a:accent1>
        <a:srgbClr val="10436A"/>
      </a:accent1>
      <a:accent2>
        <a:srgbClr val="92DCE5"/>
      </a:accent2>
      <a:accent3>
        <a:srgbClr val="D64933"/>
      </a:accent3>
      <a:accent4>
        <a:srgbClr val="7C7C7C"/>
      </a:accent4>
      <a:accent5>
        <a:srgbClr val="EFCB68"/>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