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500" autoAdjust="0"/>
    <p:restoredTop sz="94872" autoAdjust="0"/>
  </p:normalViewPr>
  <p:slideViewPr>
    <p:cSldViewPr snapToGrid="0">
      <p:cViewPr varScale="1">
        <p:scale>
          <a:sx n="157" d="100"/>
          <a:sy n="157" d="100"/>
        </p:scale>
        <p:origin x="960" y="160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7/27/18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7/27/18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b="1" dirty="0"/>
              <a:t>Title again</a:t>
            </a:r>
            <a:r>
              <a:rPr lang="en-US" sz="700" b="1" baseline="0" dirty="0"/>
              <a:t>:</a:t>
            </a: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dirty="0"/>
              <a:t>Text 1-2 sentence summary?</a:t>
            </a:r>
          </a:p>
        </p:txBody>
      </p:sp>
    </p:spTree>
    <p:extLst>
      <p:ext uri="{BB962C8B-B14F-4D97-AF65-F5344CB8AC3E}">
        <p14:creationId xmlns:p14="http://schemas.microsoft.com/office/powerpoint/2010/main" val="3392905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707" y="431130"/>
            <a:ext cx="2660509" cy="4140870"/>
          </a:xfrm>
          <a:prstGeom prst="rect">
            <a:avLst/>
          </a:prstGeom>
        </p:spPr>
      </p:pic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n-lt"/>
              </a:rPr>
              <a:t>Process and </a:t>
            </a:r>
            <a:r>
              <a:rPr lang="en-US" sz="2400" b="1" dirty="0" smtClean="0">
                <a:latin typeface="+mn-lt"/>
              </a:rPr>
              <a:t>field-scale ethanol yields </a:t>
            </a:r>
            <a:r>
              <a:rPr lang="en-US" sz="2400" b="1" dirty="0">
                <a:latin typeface="+mn-lt"/>
              </a:rPr>
              <a:t>of </a:t>
            </a:r>
            <a:r>
              <a:rPr lang="en-US" sz="2400" b="1" dirty="0" smtClean="0">
                <a:latin typeface="+mn-lt"/>
              </a:rPr>
              <a:t>five lignocellulosic feedstocks</a:t>
            </a:r>
            <a:endParaRPr lang="en-US" sz="2400" b="1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" y="1120045"/>
            <a:ext cx="59817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Objective</a:t>
            </a:r>
            <a:r>
              <a:rPr lang="en-US" dirty="0">
                <a:latin typeface="+mj-lt"/>
              </a:rPr>
              <a:t> </a:t>
            </a:r>
          </a:p>
          <a:p>
            <a:r>
              <a:rPr lang="en-US" sz="1400" dirty="0">
                <a:latin typeface="+mj-lt"/>
              </a:rPr>
              <a:t>In this study, GLBRC scientists investigated how five different feedstocks affected process ethanol yield (efficiency of microbes during fermentation)  and field-scale ethanol yield (ethanol production per land area) to determine if lignocellulosic biorefineries can accept and process a variety of feedstocks. </a:t>
            </a:r>
          </a:p>
          <a:p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983" y="2243036"/>
            <a:ext cx="59820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Approach </a:t>
            </a:r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</a:p>
          <a:p>
            <a:pPr lvl="0">
              <a:buFont typeface="Wingdings" pitchFamily="2" charset="2"/>
              <a:buChar char="Ø"/>
            </a:pPr>
            <a:r>
              <a:rPr lang="en-US" sz="1400" dirty="0">
                <a:latin typeface="+mj-lt"/>
              </a:rPr>
              <a:t> Two annual (corn </a:t>
            </a:r>
            <a:r>
              <a:rPr lang="en-US" sz="1400" dirty="0" err="1">
                <a:latin typeface="+mj-lt"/>
              </a:rPr>
              <a:t>stover</a:t>
            </a:r>
            <a:r>
              <a:rPr lang="en-US" sz="1400" dirty="0">
                <a:latin typeface="+mj-lt"/>
              </a:rPr>
              <a:t> and energy sorghum) and three perennial (switchgrass, </a:t>
            </a:r>
            <a:r>
              <a:rPr lang="en-US" sz="1400" dirty="0" err="1">
                <a:latin typeface="+mj-lt"/>
              </a:rPr>
              <a:t>miscanthus</a:t>
            </a:r>
            <a:r>
              <a:rPr lang="en-US" sz="1400" dirty="0">
                <a:latin typeface="+mj-lt"/>
              </a:rPr>
              <a:t>, and restored prairie) feedstocks were grown, harvested, pretreated with </a:t>
            </a:r>
            <a:r>
              <a:rPr lang="en-US" sz="1400" dirty="0" smtClean="0">
                <a:latin typeface="+mj-lt"/>
              </a:rPr>
              <a:t>ammonia </a:t>
            </a:r>
            <a:r>
              <a:rPr lang="en-US" sz="1400" dirty="0">
                <a:latin typeface="+mj-lt"/>
              </a:rPr>
              <a:t>f</a:t>
            </a:r>
            <a:r>
              <a:rPr lang="en-US" sz="1400" dirty="0" smtClean="0">
                <a:latin typeface="+mj-lt"/>
              </a:rPr>
              <a:t>iber </a:t>
            </a:r>
            <a:r>
              <a:rPr lang="en-US" sz="1400" dirty="0">
                <a:latin typeface="+mj-lt"/>
              </a:rPr>
              <a:t>e</a:t>
            </a:r>
            <a:r>
              <a:rPr lang="en-US" sz="1400" dirty="0" smtClean="0">
                <a:latin typeface="+mj-lt"/>
              </a:rPr>
              <a:t>xpansion </a:t>
            </a:r>
            <a:r>
              <a:rPr lang="en-US" sz="1400" dirty="0">
                <a:latin typeface="+mj-lt"/>
              </a:rPr>
              <a:t>(AFEX), and hydrolyzed.</a:t>
            </a:r>
          </a:p>
          <a:p>
            <a:pPr lvl="0">
              <a:buFont typeface="Wingdings" pitchFamily="2" charset="2"/>
              <a:buChar char="Ø"/>
            </a:pPr>
            <a:r>
              <a:rPr lang="en-US" sz="1400" dirty="0">
                <a:latin typeface="+mj-lt"/>
              </a:rPr>
              <a:t> Hydrolysate was fermented separately using yeast (</a:t>
            </a:r>
            <a:r>
              <a:rPr lang="en-US" sz="1400" i="1" dirty="0">
                <a:latin typeface="+mj-lt"/>
              </a:rPr>
              <a:t>Saccharomyces cerevisiae </a:t>
            </a:r>
            <a:r>
              <a:rPr lang="en-US" sz="1400" dirty="0">
                <a:latin typeface="+mj-lt"/>
              </a:rPr>
              <a:t>Y128) or bacteria (</a:t>
            </a:r>
            <a:r>
              <a:rPr lang="en-US" sz="1400" i="1" dirty="0" err="1">
                <a:latin typeface="+mj-lt"/>
              </a:rPr>
              <a:t>Zymomonas</a:t>
            </a:r>
            <a:r>
              <a:rPr lang="en-US" sz="1400" i="1" dirty="0">
                <a:latin typeface="+mj-lt"/>
              </a:rPr>
              <a:t> </a:t>
            </a:r>
            <a:r>
              <a:rPr lang="en-US" sz="1400" i="1" dirty="0" err="1">
                <a:latin typeface="+mj-lt"/>
              </a:rPr>
              <a:t>mobilis</a:t>
            </a:r>
            <a:r>
              <a:rPr lang="en-US" sz="1400" i="1" dirty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8b).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3983" y="3632102"/>
            <a:ext cx="575341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+mn-lt"/>
              </a:rPr>
              <a:t>Most feedstocks showed similar process ethanol yields, especially when </a:t>
            </a:r>
            <a:r>
              <a:rPr lang="en-US" sz="1400" i="1" dirty="0">
                <a:latin typeface="+mn-lt"/>
              </a:rPr>
              <a:t>Z. </a:t>
            </a:r>
            <a:r>
              <a:rPr lang="en-US" sz="1400" i="1" dirty="0" err="1">
                <a:latin typeface="+mn-lt"/>
              </a:rPr>
              <a:t>mobilis</a:t>
            </a:r>
            <a:r>
              <a:rPr lang="en-US" sz="1400" dirty="0">
                <a:latin typeface="+mn-lt"/>
              </a:rPr>
              <a:t> was used.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+mn-lt"/>
              </a:rPr>
              <a:t>Both biomass quality (chemical composition, moisture, etc.) and biomass yield affected field-scale ethanol yield. 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July 2018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49AE0E74-0F5B-7B4F-BDC0-5436BE8BFDAA}"/>
              </a:ext>
            </a:extLst>
          </p:cNvPr>
          <p:cNvSpPr txBox="1"/>
          <p:nvPr/>
        </p:nvSpPr>
        <p:spPr>
          <a:xfrm>
            <a:off x="186267" y="4747544"/>
            <a:ext cx="8839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+mn-lt"/>
              </a:rPr>
              <a:t>Biomass </a:t>
            </a:r>
            <a:r>
              <a:rPr lang="en-US" sz="1400" dirty="0">
                <a:latin typeface="+mn-lt"/>
              </a:rPr>
              <a:t>quality was the main driver for the ethanol yields for high-yielding </a:t>
            </a:r>
            <a:r>
              <a:rPr lang="en-US" sz="1400" dirty="0" smtClean="0">
                <a:latin typeface="+mn-lt"/>
              </a:rPr>
              <a:t/>
            </a:r>
            <a:br>
              <a:rPr lang="en-US" sz="1400" dirty="0" smtClean="0">
                <a:latin typeface="+mn-lt"/>
              </a:rPr>
            </a:br>
            <a:r>
              <a:rPr lang="en-US" sz="1400" dirty="0" smtClean="0">
                <a:latin typeface="+mn-lt"/>
              </a:rPr>
              <a:t>crops </a:t>
            </a:r>
            <a:r>
              <a:rPr lang="en-US" sz="1400" dirty="0">
                <a:latin typeface="+mn-lt"/>
              </a:rPr>
              <a:t>and biomass yield was the main driver for the ethanol yields for low‐productivity </a:t>
            </a:r>
            <a:r>
              <a:rPr lang="en-US" sz="1400" dirty="0" smtClean="0">
                <a:latin typeface="+mn-lt"/>
              </a:rPr>
              <a:t>crops. </a:t>
            </a:r>
            <a:endParaRPr lang="en-US" sz="1400" dirty="0">
              <a:latin typeface="+mn-lt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+mn-lt"/>
              </a:rPr>
              <a:t>To increase ethanol yield in high-yielding crops, focus should be on improving biomass quality or conversion efficiency, </a:t>
            </a:r>
            <a:r>
              <a:rPr lang="en-US" sz="1400" dirty="0">
                <a:latin typeface="+mj-lt"/>
              </a:rPr>
              <a:t>whereas for low-yielding crops, focus should be on increasing crop yield.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+mj-lt"/>
              </a:rPr>
              <a:t>Results suggest that lignocellulosic biorefineries should be able to </a:t>
            </a:r>
            <a:r>
              <a:rPr lang="en-US" sz="1400" dirty="0" smtClean="0">
                <a:latin typeface="+mj-lt"/>
              </a:rPr>
              <a:t>accept </a:t>
            </a:r>
            <a:r>
              <a:rPr lang="en-US" sz="1400" dirty="0">
                <a:latin typeface="+mj-lt"/>
              </a:rPr>
              <a:t>a wide range of </a:t>
            </a:r>
            <a:r>
              <a:rPr lang="en-US" sz="1400" dirty="0" smtClean="0">
                <a:latin typeface="+mj-lt"/>
              </a:rPr>
              <a:t>feedstock types, </a:t>
            </a:r>
            <a:r>
              <a:rPr lang="en-US" sz="1400" dirty="0">
                <a:latin typeface="+mj-lt"/>
              </a:rPr>
              <a:t>which may improve the environmental footprint of the facility; biorefinery economics; and harvest, storage, and transportation logistics.</a:t>
            </a:r>
            <a:endParaRPr lang="en-US" dirty="0"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00EEBBB5-A4DB-ED4A-8E40-C3DDA590BC70}"/>
              </a:ext>
            </a:extLst>
          </p:cNvPr>
          <p:cNvSpPr txBox="1"/>
          <p:nvPr/>
        </p:nvSpPr>
        <p:spPr>
          <a:xfrm>
            <a:off x="6482599" y="4528614"/>
            <a:ext cx="2400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>
                <a:latin typeface="+mj-lt"/>
              </a:rPr>
              <a:t>Experimentally-determined ethanol yields per hectare correlate with biomass yield.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2400" y="6262931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j-lt"/>
              </a:rPr>
              <a:t>Zhang, Y., et </a:t>
            </a:r>
            <a:r>
              <a:rPr lang="en-US" sz="1000" dirty="0">
                <a:latin typeface="+mj-lt"/>
              </a:rPr>
              <a:t>al. “Diverse lignocellulosic feedstocks can achieve high field-scale ethanol yields while providing flexibility for the biorefinery and landscape-level environmental benefits.” </a:t>
            </a:r>
            <a:r>
              <a:rPr lang="en-US" sz="1000" i="1" dirty="0">
                <a:latin typeface="+mj-lt"/>
              </a:rPr>
              <a:t>GCB Bioenergy </a:t>
            </a:r>
            <a:r>
              <a:rPr lang="en-US" sz="1000" dirty="0">
                <a:latin typeface="+mj-lt"/>
              </a:rPr>
              <a:t>2018, DOI: 10.1111/gcbb.12533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HUBDOC-92-422</_dlc_DocId>
    <_dlc_DocIdUrl xmlns="f66da2ca-f37c-4205-929f-e8e9af1907d3">
      <Url>https://intranet.wei.wisc.edu/glbrc/doe/_layouts/15/DocIdRedir.aspx?ID=HUBDOC-92-422</Url>
      <Description>HUBDOC-92-422</Description>
    </_dlc_DocIdUrl>
    <_dlc_DocIdPersistId xmlns="f66da2ca-f37c-4205-929f-e8e9af1907d3">false</_dlc_DocIdPersistId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documentManagement/types"/>
    <ds:schemaRef ds:uri="598d3dbc-fa83-42fa-b207-889270677883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  <ds:schemaRef ds:uri="http://schemas.microsoft.com/sharepoint/v3"/>
    <ds:schemaRef ds:uri="f66da2ca-f37c-4205-929f-e8e9af1907d3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7743</TotalTime>
  <Words>224</Words>
  <Application>Microsoft Macintosh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Rod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Matthew Wisniewski</cp:lastModifiedBy>
  <cp:revision>858</cp:revision>
  <dcterms:created xsi:type="dcterms:W3CDTF">2010-02-04T19:54:00Z</dcterms:created>
  <dcterms:modified xsi:type="dcterms:W3CDTF">2018-07-27T18:25:58Z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2fd643f2-13e5-44f2-a37c-6531dcee4fad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emplateUrl">
    <vt:lpwstr/>
  </property>
</Properties>
</file>