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475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282" autoAdjust="0"/>
    <p:restoredTop sz="96000" autoAdjust="0"/>
  </p:normalViewPr>
  <p:slideViewPr>
    <p:cSldViewPr>
      <p:cViewPr varScale="1">
        <p:scale>
          <a:sx n="117" d="100"/>
          <a:sy n="117" d="100"/>
        </p:scale>
        <p:origin x="2376" y="168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7/3/18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7/3/18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b="1" dirty="0"/>
              <a:t>Title again</a:t>
            </a:r>
            <a:r>
              <a:rPr lang="en-US" sz="700" b="1" baseline="0" dirty="0"/>
              <a:t>:</a:t>
            </a:r>
            <a:endParaRPr lang="en-US" sz="700" b="1" dirty="0"/>
          </a:p>
          <a:p>
            <a:pPr eaLnBrk="1" hangingPunct="1">
              <a:lnSpc>
                <a:spcPct val="80000"/>
              </a:lnSpc>
            </a:pPr>
            <a:r>
              <a:rPr lang="en-US" sz="700" dirty="0"/>
              <a:t>Text 1-2 </a:t>
            </a:r>
            <a:r>
              <a:rPr lang="en-US" sz="700"/>
              <a:t>sentence summary?</a:t>
            </a:r>
            <a:endParaRPr lang="en-US" sz="700" dirty="0"/>
          </a:p>
        </p:txBody>
      </p:sp>
    </p:spTree>
    <p:extLst>
      <p:ext uri="{BB962C8B-B14F-4D97-AF65-F5344CB8AC3E}">
        <p14:creationId xmlns:p14="http://schemas.microsoft.com/office/powerpoint/2010/main" val="33929059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3CAB5AB8-98E9-3D4E-8595-70CA96B940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8399" y="534887"/>
            <a:ext cx="3914153" cy="3733808"/>
          </a:xfrm>
          <a:prstGeom prst="rect">
            <a:avLst/>
          </a:prstGeom>
        </p:spPr>
      </p:pic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27522" y="35109"/>
            <a:ext cx="662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Switchgrass Harvest Date Affects Xylose Utilization and Ethanol Yield </a:t>
            </a:r>
            <a:endParaRPr lang="en-US" sz="2400" dirty="0">
              <a:latin typeface="+mj-lt"/>
            </a:endParaRPr>
          </a:p>
          <a:p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4300" y="6185198"/>
            <a:ext cx="83820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</a:rPr>
              <a:t>Ong, R. G., et al. “Pre-senescence harvest of switchgrass inhibits xylose utilization by engineered yeast.” </a:t>
            </a:r>
            <a:r>
              <a:rPr lang="en-US" sz="1200" i="1" dirty="0">
                <a:latin typeface="+mj-lt"/>
              </a:rPr>
              <a:t>Frontiers in Energy Research </a:t>
            </a:r>
            <a:r>
              <a:rPr lang="en-US" sz="1200" b="1" dirty="0">
                <a:latin typeface="+mj-lt"/>
              </a:rPr>
              <a:t>6, </a:t>
            </a:r>
            <a:r>
              <a:rPr lang="en-US" sz="1200" dirty="0">
                <a:latin typeface="+mj-lt"/>
              </a:rPr>
              <a:t>52 (2018), DOI:10.3389/fenrg.2018.00052.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2400" y="1336294"/>
            <a:ext cx="48387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>
                <a:latin typeface="+mn-lt"/>
              </a:rPr>
              <a:t> </a:t>
            </a:r>
          </a:p>
          <a:p>
            <a:r>
              <a:rPr lang="en-US" sz="1600" dirty="0">
                <a:latin typeface="+mn-lt"/>
              </a:rPr>
              <a:t>In this work, GLBRC scientists investigated if switchgrass harvest could be timed to result in the most beneficial impacts on fermentation.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5675" y="2587274"/>
            <a:ext cx="494972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 smtClean="0">
                <a:latin typeface="+mj-lt"/>
              </a:rPr>
              <a:t>Switchgrass </a:t>
            </a:r>
            <a:r>
              <a:rPr lang="en-US" sz="1600" dirty="0">
                <a:latin typeface="+mj-lt"/>
              </a:rPr>
              <a:t>was harvested every 2-3 weeks from peak biomass (late Aug.) to killing frost (early Nov.), for three pre- and three-post senescence harvest dates.</a:t>
            </a:r>
          </a:p>
          <a:p>
            <a:pPr marL="283464" lvl="0" indent="-283464">
              <a:buFont typeface="Wingdings" pitchFamily="2" charset="2"/>
              <a:buChar char="Ø"/>
            </a:pPr>
            <a:r>
              <a:rPr lang="en-US" sz="1600" dirty="0" smtClean="0">
                <a:latin typeface="+mj-lt"/>
              </a:rPr>
              <a:t>Samples </a:t>
            </a:r>
            <a:r>
              <a:rPr lang="en-US" sz="1600" dirty="0">
                <a:latin typeface="+mj-lt"/>
              </a:rPr>
              <a:t>were subjected to AFEX pretreatment and enzymatic hydrolysis, then fermented using </a:t>
            </a:r>
            <a:r>
              <a:rPr lang="en-US" sz="1600" i="1" dirty="0">
                <a:latin typeface="+mj-lt"/>
              </a:rPr>
              <a:t>Saccharomyces cerevisiae </a:t>
            </a:r>
            <a:r>
              <a:rPr lang="en-US" sz="1600" dirty="0">
                <a:latin typeface="+mj-lt"/>
              </a:rPr>
              <a:t>424A.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7630" y="4528148"/>
            <a:ext cx="8536985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>
                <a:latin typeface="+mn-lt"/>
              </a:rPr>
              <a:t>The three pre-senescence harvest dates resulted in poor xylose consumption, and therefore, low ethanol </a:t>
            </a:r>
            <a:r>
              <a:rPr lang="en-US" sz="1600" dirty="0" smtClean="0">
                <a:latin typeface="+mn-lt"/>
              </a:rPr>
              <a:t>yields. </a:t>
            </a:r>
            <a:r>
              <a:rPr lang="en-US" sz="1600" dirty="0">
                <a:latin typeface="+mn-lt"/>
              </a:rPr>
              <a:t>In the three post-senescence harvest dates, xylose was almost fully consumed and ethanol yields were higher.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dirty="0" smtClean="0">
                <a:latin typeface="+mn-lt"/>
              </a:rPr>
              <a:t>Harvest should </a:t>
            </a:r>
            <a:r>
              <a:rPr lang="en-US" sz="1600" dirty="0">
                <a:latin typeface="+mn-lt"/>
              </a:rPr>
              <a:t>be delayed until switchgrass begins to enter dormancy, </a:t>
            </a:r>
            <a:r>
              <a:rPr lang="en-US" sz="1600" dirty="0" smtClean="0">
                <a:latin typeface="+mn-lt"/>
              </a:rPr>
              <a:t>but it </a:t>
            </a:r>
            <a:r>
              <a:rPr lang="en-US" sz="1600" dirty="0">
                <a:latin typeface="+mn-lt"/>
              </a:rPr>
              <a:t>may not be necessary to wait until after a killing frost. 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GLBRC </a:t>
            </a:r>
            <a:r>
              <a:rPr lang="en-US" sz="1200" b="1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July </a:t>
            </a: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2018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092572E2-7107-F044-AA2F-43BFC97D13B5}"/>
              </a:ext>
            </a:extLst>
          </p:cNvPr>
          <p:cNvSpPr txBox="1"/>
          <p:nvPr/>
        </p:nvSpPr>
        <p:spPr>
          <a:xfrm>
            <a:off x="5755758" y="4186445"/>
            <a:ext cx="33313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00" dirty="0"/>
              <a:t> Xylose consumption is correlated to process ethanol yields, which tend to be lower for harvest dates before October and show a similar trend regardless of pretreatment condition. 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47064B81CB5A84D8992C1DDBD34D590" ma:contentTypeVersion="0" ma:contentTypeDescription="Create a new document." ma:contentTypeScope="" ma:versionID="6738319440a0d4a8b574b44f29c8374c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6ee46b2ab99f8bb7e069b4b66d7ecdec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Comms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HUBDOC-169-644</_dlc_DocId>
    <_dlc_DocIdUrl xmlns="f66da2ca-f37c-4205-929f-e8e9af1907d3">
      <Url>https://intranet.wei.wisc.edu/glbrc/doe/_layouts/15/DocIdRedir.aspx?ID=HUBDOC-169-644</Url>
      <Description>HUBDOC-169-644</Description>
    </_dlc_DocIdUrl>
    <_dlc_DocIdPersistId xmlns="f66da2ca-f37c-4205-929f-e8e9af1907d3">false</_dlc_DocIdPersistId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DED528-518D-4C69-AD84-97438F549D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7742</TotalTime>
  <Words>193</Words>
  <Application>Microsoft Macintosh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Rod</vt:lpstr>
      <vt:lpstr>Times New Roman</vt:lpstr>
      <vt:lpstr>Wingdings</vt:lpstr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Matthew Wisniewski</cp:lastModifiedBy>
  <cp:revision>855</cp:revision>
  <dcterms:created xsi:type="dcterms:W3CDTF">2010-02-04T19:54:00Z</dcterms:created>
  <dcterms:modified xsi:type="dcterms:W3CDTF">2018-07-03T17:22:31Z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0x010100247064B81CB5A84D8992C1DDBD34D590</vt:lpwstr>
  </property>
  <property fmtid="{D5CDD505-2E9C-101B-9397-08002B2CF9AE}" pid="3" name="_dlc_DocIdItemGuid">
    <vt:lpwstr>0649486b-e2dc-4d4a-b9d8-2c95328ae5a7</vt:lpwstr>
  </property>
  <property fmtid="{D5CDD505-2E9C-101B-9397-08002B2CF9AE}" pid="4" name="TaxKeyword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emplateUrl">
    <vt:lpwstr/>
  </property>
</Properties>
</file>