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282" autoAdjust="0"/>
    <p:restoredTop sz="96000" autoAdjust="0"/>
  </p:normalViewPr>
  <p:slideViewPr>
    <p:cSldViewPr>
      <p:cViewPr varScale="1">
        <p:scale>
          <a:sx n="117" d="100"/>
          <a:sy n="117" d="100"/>
        </p:scale>
        <p:origin x="2376" y="168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7/3/18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7/3/18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b="1" dirty="0"/>
              <a:t>Title again</a:t>
            </a:r>
            <a:r>
              <a:rPr lang="en-US" sz="700" b="1" baseline="0" dirty="0"/>
              <a:t>:</a:t>
            </a: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dirty="0"/>
              <a:t>Text 1-2 </a:t>
            </a:r>
            <a:r>
              <a:rPr lang="en-US" sz="700"/>
              <a:t>sentence summary?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392905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3CAB5AB8-98E9-3D4E-8595-70CA96B940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399" y="534887"/>
            <a:ext cx="3914153" cy="3733808"/>
          </a:xfrm>
          <a:prstGeom prst="rect">
            <a:avLst/>
          </a:prstGeom>
        </p:spPr>
      </p:pic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27522" y="35109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Switchgrass Harvest Date Affects Xylose Utilization and Ethanol Yield </a:t>
            </a:r>
            <a:endParaRPr lang="en-US" sz="2400" dirty="0">
              <a:latin typeface="+mj-lt"/>
            </a:endParaRPr>
          </a:p>
          <a:p>
            <a:endParaRPr lang="en-US" sz="24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" y="6185198"/>
            <a:ext cx="8382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Ong, R. G., et al. “Pre-senescence harvest of switchgrass inhibits xylose utilization by engineered yeast.” </a:t>
            </a:r>
            <a:r>
              <a:rPr lang="en-US" sz="1200" i="1" dirty="0">
                <a:latin typeface="+mj-lt"/>
              </a:rPr>
              <a:t>Frontiers in Energy Research </a:t>
            </a:r>
            <a:r>
              <a:rPr lang="en-US" sz="1200" b="1" dirty="0">
                <a:latin typeface="+mj-lt"/>
              </a:rPr>
              <a:t>6, </a:t>
            </a:r>
            <a:r>
              <a:rPr lang="en-US" sz="1200" dirty="0">
                <a:latin typeface="+mj-lt"/>
              </a:rPr>
              <a:t>52 (2018), DOI:10.3389/fenrg.2018.00052.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336294"/>
            <a:ext cx="48387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>
                <a:latin typeface="+mn-lt"/>
              </a:rPr>
              <a:t> </a:t>
            </a:r>
          </a:p>
          <a:p>
            <a:r>
              <a:rPr lang="en-US" sz="1600" dirty="0">
                <a:latin typeface="+mn-lt"/>
              </a:rPr>
              <a:t>In this work, GLBRC scientists investigated if switchgrass harvest could be timed to result in the most beneficial impacts on fermentation.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675" y="2587274"/>
            <a:ext cx="494972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</a:p>
          <a:p>
            <a:pPr marL="283464" lvl="0" indent="-283464">
              <a:buFont typeface="Wingdings" pitchFamily="2" charset="2"/>
              <a:buChar char="Ø"/>
            </a:pPr>
            <a:r>
              <a:rPr lang="en-US" sz="1600" dirty="0" smtClean="0">
                <a:latin typeface="+mj-lt"/>
              </a:rPr>
              <a:t>Switchgrass </a:t>
            </a:r>
            <a:r>
              <a:rPr lang="en-US" sz="1600" dirty="0">
                <a:latin typeface="+mj-lt"/>
              </a:rPr>
              <a:t>was harvested every 2-3 weeks from peak biomass (late Aug.) to killing frost (early Nov.), for three pre- and three-post senescence harvest dates.</a:t>
            </a:r>
          </a:p>
          <a:p>
            <a:pPr marL="283464" lvl="0" indent="-283464">
              <a:buFont typeface="Wingdings" pitchFamily="2" charset="2"/>
              <a:buChar char="Ø"/>
            </a:pPr>
            <a:r>
              <a:rPr lang="en-US" sz="1600" dirty="0" smtClean="0">
                <a:latin typeface="+mj-lt"/>
              </a:rPr>
              <a:t>Samples </a:t>
            </a:r>
            <a:r>
              <a:rPr lang="en-US" sz="1600" dirty="0">
                <a:latin typeface="+mj-lt"/>
              </a:rPr>
              <a:t>were subjected to AFEX pretreatment and enzymatic hydrolysis, then fermented using </a:t>
            </a:r>
            <a:r>
              <a:rPr lang="en-US" sz="1600" i="1" dirty="0">
                <a:latin typeface="+mj-lt"/>
              </a:rPr>
              <a:t>Saccharomyces cerevisiae </a:t>
            </a:r>
            <a:r>
              <a:rPr lang="en-US" sz="1600" dirty="0">
                <a:latin typeface="+mj-lt"/>
              </a:rPr>
              <a:t>424A.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630" y="4528148"/>
            <a:ext cx="853698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+mn-lt"/>
              </a:rPr>
              <a:t>The three pre-senescence harvest dates resulted in poor xylose consumption, and therefore, low ethanol </a:t>
            </a:r>
            <a:r>
              <a:rPr lang="en-US" sz="1600" dirty="0" smtClean="0">
                <a:latin typeface="+mn-lt"/>
              </a:rPr>
              <a:t>yields. </a:t>
            </a:r>
            <a:r>
              <a:rPr lang="en-US" sz="1600" dirty="0">
                <a:latin typeface="+mn-lt"/>
              </a:rPr>
              <a:t>In the three post-senescence harvest dates, xylose was almost fully consumed and ethanol yields were higher.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n-lt"/>
              </a:rPr>
              <a:t>Harvest should </a:t>
            </a:r>
            <a:r>
              <a:rPr lang="en-US" sz="1600" dirty="0">
                <a:latin typeface="+mn-lt"/>
              </a:rPr>
              <a:t>be delayed until switchgrass begins to enter dormancy, </a:t>
            </a:r>
            <a:r>
              <a:rPr lang="en-US" sz="1600" dirty="0" smtClean="0">
                <a:latin typeface="+mn-lt"/>
              </a:rPr>
              <a:t>but it </a:t>
            </a:r>
            <a:r>
              <a:rPr lang="en-US" sz="1600" dirty="0">
                <a:latin typeface="+mn-lt"/>
              </a:rPr>
              <a:t>may not be necessary to wait until after a killing frost. 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GLBRC </a:t>
            </a:r>
            <a:r>
              <a:rPr lang="en-US" sz="1200" b="1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July </a:t>
            </a: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2018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92572E2-7107-F044-AA2F-43BFC97D13B5}"/>
              </a:ext>
            </a:extLst>
          </p:cNvPr>
          <p:cNvSpPr txBox="1"/>
          <p:nvPr/>
        </p:nvSpPr>
        <p:spPr>
          <a:xfrm>
            <a:off x="5755758" y="4186445"/>
            <a:ext cx="33313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 Xylose consumption is correlated to process ethanol yields, which tend to be lower for harvest dates before October and show a similar trend regardless of pretreatment condition. 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HUBDOC-169-644</_dlc_DocId>
    <_dlc_DocIdUrl xmlns="f66da2ca-f37c-4205-929f-e8e9af1907d3">
      <Url>https://intranet.wei.wisc.edu/glbrc/doe/_layouts/15/DocIdRedir.aspx?ID=HUBDOC-169-644</Url>
      <Description>HUBDOC-169-644</Description>
    </_dlc_DocIdUrl>
    <_dlc_DocIdPersistId xmlns="f66da2ca-f37c-4205-929f-e8e9af1907d3">false</_dlc_DocIdPersistId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7742</TotalTime>
  <Words>193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Rod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keywords/>
  <cp:lastModifiedBy>Matthew Wisniewski</cp:lastModifiedBy>
  <cp:revision>855</cp:revision>
  <dcterms:created xsi:type="dcterms:W3CDTF">2010-02-04T19:54:00Z</dcterms:created>
  <dcterms:modified xsi:type="dcterms:W3CDTF">2018-07-03T17:22:31Z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0649486b-e2dc-4d4a-b9d8-2c95328ae5a7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emplateUrl">
    <vt:lpwstr/>
  </property>
</Properties>
</file>