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73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p:restoredTop sz="94541"/>
  </p:normalViewPr>
  <p:slideViewPr>
    <p:cSldViewPr snapToGrid="0" snapToObjects="1">
      <p:cViewPr varScale="1">
        <p:scale>
          <a:sx n="124" d="100"/>
          <a:sy n="124" d="100"/>
        </p:scale>
        <p:origin x="59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12C8E-59B1-1D42-BC24-DD754907BD75}" type="datetimeFigureOut">
              <a:rPr lang="en-US" smtClean="0"/>
              <a:t>8/3/23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B5F00-53FA-0E43-8879-A7011B7A14BC}" type="slidenum">
              <a:rPr lang="en-US" smtClean="0"/>
              <a:t>‹#›</a:t>
            </a:fld>
            <a:endParaRPr lang="en-US"/>
          </a:p>
        </p:txBody>
      </p:sp>
    </p:spTree>
    <p:extLst>
      <p:ext uri="{BB962C8B-B14F-4D97-AF65-F5344CB8AC3E}">
        <p14:creationId xmlns:p14="http://schemas.microsoft.com/office/powerpoint/2010/main" val="215898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A18FC56-60B1-5C46-BFFE-6F0084C666F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95D8114-882F-684A-A097-FAFE1417254F}"/>
              </a:ext>
            </a:extLst>
          </p:cNvPr>
          <p:cNvSpPr>
            <a:spLocks noGrp="1"/>
          </p:cNvSpPr>
          <p:nvPr>
            <p:ph type="ctrTitle" hasCustomPrompt="1"/>
          </p:nvPr>
        </p:nvSpPr>
        <p:spPr>
          <a:xfrm>
            <a:off x="6023112" y="421517"/>
            <a:ext cx="5605671" cy="1655761"/>
          </a:xfrm>
        </p:spPr>
        <p:txBody>
          <a:bodyPr anchor="t">
            <a:normAutofit/>
          </a:bodyPr>
          <a:lstStyle>
            <a:lvl1pPr algn="ctr">
              <a:defRPr sz="540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B3DCC115-6824-0B4B-B08D-928B17377565}"/>
              </a:ext>
            </a:extLst>
          </p:cNvPr>
          <p:cNvSpPr>
            <a:spLocks noGrp="1"/>
          </p:cNvSpPr>
          <p:nvPr>
            <p:ph type="subTitle" idx="1" hasCustomPrompt="1"/>
          </p:nvPr>
        </p:nvSpPr>
        <p:spPr>
          <a:xfrm>
            <a:off x="6023112" y="3602038"/>
            <a:ext cx="5605671"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Meeting Date and Location</a:t>
            </a:r>
          </a:p>
          <a:p>
            <a:endParaRPr lang="en-US" dirty="0"/>
          </a:p>
          <a:p>
            <a:r>
              <a:rPr lang="en-US" dirty="0"/>
              <a:t>Presenter</a:t>
            </a:r>
          </a:p>
        </p:txBody>
      </p:sp>
    </p:spTree>
    <p:extLst>
      <p:ext uri="{BB962C8B-B14F-4D97-AF65-F5344CB8AC3E}">
        <p14:creationId xmlns:p14="http://schemas.microsoft.com/office/powerpoint/2010/main" val="243963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0072-2E20-2940-BA81-7241142AA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0D94DD-2BF8-D249-85D5-AE1A286B0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53EF9BC8-8DA3-B94A-AAE6-F39AD1B7DBA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10F731DE-EE6E-C646-AFF6-BBBFB31F5D8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06602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034875-671D-7B45-8F92-A732F6CCD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BC2862-6DD7-FE4C-9469-064AA4C8B6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25BA4F7-2DDD-BF45-BC73-92D09E4101D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B0CE8192-85E1-F740-B6D5-21C68585BF10}"/>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864173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2B3E-D8AF-5348-B24D-BA52E18C7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9EA578-5A30-A64F-B262-C1D90701BA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3B5EF1DA-B5A1-9E4F-B5A6-81EFFC1925A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6350"/>
            <a:ext cx="12192000" cy="508000"/>
          </a:xfrm>
          <a:prstGeom prst="rect">
            <a:avLst/>
          </a:prstGeom>
        </p:spPr>
      </p:pic>
      <p:sp>
        <p:nvSpPr>
          <p:cNvPr id="11" name="TextBox 10">
            <a:extLst>
              <a:ext uri="{FF2B5EF4-FFF2-40B4-BE49-F238E27FC236}">
                <a16:creationId xmlns:a16="http://schemas.microsoft.com/office/drawing/2014/main" id="{BB418334-A270-9542-93AB-C1F974359F4D}"/>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21938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51A2C-4B00-024E-8F62-A7D0E4A42E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DA608C-7CF3-9140-97A8-4B511B4C7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8C2A211A-9A0F-B243-8C01-E15317CB840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AE433580-A182-6046-B5AF-CA554A5F25C2}"/>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50161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0158-55C7-5D4F-ACF0-6DEFD84723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A1F77-661B-F24E-862F-17B5388AD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B802C4-922C-F54A-BB36-5DDAE1BE62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8CDB8D08-D012-9445-BD93-BAE282EEC64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472874DD-72E0-8440-9479-48CA7A81328F}"/>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667313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6146-7C3F-8742-8CE9-D39F8FC4DE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1735CC-C3BA-1F48-8952-20C876A02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6A4CA-9A26-D14F-981F-2B8CC2EB8A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E25E9D-A475-F445-999C-C6F286A949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B8B70-0A7F-234C-AF9B-E193A91DD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3336532-633F-8D46-AF65-65AB43946B1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11" name="TextBox 10">
            <a:extLst>
              <a:ext uri="{FF2B5EF4-FFF2-40B4-BE49-F238E27FC236}">
                <a16:creationId xmlns:a16="http://schemas.microsoft.com/office/drawing/2014/main" id="{495B24A5-BDED-4A4E-9507-C7D9E16AF801}"/>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95787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C6F89-CF9A-9048-9B16-A05965ADE3CE}"/>
              </a:ext>
            </a:extLst>
          </p:cNvPr>
          <p:cNvSpPr>
            <a:spLocks noGrp="1"/>
          </p:cNvSpPr>
          <p:nvPr>
            <p:ph type="title"/>
          </p:nvPr>
        </p:nvSpPr>
        <p:spPr/>
        <p:txBody>
          <a:bodyPr/>
          <a:lstStyle/>
          <a:p>
            <a:r>
              <a:rPr lang="en-US"/>
              <a:t>Click to edit Master title style</a:t>
            </a:r>
          </a:p>
        </p:txBody>
      </p:sp>
      <p:pic>
        <p:nvPicPr>
          <p:cNvPr id="6" name="Picture 5">
            <a:extLst>
              <a:ext uri="{FF2B5EF4-FFF2-40B4-BE49-F238E27FC236}">
                <a16:creationId xmlns:a16="http://schemas.microsoft.com/office/drawing/2014/main" id="{3CE3EEC7-090F-3345-B692-F75D335F68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7" name="TextBox 6">
            <a:extLst>
              <a:ext uri="{FF2B5EF4-FFF2-40B4-BE49-F238E27FC236}">
                <a16:creationId xmlns:a16="http://schemas.microsoft.com/office/drawing/2014/main" id="{03C87452-0A34-9B42-88FE-1CB849EA55F9}"/>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97920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ED39EC1-395D-7C4A-8B9A-87E03797C8D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6" name="TextBox 5">
            <a:extLst>
              <a:ext uri="{FF2B5EF4-FFF2-40B4-BE49-F238E27FC236}">
                <a16:creationId xmlns:a16="http://schemas.microsoft.com/office/drawing/2014/main" id="{39D14FA4-C5F4-284C-A40D-AD005531144A}"/>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61453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41BC-E281-C74A-B479-3FEE55BBCE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78FC01-D6A3-964D-B39F-F8726E8C0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03C53A-163A-C343-A952-48E91A852A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19853A3B-4C40-7949-A53F-2BCD70C981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0B25D9D9-9D88-AD41-ABA4-166842B9A83E}"/>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85965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BBF9-95C8-7D47-9BCF-32BB79F33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B3A42-EDCD-D544-AEDD-061E5BA1E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34EADF-45C6-A649-9A26-295700520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57FC6680-2A5B-A44B-923C-2F9BDC547ED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DFB18BCF-8023-1845-B5BB-3682630D602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2174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F62308-208A-864E-9302-B432B79D9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FC5FE6-1A03-0D46-AE7D-4D087C60E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AF269-9E3A-7948-AC05-C280B8EC31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EE2ED-5802-A842-9A3B-98E12D171BB4}" type="datetimeFigureOut">
              <a:rPr lang="en-US" smtClean="0"/>
              <a:t>8/3/23</a:t>
            </a:fld>
            <a:endParaRPr lang="en-US"/>
          </a:p>
        </p:txBody>
      </p:sp>
      <p:sp>
        <p:nvSpPr>
          <p:cNvPr id="5" name="Footer Placeholder 4">
            <a:extLst>
              <a:ext uri="{FF2B5EF4-FFF2-40B4-BE49-F238E27FC236}">
                <a16:creationId xmlns:a16="http://schemas.microsoft.com/office/drawing/2014/main" id="{402643C3-40AF-0343-8E78-0EEE03FF7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643D55-BA74-B24E-AD8C-B7C17FCE5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77F7A-9E1F-EB4D-B507-2E289D7DA651}" type="slidenum">
              <a:rPr lang="en-US" smtClean="0"/>
              <a:t>‹#›</a:t>
            </a:fld>
            <a:endParaRPr lang="en-US"/>
          </a:p>
        </p:txBody>
      </p:sp>
    </p:spTree>
    <p:extLst>
      <p:ext uri="{BB962C8B-B14F-4D97-AF65-F5344CB8AC3E}">
        <p14:creationId xmlns:p14="http://schemas.microsoft.com/office/powerpoint/2010/main" val="325095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371/journal.pbio.3001681"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1AF7-DF86-49FE-9909-6FF38472B917}"/>
              </a:ext>
            </a:extLst>
          </p:cNvPr>
          <p:cNvSpPr>
            <a:spLocks noGrp="1"/>
          </p:cNvSpPr>
          <p:nvPr>
            <p:ph type="title"/>
          </p:nvPr>
        </p:nvSpPr>
        <p:spPr>
          <a:xfrm>
            <a:off x="2450968" y="17693"/>
            <a:ext cx="9741031" cy="1325563"/>
          </a:xfrm>
        </p:spPr>
        <p:txBody>
          <a:bodyPr>
            <a:normAutofit/>
          </a:bodyPr>
          <a:lstStyle/>
          <a:p>
            <a:pPr marL="0" marR="0">
              <a:lnSpc>
                <a:spcPct val="115000"/>
              </a:lnSpc>
              <a:spcBef>
                <a:spcPts val="300"/>
              </a:spcBef>
              <a:spcAft>
                <a:spcPts val="600"/>
              </a:spcAft>
            </a:pPr>
            <a:r>
              <a:rPr lang="en-US" sz="3600" b="1" kern="1800" dirty="0">
                <a:solidFill>
                  <a:srgbClr val="106636"/>
                </a:solidFill>
                <a:latin typeface="Arial" panose="020B0604020202020204" pitchFamily="34" charset="0"/>
                <a:ea typeface="Times New Roman" panose="02020603050405020304" pitchFamily="18" charset="0"/>
                <a:cs typeface="Times New Roman" panose="02020603050405020304" pitchFamily="18" charset="0"/>
              </a:rPr>
              <a:t>Plant genetics impact above ground microbiome in bioenergy crops</a:t>
            </a:r>
            <a:endParaRPr lang="en-US" sz="2000" dirty="0">
              <a:latin typeface="Calibri" panose="020F0502020204030204" pitchFamily="34" charset="0"/>
              <a:ea typeface="Malgun Gothic" panose="020B0503020000020004" pitchFamily="34" charset="-127"/>
              <a:cs typeface="Times New Roman" panose="02020603050405020304" pitchFamily="18" charset="0"/>
            </a:endParaRPr>
          </a:p>
        </p:txBody>
      </p:sp>
      <p:sp>
        <p:nvSpPr>
          <p:cNvPr id="4" name="Rectangle 3">
            <a:extLst>
              <a:ext uri="{FF2B5EF4-FFF2-40B4-BE49-F238E27FC236}">
                <a16:creationId xmlns:a16="http://schemas.microsoft.com/office/drawing/2014/main" id="{612DB0A2-DAD3-49CF-B312-A85660B41DDD}"/>
              </a:ext>
            </a:extLst>
          </p:cNvPr>
          <p:cNvSpPr/>
          <p:nvPr/>
        </p:nvSpPr>
        <p:spPr>
          <a:xfrm>
            <a:off x="430450" y="1250332"/>
            <a:ext cx="6300983" cy="1107996"/>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Background/Objective</a:t>
            </a:r>
          </a:p>
          <a:p>
            <a:pPr marL="285750" indent="-285750">
              <a:buClr>
                <a:schemeClr val="tx1"/>
              </a:buClr>
              <a:buFont typeface="Arial" panose="020B0604020202020204" pitchFamily="34" charset="0"/>
              <a:buChar char="•"/>
              <a:defRPr/>
            </a:pPr>
            <a:r>
              <a:rPr lang="en-US" altLang="en-US" sz="1600" dirty="0">
                <a:solidFill>
                  <a:prstClr val="black"/>
                </a:solidFill>
                <a:latin typeface="Times New Roman" panose="02020603050405020304" pitchFamily="18" charset="0"/>
                <a:cs typeface="Times New Roman" panose="02020603050405020304" pitchFamily="18" charset="0"/>
              </a:rPr>
              <a:t>Explore whether differences in switchgrass genes across subpopulations influence its leaf microbiome in varied geographical locations.</a:t>
            </a:r>
            <a:endParaRPr lang="en-US" altLang="en-US" sz="1600"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54D190A9-CEC3-497F-8BC5-FC892E2EFC30}"/>
              </a:ext>
            </a:extLst>
          </p:cNvPr>
          <p:cNvSpPr/>
          <p:nvPr/>
        </p:nvSpPr>
        <p:spPr>
          <a:xfrm>
            <a:off x="430451" y="2298700"/>
            <a:ext cx="6404161" cy="184665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Approach</a:t>
            </a:r>
          </a:p>
          <a:p>
            <a:pPr marL="285750" indent="-285750">
              <a:buFont typeface="Arial" panose="020B0604020202020204" pitchFamily="34" charset="0"/>
              <a:buChar char="•"/>
            </a:pPr>
            <a:r>
              <a:rPr lang="en-US" altLang="en-US" sz="1600" dirty="0">
                <a:latin typeface="Times New Roman" panose="02020603050405020304" pitchFamily="18" charset="0"/>
                <a:cs typeface="Times New Roman" panose="02020603050405020304" pitchFamily="18" charset="0"/>
              </a:rPr>
              <a:t>Observe changes in the fungal microbiome on the surface of randomly selected switchgrass populations over the course of a season. </a:t>
            </a:r>
          </a:p>
          <a:p>
            <a:pPr marL="285750" indent="-285750">
              <a:buFont typeface="Arial" panose="020B0604020202020204" pitchFamily="34" charset="0"/>
              <a:buChar char="•"/>
            </a:pPr>
            <a:r>
              <a:rPr lang="en-US" altLang="en-US" sz="1600" dirty="0">
                <a:latin typeface="Times New Roman" panose="02020603050405020304" pitchFamily="18" charset="0"/>
                <a:cs typeface="Times New Roman" panose="02020603050405020304" pitchFamily="18" charset="0"/>
              </a:rPr>
              <a:t>Link variations in the fungal community over time with similarities subpopulations of switchgrass. </a:t>
            </a:r>
          </a:p>
          <a:p>
            <a:pPr marL="285750" indent="-285750">
              <a:buFont typeface="Arial" panose="020B0604020202020204" pitchFamily="34" charset="0"/>
              <a:buChar char="•"/>
            </a:pPr>
            <a:r>
              <a:rPr lang="en-US" altLang="en-US" sz="1600" dirty="0">
                <a:latin typeface="Times New Roman" panose="02020603050405020304" pitchFamily="18" charset="0"/>
                <a:cs typeface="Times New Roman" panose="02020603050405020304" pitchFamily="18" charset="0"/>
              </a:rPr>
              <a:t>Identify associations between genetic expression in the plants and changes in the fungal community.</a:t>
            </a:r>
          </a:p>
        </p:txBody>
      </p:sp>
      <p:sp>
        <p:nvSpPr>
          <p:cNvPr id="6" name="Rectangle 5">
            <a:extLst>
              <a:ext uri="{FF2B5EF4-FFF2-40B4-BE49-F238E27FC236}">
                <a16:creationId xmlns:a16="http://schemas.microsoft.com/office/drawing/2014/main" id="{7AF04130-4C66-4CFA-9CC2-29F70591C5C0}"/>
              </a:ext>
            </a:extLst>
          </p:cNvPr>
          <p:cNvSpPr/>
          <p:nvPr/>
        </p:nvSpPr>
        <p:spPr>
          <a:xfrm>
            <a:off x="430452" y="4094513"/>
            <a:ext cx="6331772" cy="113877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Results</a:t>
            </a:r>
          </a:p>
          <a:p>
            <a:pPr marL="285750" indent="-285750">
              <a:buFont typeface="Arial" panose="020B0604020202020204" pitchFamily="34" charset="0"/>
              <a:buChar char="•"/>
            </a:pPr>
            <a:r>
              <a:rPr lang="en-US" altLang="en-US" sz="1600" dirty="0">
                <a:solidFill>
                  <a:prstClr val="black"/>
                </a:solidFill>
                <a:latin typeface="Times New Roman" panose="02020603050405020304" pitchFamily="18" charset="0"/>
                <a:cs typeface="Times New Roman" panose="02020603050405020304" pitchFamily="18" charset="0"/>
              </a:rPr>
              <a:t>Three gene locations in switchgrass subvarieties were found that demonstrated a role in controlling fungal communities on the plants.</a:t>
            </a:r>
            <a:endParaRPr lang="en-US" sz="1600" b="1" i="1" dirty="0">
              <a:solidFill>
                <a:srgbClr val="39738A"/>
              </a:solidFill>
              <a:latin typeface="Times New Roman" panose="02020603050405020304" pitchFamily="18" charset="0"/>
              <a:cs typeface="Times New Roman" panose="02020603050405020304" pitchFamily="18" charset="0"/>
            </a:endParaRPr>
          </a:p>
          <a:p>
            <a:endParaRPr lang="en-US" b="1" i="1" dirty="0">
              <a:solidFill>
                <a:srgbClr val="39738A"/>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D3F40D6-C504-48B5-940D-05176302F436}"/>
              </a:ext>
            </a:extLst>
          </p:cNvPr>
          <p:cNvSpPr txBox="1"/>
          <p:nvPr/>
        </p:nvSpPr>
        <p:spPr>
          <a:xfrm>
            <a:off x="430450" y="4867967"/>
            <a:ext cx="11687407" cy="1077218"/>
          </a:xfrm>
          <a:prstGeom prst="rect">
            <a:avLst/>
          </a:prstGeom>
          <a:noFill/>
        </p:spPr>
        <p:txBody>
          <a:bodyPr wrap="square">
            <a:spAutoFit/>
          </a:bodyPr>
          <a:lstStyle/>
          <a:p>
            <a:pPr marL="285750" indent="-285750">
              <a:buFont typeface="Arial" panose="020B0604020202020204" pitchFamily="34" charset="0"/>
              <a:buChar char="•"/>
            </a:pPr>
            <a:r>
              <a:rPr lang="en-US" altLang="en-US" sz="1600" dirty="0">
                <a:solidFill>
                  <a:prstClr val="black"/>
                </a:solidFill>
                <a:latin typeface="Times New Roman" panose="02020603050405020304" pitchFamily="18" charset="0"/>
                <a:cs typeface="Times New Roman" panose="02020603050405020304" pitchFamily="18" charset="0"/>
              </a:rPr>
              <a:t>Switchgrass may control the seasonal development of their leaf microbiome indirectly through a few immune-related genes, indicating that the focal immune genes may impact the whole microbiome by controlling just a few key pathogens. </a:t>
            </a:r>
          </a:p>
          <a:p>
            <a:pPr marL="285750" indent="-285750">
              <a:buFont typeface="Arial" panose="020B0604020202020204" pitchFamily="34" charset="0"/>
              <a:buChar char="•"/>
            </a:pPr>
            <a:r>
              <a:rPr lang="en-US" altLang="en-US" sz="1600" dirty="0">
                <a:solidFill>
                  <a:prstClr val="black"/>
                </a:solidFill>
                <a:latin typeface="Times New Roman" panose="02020603050405020304" pitchFamily="18" charset="0"/>
                <a:cs typeface="Times New Roman" panose="02020603050405020304" pitchFamily="18" charset="0"/>
              </a:rPr>
              <a:t>Understanding how the plant controls its microbiome can help breeders produce varieties that are better at recruiting beneficial microbes. </a:t>
            </a:r>
          </a:p>
          <a:p>
            <a:pPr marL="285750" indent="-285750">
              <a:buFont typeface="Arial" panose="020B0604020202020204" pitchFamily="34" charset="0"/>
              <a:buChar char="•"/>
            </a:pPr>
            <a:r>
              <a:rPr lang="en-US" altLang="en-US" sz="1600" dirty="0">
                <a:solidFill>
                  <a:prstClr val="black"/>
                </a:solidFill>
                <a:latin typeface="Times New Roman" panose="02020603050405020304" pitchFamily="18" charset="0"/>
                <a:cs typeface="Times New Roman" panose="02020603050405020304" pitchFamily="18" charset="0"/>
              </a:rPr>
              <a:t>Knowing more about natural seasonal patterns in leaf microbes can help growers time management interventions such as fungicide.</a:t>
            </a:r>
          </a:p>
        </p:txBody>
      </p:sp>
      <p:sp>
        <p:nvSpPr>
          <p:cNvPr id="9" name="TextBox 8">
            <a:extLst>
              <a:ext uri="{FF2B5EF4-FFF2-40B4-BE49-F238E27FC236}">
                <a16:creationId xmlns:a16="http://schemas.microsoft.com/office/drawing/2014/main" id="{7B884A01-B79D-460E-AE97-39515D516B31}"/>
              </a:ext>
            </a:extLst>
          </p:cNvPr>
          <p:cNvSpPr txBox="1"/>
          <p:nvPr/>
        </p:nvSpPr>
        <p:spPr>
          <a:xfrm>
            <a:off x="492257" y="6097441"/>
            <a:ext cx="11199042" cy="230832"/>
          </a:xfrm>
          <a:prstGeom prst="rect">
            <a:avLst/>
          </a:prstGeom>
          <a:solidFill>
            <a:schemeClr val="bg1"/>
          </a:solidFill>
        </p:spPr>
        <p:txBody>
          <a:bodyPr wrap="square" rtlCol="0">
            <a:spAutoFit/>
          </a:bodyPr>
          <a:lstStyle/>
          <a:p>
            <a:pPr>
              <a:lnSpc>
                <a:spcPct val="90000"/>
              </a:lnSpc>
            </a:pPr>
            <a:endParaRPr lang="en-US" sz="1000" dirty="0">
              <a:latin typeface="Times New Roman" panose="02020603050405020304" pitchFamily="18" charset="0"/>
              <a:cs typeface="Times New Roman" panose="02020603050405020304" pitchFamily="18" charset="0"/>
            </a:endParaRPr>
          </a:p>
        </p:txBody>
      </p:sp>
      <p:pic>
        <p:nvPicPr>
          <p:cNvPr id="10" name="Picture 2">
            <a:extLst>
              <a:ext uri="{FF2B5EF4-FFF2-40B4-BE49-F238E27FC236}">
                <a16:creationId xmlns:a16="http://schemas.microsoft.com/office/drawing/2014/main" id="{6B9A2793-7BFE-1740-9825-ECA1B98BF8D9}"/>
              </a:ext>
            </a:extLst>
          </p:cNvPr>
          <p:cNvPicPr>
            <a:picLocks noChangeAspect="1" noChangeArrowheads="1"/>
          </p:cNvPicPr>
          <p:nvPr/>
        </p:nvPicPr>
        <p:blipFill>
          <a:blip r:embed="rId2" cstate="print"/>
          <a:srcRect/>
          <a:stretch>
            <a:fillRect/>
          </a:stretch>
        </p:blipFill>
        <p:spPr bwMode="auto">
          <a:xfrm>
            <a:off x="205639" y="146428"/>
            <a:ext cx="2087891" cy="923330"/>
          </a:xfrm>
          <a:prstGeom prst="rect">
            <a:avLst/>
          </a:prstGeom>
          <a:noFill/>
          <a:ln w="9525">
            <a:noFill/>
            <a:miter lim="800000"/>
            <a:headEnd/>
            <a:tailEnd/>
          </a:ln>
        </p:spPr>
      </p:pic>
      <p:sp>
        <p:nvSpPr>
          <p:cNvPr id="12" name="TextBox 11">
            <a:extLst>
              <a:ext uri="{FF2B5EF4-FFF2-40B4-BE49-F238E27FC236}">
                <a16:creationId xmlns:a16="http://schemas.microsoft.com/office/drawing/2014/main" id="{080A819B-8147-EA49-B708-860EB527E10C}"/>
              </a:ext>
            </a:extLst>
          </p:cNvPr>
          <p:cNvSpPr txBox="1"/>
          <p:nvPr/>
        </p:nvSpPr>
        <p:spPr>
          <a:xfrm>
            <a:off x="6824008" y="4214335"/>
            <a:ext cx="5293849" cy="400110"/>
          </a:xfrm>
          <a:prstGeom prst="rect">
            <a:avLst/>
          </a:prstGeom>
          <a:noFill/>
        </p:spPr>
        <p:txBody>
          <a:bodyPr wrap="square" rtlCol="0">
            <a:spAutoFit/>
          </a:bodyPr>
          <a:lstStyle/>
          <a:p>
            <a:r>
              <a:rPr lang="en-US" sz="1000" i="1" dirty="0"/>
              <a:t>Plant leaves contain an ecosystem of microbes that can help or hurt their host. This study examines changes to the essential fungi that might live on the leaves of bioenergy crops. </a:t>
            </a:r>
          </a:p>
        </p:txBody>
      </p:sp>
      <p:sp>
        <p:nvSpPr>
          <p:cNvPr id="3" name="Rectangle 1">
            <a:extLst>
              <a:ext uri="{FF2B5EF4-FFF2-40B4-BE49-F238E27FC236}">
                <a16:creationId xmlns:a16="http://schemas.microsoft.com/office/drawing/2014/main" id="{38F7F581-2753-CF06-4191-552DCA641032}"/>
              </a:ext>
            </a:extLst>
          </p:cNvPr>
          <p:cNvSpPr>
            <a:spLocks noChangeArrowheads="1"/>
          </p:cNvSpPr>
          <p:nvPr/>
        </p:nvSpPr>
        <p:spPr bwMode="auto">
          <a:xfrm>
            <a:off x="426559" y="5966680"/>
            <a:ext cx="1169129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lang="en-US" altLang="en-US" sz="1000" dirty="0" err="1">
                <a:solidFill>
                  <a:srgbClr val="363636"/>
                </a:solidFill>
                <a:latin typeface="Arial" panose="020B0604020202020204" pitchFamily="34" charset="0"/>
                <a:ea typeface="Times New Roman" panose="02020603050405020304" pitchFamily="18" charset="0"/>
                <a:cs typeface="Times New Roman" panose="02020603050405020304" pitchFamily="18" charset="0"/>
              </a:rPr>
              <a:t>VanWallendael</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 A., </a:t>
            </a:r>
            <a:r>
              <a:rPr lang="en-US" altLang="en-US" sz="1000" dirty="0" err="1">
                <a:solidFill>
                  <a:srgbClr val="363636"/>
                </a:solidFill>
                <a:latin typeface="Arial" panose="020B0604020202020204" pitchFamily="34" charset="0"/>
                <a:ea typeface="Times New Roman" panose="02020603050405020304" pitchFamily="18" charset="0"/>
                <a:cs typeface="Times New Roman" panose="02020603050405020304" pitchFamily="18" charset="0"/>
              </a:rPr>
              <a:t>Benucci</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 G.M.N., da Costa, P.B., Fraser, L., </a:t>
            </a:r>
            <a:r>
              <a:rPr lang="en-US" altLang="en-US" sz="1000" dirty="0" err="1">
                <a:solidFill>
                  <a:srgbClr val="363636"/>
                </a:solidFill>
                <a:latin typeface="Arial" panose="020B0604020202020204" pitchFamily="34" charset="0"/>
                <a:ea typeface="Times New Roman" panose="02020603050405020304" pitchFamily="18" charset="0"/>
                <a:cs typeface="Times New Roman" panose="02020603050405020304" pitchFamily="18" charset="0"/>
              </a:rPr>
              <a:t>Sreedasyam</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 A., </a:t>
            </a:r>
            <a:r>
              <a:rPr lang="en-US" altLang="en-US" sz="1000" dirty="0" err="1">
                <a:solidFill>
                  <a:srgbClr val="363636"/>
                </a:solidFill>
                <a:latin typeface="Arial" panose="020B0604020202020204" pitchFamily="34" charset="0"/>
                <a:ea typeface="Times New Roman" panose="02020603050405020304" pitchFamily="18" charset="0"/>
                <a:cs typeface="Times New Roman" panose="02020603050405020304" pitchFamily="18" charset="0"/>
              </a:rPr>
              <a:t>Fritschi</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 F., </a:t>
            </a:r>
            <a:r>
              <a:rPr lang="en-US" altLang="en-US" sz="1000" dirty="0" err="1">
                <a:solidFill>
                  <a:srgbClr val="363636"/>
                </a:solidFill>
                <a:latin typeface="Arial" panose="020B0604020202020204" pitchFamily="34" charset="0"/>
                <a:ea typeface="Times New Roman" panose="02020603050405020304" pitchFamily="18" charset="0"/>
                <a:cs typeface="Times New Roman" panose="02020603050405020304" pitchFamily="18" charset="0"/>
              </a:rPr>
              <a:t>Juenger</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 T. E., Lovell, J.T., Bonito, G. Lowry, D.B., “Host genotype controls ecological change in the leaf fungal microbiome.” </a:t>
            </a:r>
            <a:r>
              <a:rPr lang="en-US" altLang="en-US" sz="1000" i="1"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PLOS Biology </a:t>
            </a:r>
            <a:r>
              <a:rPr lang="en-US" altLang="en-US" sz="1000" b="1"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20</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 (8): e3001681 (2022) [DOI: </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hlinkClick r:id="rId3"/>
              </a:rPr>
              <a:t>10.1371/journal.pbio.3001681</a:t>
            </a:r>
            <a:r>
              <a:rPr lang="en-US" altLang="en-US" sz="1000" dirty="0">
                <a:solidFill>
                  <a:srgbClr val="363636"/>
                </a:solidFill>
                <a:latin typeface="Arial" panose="020B0604020202020204" pitchFamily="34" charset="0"/>
                <a:ea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1" name="Picture 10" descr="Diagram&#10;&#10;Description automatically generated">
            <a:extLst>
              <a:ext uri="{FF2B5EF4-FFF2-40B4-BE49-F238E27FC236}">
                <a16:creationId xmlns:a16="http://schemas.microsoft.com/office/drawing/2014/main" id="{C2FCA3E4-D139-F6ED-0AE4-BD69FA7704FC}"/>
              </a:ext>
            </a:extLst>
          </p:cNvPr>
          <p:cNvPicPr>
            <a:picLocks noChangeAspect="1"/>
          </p:cNvPicPr>
          <p:nvPr/>
        </p:nvPicPr>
        <p:blipFill>
          <a:blip r:embed="rId4"/>
          <a:stretch>
            <a:fillRect/>
          </a:stretch>
        </p:blipFill>
        <p:spPr>
          <a:xfrm>
            <a:off x="6896398" y="1395926"/>
            <a:ext cx="5028178" cy="2807400"/>
          </a:xfrm>
          <a:prstGeom prst="rect">
            <a:avLst/>
          </a:prstGeom>
        </p:spPr>
      </p:pic>
    </p:spTree>
    <p:extLst>
      <p:ext uri="{BB962C8B-B14F-4D97-AF65-F5344CB8AC3E}">
        <p14:creationId xmlns:p14="http://schemas.microsoft.com/office/powerpoint/2010/main" val="2690206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F7262F0C1410B4FA3EB9777137AF700" ma:contentTypeVersion="9" ma:contentTypeDescription="Create a new document." ma:contentTypeScope="" ma:versionID="0cf16381070120290a77398c3e877f7a">
  <xsd:schema xmlns:xsd="http://www.w3.org/2001/XMLSchema" xmlns:xs="http://www.w3.org/2001/XMLSchema" xmlns:p="http://schemas.microsoft.com/office/2006/metadata/properties" xmlns:ns2="7e213897-8e2d-40e4-ae74-5ce7ecc36e00" targetNamespace="http://schemas.microsoft.com/office/2006/metadata/properties" ma:root="true" ma:fieldsID="9f9461f92fe593abc5ebd4d091a1c83d" ns2:_="">
    <xsd:import namespace="7e213897-8e2d-40e4-ae74-5ce7ecc36e0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213897-8e2d-40e4-ae74-5ce7ecc36e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F72460F-8286-4AD8-AC6C-BD5F17A8463A}">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85C8415-AECD-4A0E-B866-9DE97723D9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213897-8e2d-40e4-ae74-5ce7ecc36e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91A08DE-5F14-4073-AB50-3E061429EB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1445</TotalTime>
  <Words>295</Words>
  <Application>Microsoft Macintosh PowerPoint</Application>
  <PresentationFormat>Widescreen</PresentationFormat>
  <Paragraphs>14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Plant genetics impact above ground microbiome in bioenergy crops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McCray, Stacey</dc:creator>
  <cp:lastModifiedBy>Chris Hubbuch</cp:lastModifiedBy>
  <cp:revision>22</cp:revision>
  <dcterms:created xsi:type="dcterms:W3CDTF">2021-08-26T14:08:36Z</dcterms:created>
  <dcterms:modified xsi:type="dcterms:W3CDTF">2023-08-03T15:25:57Z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0x010100EF7262F0C1410B4FA3EB9777137AF700</vt:lpwstr>
  </property>
</Properties>
</file>