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73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16"/>
    <p:restoredTop sz="94541"/>
  </p:normalViewPr>
  <p:slideViewPr>
    <p:cSldViewPr snapToGrid="0" snapToObjects="1">
      <p:cViewPr varScale="1">
        <p:scale>
          <a:sx n="124" d="100"/>
          <a:sy n="124" d="100"/>
        </p:scale>
        <p:origin x="4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612C8E-59B1-1D42-BC24-DD754907BD75}" type="datetimeFigureOut">
              <a:rPr lang="en-US" smtClean="0"/>
              <a:t>8/3/23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B5F00-53FA-0E43-8879-A7011B7A1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989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A18FC56-60B1-5C46-BFFE-6F0084C666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5D8114-882F-684A-A097-FAFE141725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23112" y="421517"/>
            <a:ext cx="5605671" cy="1655761"/>
          </a:xfrm>
        </p:spPr>
        <p:txBody>
          <a:bodyPr anchor="t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DCC115-6824-0B4B-B08D-928B1737756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23112" y="3602038"/>
            <a:ext cx="5605671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Meeting Date and Location</a:t>
            </a:r>
          </a:p>
          <a:p>
            <a:endParaRPr lang="en-US" dirty="0"/>
          </a:p>
          <a:p>
            <a:r>
              <a:rPr lang="en-US" dirty="0"/>
              <a:t>Presenter</a:t>
            </a:r>
          </a:p>
        </p:txBody>
      </p:sp>
    </p:spTree>
    <p:extLst>
      <p:ext uri="{BB962C8B-B14F-4D97-AF65-F5344CB8AC3E}">
        <p14:creationId xmlns:p14="http://schemas.microsoft.com/office/powerpoint/2010/main" val="2439632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A0072-2E20-2940-BA81-7241142AA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0D94DD-2BF8-D249-85D5-AE1A286B0F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3EF9BC8-8DA3-B94A-AAE6-F39AD1B7DB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0000"/>
            <a:ext cx="12192000" cy="50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0F731DE-EE6E-C646-AFF6-BBBFB31F5D83}"/>
              </a:ext>
            </a:extLst>
          </p:cNvPr>
          <p:cNvSpPr txBox="1"/>
          <p:nvPr userDrawn="1"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Office of Biological and Environmental Research</a:t>
            </a:r>
          </a:p>
        </p:txBody>
      </p:sp>
    </p:spTree>
    <p:extLst>
      <p:ext uri="{BB962C8B-B14F-4D97-AF65-F5344CB8AC3E}">
        <p14:creationId xmlns:p14="http://schemas.microsoft.com/office/powerpoint/2010/main" val="206602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034875-671D-7B45-8F92-A732F6CCDD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BC2862-6DD7-FE4C-9469-064AA4C8B6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25BA4F7-2DDD-BF45-BC73-92D09E4101D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0000"/>
            <a:ext cx="12192000" cy="50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0CE8192-85E1-F740-B6D5-21C68585BF10}"/>
              </a:ext>
            </a:extLst>
          </p:cNvPr>
          <p:cNvSpPr txBox="1"/>
          <p:nvPr userDrawn="1"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Office of Biological and Environmental Research</a:t>
            </a:r>
          </a:p>
        </p:txBody>
      </p:sp>
    </p:spTree>
    <p:extLst>
      <p:ext uri="{BB962C8B-B14F-4D97-AF65-F5344CB8AC3E}">
        <p14:creationId xmlns:p14="http://schemas.microsoft.com/office/powerpoint/2010/main" val="2864173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A2B3E-D8AF-5348-B24D-BA52E18C7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EA578-5A30-A64F-B262-C1D90701B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B5EF1DA-B5A1-9E4F-B5A6-81EFFC1925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6350"/>
            <a:ext cx="12192000" cy="508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B418334-A270-9542-93AB-C1F974359F4D}"/>
              </a:ext>
            </a:extLst>
          </p:cNvPr>
          <p:cNvSpPr txBox="1"/>
          <p:nvPr userDrawn="1"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Office of Biological and Environmental Research</a:t>
            </a:r>
          </a:p>
        </p:txBody>
      </p:sp>
    </p:spTree>
    <p:extLst>
      <p:ext uri="{BB962C8B-B14F-4D97-AF65-F5344CB8AC3E}">
        <p14:creationId xmlns:p14="http://schemas.microsoft.com/office/powerpoint/2010/main" val="1219383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51A2C-4B00-024E-8F62-A7D0E4A42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DA608C-7CF3-9140-97A8-4B511B4C7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C2A211A-9A0F-B243-8C01-E15317CB84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0000"/>
            <a:ext cx="12192000" cy="50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E433580-A182-6046-B5AF-CA554A5F25C2}"/>
              </a:ext>
            </a:extLst>
          </p:cNvPr>
          <p:cNvSpPr txBox="1"/>
          <p:nvPr userDrawn="1"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Office of Biological and Environmental Research</a:t>
            </a:r>
          </a:p>
        </p:txBody>
      </p:sp>
    </p:spTree>
    <p:extLst>
      <p:ext uri="{BB962C8B-B14F-4D97-AF65-F5344CB8AC3E}">
        <p14:creationId xmlns:p14="http://schemas.microsoft.com/office/powerpoint/2010/main" val="1501612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40158-55C7-5D4F-ACF0-6DEFD8472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A1F77-661B-F24E-862F-17B5388ADB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B802C4-922C-F54A-BB36-5DDAE1BE62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CDB8D08-D012-9445-BD93-BAE282EEC6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0000"/>
            <a:ext cx="12192000" cy="50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72874DD-72E0-8440-9479-48CA7A81328F}"/>
              </a:ext>
            </a:extLst>
          </p:cNvPr>
          <p:cNvSpPr txBox="1"/>
          <p:nvPr userDrawn="1"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Office of Biological and Environmental Research</a:t>
            </a:r>
          </a:p>
        </p:txBody>
      </p:sp>
    </p:spTree>
    <p:extLst>
      <p:ext uri="{BB962C8B-B14F-4D97-AF65-F5344CB8AC3E}">
        <p14:creationId xmlns:p14="http://schemas.microsoft.com/office/powerpoint/2010/main" val="2667313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D6146-7C3F-8742-8CE9-D39F8FC4D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1735CC-C3BA-1F48-8952-20C876A02B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26A4CA-9A26-D14F-981F-2B8CC2EB8A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E25E9D-A475-F445-999C-C6F286A949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B8B70-0A7F-234C-AF9B-E193A91DD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3336532-633F-8D46-AF65-65AB43946B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0000"/>
            <a:ext cx="12192000" cy="508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95B24A5-BDED-4A4E-9507-C7D9E16AF801}"/>
              </a:ext>
            </a:extLst>
          </p:cNvPr>
          <p:cNvSpPr txBox="1"/>
          <p:nvPr userDrawn="1"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Office of Biological and Environmental Research</a:t>
            </a:r>
          </a:p>
        </p:txBody>
      </p:sp>
    </p:spTree>
    <p:extLst>
      <p:ext uri="{BB962C8B-B14F-4D97-AF65-F5344CB8AC3E}">
        <p14:creationId xmlns:p14="http://schemas.microsoft.com/office/powerpoint/2010/main" val="1957870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C6F89-CF9A-9048-9B16-A05965ADE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CE3EEC7-090F-3345-B692-F75D335F68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0000"/>
            <a:ext cx="12192000" cy="50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C87452-0A34-9B42-88FE-1CB849EA55F9}"/>
              </a:ext>
            </a:extLst>
          </p:cNvPr>
          <p:cNvSpPr txBox="1"/>
          <p:nvPr userDrawn="1"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Office of Biological and Environmental Research</a:t>
            </a:r>
          </a:p>
        </p:txBody>
      </p:sp>
    </p:spTree>
    <p:extLst>
      <p:ext uri="{BB962C8B-B14F-4D97-AF65-F5344CB8AC3E}">
        <p14:creationId xmlns:p14="http://schemas.microsoft.com/office/powerpoint/2010/main" val="979204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ED39EC1-395D-7C4A-8B9A-87E03797C8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0000"/>
            <a:ext cx="12192000" cy="50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9D14FA4-C5F4-284C-A40D-AD005531144A}"/>
              </a:ext>
            </a:extLst>
          </p:cNvPr>
          <p:cNvSpPr txBox="1"/>
          <p:nvPr userDrawn="1"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Office of Biological and Environmental Research</a:t>
            </a:r>
          </a:p>
        </p:txBody>
      </p:sp>
    </p:spTree>
    <p:extLst>
      <p:ext uri="{BB962C8B-B14F-4D97-AF65-F5344CB8AC3E}">
        <p14:creationId xmlns:p14="http://schemas.microsoft.com/office/powerpoint/2010/main" val="1161453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541BC-E281-C74A-B479-3FEE55BBC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8FC01-D6A3-964D-B39F-F8726E8C0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03C53A-163A-C343-A952-48E91A852A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9853A3B-4C40-7949-A53F-2BCD70C981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0000"/>
            <a:ext cx="12192000" cy="50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B25D9D9-9D88-AD41-ABA4-166842B9A83E}"/>
              </a:ext>
            </a:extLst>
          </p:cNvPr>
          <p:cNvSpPr txBox="1"/>
          <p:nvPr userDrawn="1"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Office of Biological and Environmental Research</a:t>
            </a:r>
          </a:p>
        </p:txBody>
      </p:sp>
    </p:spTree>
    <p:extLst>
      <p:ext uri="{BB962C8B-B14F-4D97-AF65-F5344CB8AC3E}">
        <p14:creationId xmlns:p14="http://schemas.microsoft.com/office/powerpoint/2010/main" val="185965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6BBF9-95C8-7D47-9BCF-32BB79F33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3B3A42-EDCD-D544-AEDD-061E5BA1EC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34EADF-45C6-A649-9A26-2957005201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7FC6680-2A5B-A44B-923C-2F9BDC547E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0000"/>
            <a:ext cx="12192000" cy="50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FB18BCF-8023-1845-B5BB-3682630D6023}"/>
              </a:ext>
            </a:extLst>
          </p:cNvPr>
          <p:cNvSpPr txBox="1"/>
          <p:nvPr userDrawn="1"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Office of Biological and Environmental Research</a:t>
            </a:r>
          </a:p>
        </p:txBody>
      </p:sp>
    </p:spTree>
    <p:extLst>
      <p:ext uri="{BB962C8B-B14F-4D97-AF65-F5344CB8AC3E}">
        <p14:creationId xmlns:p14="http://schemas.microsoft.com/office/powerpoint/2010/main" val="1121746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F62308-208A-864E-9302-B432B79D9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C5FE6-1A03-0D46-AE7D-4D087C60E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5AF269-9E3A-7948-AC05-C280B8EC31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EE2ED-5802-A842-9A3B-98E12D171BB4}" type="datetimeFigureOut">
              <a:rPr lang="en-US" smtClean="0"/>
              <a:t>8/3/23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643C3-40AF-0343-8E78-0EEE03FF79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643D55-BA74-B24E-AD8C-B7C17FCE5A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77F7A-9E1F-EB4D-B507-2E289D7DA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956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doi.org/10.1111/pbi.13935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B1AF7-DF86-49FE-9909-6FF38472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0968" y="287527"/>
            <a:ext cx="9741031" cy="938499"/>
          </a:xfrm>
        </p:spPr>
        <p:txBody>
          <a:bodyPr>
            <a:normAutofit fontScale="90000"/>
          </a:bodyPr>
          <a:lstStyle/>
          <a:p>
            <a:pPr marL="0" marR="0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3600" b="1" kern="1800" dirty="0">
                <a:solidFill>
                  <a:srgbClr val="10663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Engineered poplar lignin has more of valuable “clip-off” chemical</a:t>
            </a:r>
            <a:endParaRPr lang="en-US" sz="20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2DB0A2-DAD3-49CF-B312-A85660B41DDD}"/>
              </a:ext>
            </a:extLst>
          </p:cNvPr>
          <p:cNvSpPr/>
          <p:nvPr/>
        </p:nvSpPr>
        <p:spPr>
          <a:xfrm>
            <a:off x="430450" y="1250332"/>
            <a:ext cx="6300983" cy="135421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3973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Background/Objective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 to 10% of poplar lignin is naturally comprised of 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-hydroxybenzoates (</a:t>
            </a:r>
            <a:r>
              <a:rPr lang="en-US" alt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HBs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a </a:t>
            </a:r>
            <a:r>
              <a:rPr lang="en-US" alt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valuable, easy to “clip-off”, chemical 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study explore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explores how flexibility of lignin synthesis can be harnessed to produce biomass with more of these valuable chemicals. </a:t>
            </a:r>
            <a:endParaRPr lang="en-US" altLang="en-U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D190A9-CEC3-497F-8BC5-FC892E2EFC30}"/>
              </a:ext>
            </a:extLst>
          </p:cNvPr>
          <p:cNvSpPr/>
          <p:nvPr/>
        </p:nvSpPr>
        <p:spPr>
          <a:xfrm>
            <a:off x="419848" y="2705152"/>
            <a:ext cx="6404161" cy="86177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3973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 hybrid poplar lines with bacterial chorismite pyruvate lyase (CPL), which in plants has shown to produce more </a:t>
            </a:r>
            <a:r>
              <a:rPr lang="en-US" alt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HBs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F04130-4C66-4CFA-9CC2-29F70591C5C0}"/>
              </a:ext>
            </a:extLst>
          </p:cNvPr>
          <p:cNvSpPr/>
          <p:nvPr/>
        </p:nvSpPr>
        <p:spPr>
          <a:xfrm>
            <a:off x="440496" y="3642359"/>
            <a:ext cx="6331772" cy="110799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3973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Poplars expressing bacterial CPL produced lignin with 50% more stable </a:t>
            </a:r>
            <a:r>
              <a:rPr lang="en-US" sz="16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HBs</a:t>
            </a:r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Developing trees had 10 times more </a:t>
            </a:r>
            <a:r>
              <a:rPr lang="en-US" sz="16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HBs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compared to control trees. </a:t>
            </a:r>
            <a:endParaRPr lang="en-US" sz="1600" dirty="0">
              <a:solidFill>
                <a:srgbClr val="39738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3F40D6-C504-48B5-940D-05176302F436}"/>
              </a:ext>
            </a:extLst>
          </p:cNvPr>
          <p:cNvSpPr txBox="1"/>
          <p:nvPr/>
        </p:nvSpPr>
        <p:spPr>
          <a:xfrm>
            <a:off x="430451" y="4901222"/>
            <a:ext cx="11011274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3973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Significance/Impacts</a:t>
            </a:r>
            <a:endParaRPr lang="en-US" alt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work demonstrates how engineering bioenergy crops can improve the efficiency and value of industrial biomass deconstruction by increasing the amount of easily cleavable and valuable chemical groups.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884A01-B79D-460E-AE97-39515D516B31}"/>
              </a:ext>
            </a:extLst>
          </p:cNvPr>
          <p:cNvSpPr txBox="1"/>
          <p:nvPr/>
        </p:nvSpPr>
        <p:spPr>
          <a:xfrm>
            <a:off x="492257" y="6097441"/>
            <a:ext cx="11199042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Mottiar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Y., 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Karlen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S.D., 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Goacher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R.E., Ralph, J. and Mansfield, S.D.,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Metabolic engineering of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-hydroxybenzoate in poplar lignin.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”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1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Plant Biotechnology Journal.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(2022)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[DOI: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10.1111/pbi.13935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]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6B9A2793-7BFE-1740-9825-ECA1B98BF8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639" y="146428"/>
            <a:ext cx="208789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80A819B-8147-EA49-B708-860EB527E10C}"/>
              </a:ext>
            </a:extLst>
          </p:cNvPr>
          <p:cNvSpPr txBox="1"/>
          <p:nvPr/>
        </p:nvSpPr>
        <p:spPr>
          <a:xfrm>
            <a:off x="6824009" y="4473356"/>
            <a:ext cx="46177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/>
              <a:t>Engineering bioenergy crops, like these poplar trees, can produce biomass with lignin that is more valuable and/or easier to break down.</a:t>
            </a:r>
          </a:p>
        </p:txBody>
      </p:sp>
      <p:pic>
        <p:nvPicPr>
          <p:cNvPr id="13" name="Picture 12" descr="A plant in a pot&#10;&#10;Description automatically generated with medium confidence">
            <a:extLst>
              <a:ext uri="{FF2B5EF4-FFF2-40B4-BE49-F238E27FC236}">
                <a16:creationId xmlns:a16="http://schemas.microsoft.com/office/drawing/2014/main" id="{FAE704A6-CFBB-4B2D-2370-08EC7C77CF7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27492" y="1425351"/>
            <a:ext cx="4514232" cy="3009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206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7262F0C1410B4FA3EB9777137AF700" ma:contentTypeVersion="9" ma:contentTypeDescription="Create a new document." ma:contentTypeScope="" ma:versionID="0cf16381070120290a77398c3e877f7a">
  <xsd:schema xmlns:xsd="http://www.w3.org/2001/XMLSchema" xmlns:xs="http://www.w3.org/2001/XMLSchema" xmlns:p="http://schemas.microsoft.com/office/2006/metadata/properties" xmlns:ns2="7e213897-8e2d-40e4-ae74-5ce7ecc36e00" targetNamespace="http://schemas.microsoft.com/office/2006/metadata/properties" ma:root="true" ma:fieldsID="9f9461f92fe593abc5ebd4d091a1c83d" ns2:_="">
    <xsd:import namespace="7e213897-8e2d-40e4-ae74-5ce7ecc36e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213897-8e2d-40e4-ae74-5ce7ecc36e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72460F-8286-4AD8-AC6C-BD5F17A8463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91A08DE-5F14-4073-AB50-3E061429EB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5C8415-AECD-4A0E-B866-9DE97723D9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e213897-8e2d-40e4-ae74-5ce7ecc36e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11570</TotalTime>
  <Words>218</Words>
  <Application>Microsoft Macintosh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Engineered poplar lignin has more of valuable “clip-off” chemical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McCray, Stacey</dc:creator>
  <cp:lastModifiedBy>Chris Hubbuch</cp:lastModifiedBy>
  <cp:revision>24</cp:revision>
  <dcterms:created xsi:type="dcterms:W3CDTF">2021-08-26T14:08:36Z</dcterms:created>
  <dcterms:modified xsi:type="dcterms:W3CDTF">2023-08-03T15:07:58Z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0x010100EF7262F0C1410B4FA3EB9777137AF700</vt:lpwstr>
  </property>
</Properties>
</file>