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438"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6122" autoAdjust="0"/>
  </p:normalViewPr>
  <p:slideViewPr>
    <p:cSldViewPr snapToGrid="0">
      <p:cViewPr varScale="1">
        <p:scale>
          <a:sx n="167" d="100"/>
          <a:sy n="167" d="100"/>
        </p:scale>
        <p:origin x="192" y="512"/>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2/8/21</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2/8/21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a:t>Notes:</a:t>
            </a:r>
          </a:p>
          <a:p>
            <a:pPr eaLnBrk="1" hangingPunct="1">
              <a:lnSpc>
                <a:spcPct val="80000"/>
              </a:lnSpc>
            </a:pPr>
            <a:r>
              <a:rPr lang="en-US" sz="700" b="0" dirty="0"/>
              <a:t>text</a:t>
            </a:r>
          </a:p>
          <a:p>
            <a:pPr eaLnBrk="1" hangingPunct="1">
              <a:lnSpc>
                <a:spcPct val="80000"/>
              </a:lnSpc>
            </a:pPr>
            <a:endParaRPr lang="en-US" sz="700" b="1" dirty="0"/>
          </a:p>
          <a:p>
            <a:pPr eaLnBrk="1" hangingPunct="1">
              <a:lnSpc>
                <a:spcPct val="80000"/>
              </a:lnSpc>
            </a:pPr>
            <a:r>
              <a:rPr lang="en-US" sz="700" b="1" dirty="0"/>
              <a:t>Title again</a:t>
            </a:r>
            <a:r>
              <a:rPr lang="en-US" sz="700" b="1" baseline="0" dirty="0"/>
              <a:t>:</a:t>
            </a:r>
            <a:endParaRPr lang="en-US" sz="700" b="1" dirty="0"/>
          </a:p>
          <a:p>
            <a:pPr eaLnBrk="1" hangingPunct="1">
              <a:lnSpc>
                <a:spcPct val="80000"/>
              </a:lnSpc>
            </a:pPr>
            <a:r>
              <a:rPr lang="en-US" sz="700" dirty="0"/>
              <a:t>Text 1-2 sentence summary?</a:t>
            </a:r>
          </a:p>
        </p:txBody>
      </p:sp>
    </p:spTree>
    <p:extLst>
      <p:ext uri="{BB962C8B-B14F-4D97-AF65-F5344CB8AC3E}">
        <p14:creationId xmlns:p14="http://schemas.microsoft.com/office/powerpoint/2010/main" val="3217863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59024" y="6629400"/>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2" name="Content Placeholder 1"/>
          <p:cNvSpPr>
            <a:spLocks noGrp="1"/>
          </p:cNvSpPr>
          <p:nvPr>
            <p:ph/>
          </p:nvPr>
        </p:nvSpPr>
        <p:spPr>
          <a:xfrm>
            <a:off x="457200" y="381000"/>
            <a:ext cx="8229600" cy="5745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s://doi.org/10.1038/s41586-020-03127-1" TargetMode="External"/><Relationship Id="rId5" Type="http://schemas.openxmlformats.org/officeDocument/2006/relationships/hyperlink" Target="https://phytozome-next.jgi.doe.gov/info/Pvirgatum_v5_1"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9176" y="1703048"/>
            <a:ext cx="4376057" cy="2554545"/>
          </a:xfrm>
          <a:prstGeom prst="rect">
            <a:avLst/>
          </a:prstGeom>
          <a:noFill/>
        </p:spPr>
        <p:txBody>
          <a:bodyPr wrap="square" rtlCol="0">
            <a:spAutoFit/>
          </a:bodyPr>
          <a:lstStyle/>
          <a:p>
            <a:r>
              <a:rPr lang="en-US" sz="1600" b="1" u="sng" dirty="0">
                <a:solidFill>
                  <a:schemeClr val="accent1">
                    <a:lumMod val="75000"/>
                  </a:schemeClr>
                </a:solidFill>
                <a:cs typeface="Arial" panose="020B0604020202020204" pitchFamily="34" charset="0"/>
              </a:rPr>
              <a:t>Approach  </a:t>
            </a:r>
            <a:endParaRPr lang="en-US" sz="1600" dirty="0">
              <a:cs typeface="Arial" panose="020B0604020202020204" pitchFamily="34" charset="0"/>
            </a:endParaRPr>
          </a:p>
          <a:p>
            <a:pPr marL="283464" indent="-283464">
              <a:buFont typeface="Wingdings" pitchFamily="2" charset="2"/>
              <a:buChar char="Ø"/>
            </a:pPr>
            <a:r>
              <a:rPr lang="en-US" sz="1600" dirty="0">
                <a:cs typeface="Arial" panose="020B0604020202020204" pitchFamily="34" charset="0"/>
              </a:rPr>
              <a:t>Set up 10 common gardens spanning climate zones across eight states and 1,100 miles, each containing a propagated panel of 732 switchgrass genotypes.</a:t>
            </a:r>
          </a:p>
          <a:p>
            <a:pPr marL="283464" indent="-283464">
              <a:buFont typeface="Wingdings" pitchFamily="2" charset="2"/>
              <a:buChar char="Ø"/>
            </a:pPr>
            <a:r>
              <a:rPr lang="en-US" sz="1600" dirty="0">
                <a:cs typeface="Arial" panose="020B0604020202020204" pitchFamily="34" charset="0"/>
              </a:rPr>
              <a:t>Sequence, assemble, and annotate the switchgrass genome.</a:t>
            </a:r>
          </a:p>
          <a:p>
            <a:pPr marL="283464" indent="-283464">
              <a:buFont typeface="Wingdings" pitchFamily="2" charset="2"/>
              <a:buChar char="Ø"/>
            </a:pPr>
            <a:r>
              <a:rPr lang="en-US" sz="1600" dirty="0">
                <a:cs typeface="Arial" panose="020B0604020202020204" pitchFamily="34" charset="0"/>
              </a:rPr>
              <a:t>Analyze biomass and survival among genotypes for climate–gene–biomass associations.</a:t>
            </a:r>
          </a:p>
        </p:txBody>
      </p:sp>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416046" y="184666"/>
            <a:ext cx="6629400" cy="954107"/>
          </a:xfrm>
          <a:prstGeom prst="rect">
            <a:avLst/>
          </a:prstGeom>
          <a:noFill/>
        </p:spPr>
        <p:txBody>
          <a:bodyPr wrap="square" rtlCol="0">
            <a:spAutoFit/>
          </a:bodyPr>
          <a:lstStyle/>
          <a:p>
            <a:r>
              <a:rPr lang="en-US" sz="2800" b="1" dirty="0"/>
              <a:t>Nationwide collaboration unlocks switchgrass genome</a:t>
            </a:r>
            <a:endParaRPr lang="en-US" sz="2000" dirty="0"/>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a:effectLst>
                  <a:outerShdw blurRad="38100" dist="38100" dir="2700000" algn="tl">
                    <a:srgbClr val="000000">
                      <a:alpha val="43137"/>
                    </a:srgbClr>
                  </a:outerShdw>
                </a:effectLst>
                <a:latin typeface="Times New Roman" pitchFamily="18" charset="0"/>
                <a:cs typeface="Times New Roman" pitchFamily="18" charset="0"/>
              </a:rPr>
              <a:t>BRC Science Highlight</a:t>
            </a:r>
          </a:p>
        </p:txBody>
      </p:sp>
      <p:pic>
        <p:nvPicPr>
          <p:cNvPr id="13" name="Picture 2"/>
          <p:cNvPicPr>
            <a:picLocks noChangeAspect="1" noChangeArrowheads="1"/>
          </p:cNvPicPr>
          <p:nvPr/>
        </p:nvPicPr>
        <p:blipFill>
          <a:blip r:embed="rId3" cstate="print"/>
          <a:srcRect/>
          <a:stretch>
            <a:fillRect/>
          </a:stretch>
        </p:blipFill>
        <p:spPr bwMode="auto">
          <a:xfrm>
            <a:off x="152400" y="415498"/>
            <a:ext cx="1728787" cy="764523"/>
          </a:xfrm>
          <a:prstGeom prst="rect">
            <a:avLst/>
          </a:prstGeom>
          <a:noFill/>
          <a:ln w="9525">
            <a:noFill/>
            <a:miter lim="800000"/>
            <a:headEnd/>
            <a:tailEnd/>
          </a:ln>
        </p:spPr>
      </p:pic>
      <p:sp>
        <p:nvSpPr>
          <p:cNvPr id="14" name="Rectangle 235"/>
          <p:cNvSpPr>
            <a:spLocks noChangeArrowheads="1"/>
          </p:cNvSpPr>
          <p:nvPr/>
        </p:nvSpPr>
        <p:spPr bwMode="auto">
          <a:xfrm>
            <a:off x="-1" y="6632988"/>
            <a:ext cx="2331720" cy="210312"/>
          </a:xfrm>
          <a:prstGeom prst="rect">
            <a:avLst/>
          </a:prstGeom>
          <a:noFill/>
          <a:ln w="9525" algn="ctr">
            <a:noFill/>
            <a:miter lim="800000"/>
            <a:headEnd/>
            <a:tailEnd/>
          </a:ln>
          <a:effectLst/>
        </p:spPr>
        <p:txBody>
          <a:bodyPr/>
          <a:lstStyle/>
          <a:p>
            <a:pPr marL="171450" indent="-171450" algn="ctr" eaLnBrk="0" fontAlgn="auto" hangingPunct="0">
              <a:lnSpc>
                <a:spcPct val="90000"/>
              </a:lnSpc>
              <a:spcBef>
                <a:spcPts val="0"/>
              </a:spcBef>
              <a:spcAft>
                <a:spcPts val="0"/>
              </a:spcAft>
              <a:defRPr/>
            </a:pPr>
            <a:r>
              <a:rPr lang="en-US" sz="1100" b="1" dirty="0">
                <a:solidFill>
                  <a:schemeClr val="bg1"/>
                </a:solidFill>
                <a:ea typeface="Rod"/>
                <a:cs typeface="Arial" panose="020B0604020202020204" pitchFamily="34" charset="0"/>
              </a:rPr>
              <a:t>GLBRC February 2021</a:t>
            </a:r>
          </a:p>
        </p:txBody>
      </p:sp>
      <p:sp>
        <p:nvSpPr>
          <p:cNvPr id="15" name="TextBox 14">
            <a:extLst>
              <a:ext uri="{FF2B5EF4-FFF2-40B4-BE49-F238E27FC236}">
                <a16:creationId xmlns:a16="http://schemas.microsoft.com/office/drawing/2014/main" id="{6C95015B-341B-DE4E-B309-42A402F96363}"/>
              </a:ext>
            </a:extLst>
          </p:cNvPr>
          <p:cNvSpPr txBox="1"/>
          <p:nvPr/>
        </p:nvSpPr>
        <p:spPr>
          <a:xfrm>
            <a:off x="4658769" y="4762322"/>
            <a:ext cx="4256631" cy="507831"/>
          </a:xfrm>
          <a:prstGeom prst="rect">
            <a:avLst/>
          </a:prstGeom>
          <a:noFill/>
        </p:spPr>
        <p:txBody>
          <a:bodyPr wrap="square" lIns="0" rIns="0" rtlCol="0">
            <a:spAutoFit/>
          </a:bodyPr>
          <a:lstStyle/>
          <a:p>
            <a:r>
              <a:rPr lang="en-US" sz="900" i="1" dirty="0"/>
              <a:t>Geographic distribution of common gardens and plant collection locations, and spatial distribution models of each ecotype. The ecotype color legend accompanies the representative images of each ecotype to the right of the map.</a:t>
            </a:r>
          </a:p>
        </p:txBody>
      </p:sp>
      <p:sp>
        <p:nvSpPr>
          <p:cNvPr id="7" name="TextBox 6"/>
          <p:cNvSpPr txBox="1"/>
          <p:nvPr/>
        </p:nvSpPr>
        <p:spPr>
          <a:xfrm>
            <a:off x="112567" y="1108439"/>
            <a:ext cx="9031433" cy="584775"/>
          </a:xfrm>
          <a:prstGeom prst="rect">
            <a:avLst/>
          </a:prstGeom>
          <a:noFill/>
        </p:spPr>
        <p:txBody>
          <a:bodyPr wrap="square" rtlCol="0">
            <a:spAutoFit/>
          </a:bodyPr>
          <a:lstStyle/>
          <a:p>
            <a:r>
              <a:rPr lang="en-US" sz="1600" b="1" u="sng" dirty="0">
                <a:solidFill>
                  <a:schemeClr val="accent1">
                    <a:lumMod val="75000"/>
                  </a:schemeClr>
                </a:solidFill>
                <a:cs typeface="Arial" panose="020B0604020202020204" pitchFamily="34" charset="0"/>
              </a:rPr>
              <a:t>Objective</a:t>
            </a:r>
            <a:r>
              <a:rPr lang="en-US" sz="1600" dirty="0">
                <a:cs typeface="Arial" panose="020B0604020202020204" pitchFamily="34" charset="0"/>
              </a:rPr>
              <a:t> </a:t>
            </a:r>
            <a:br>
              <a:rPr lang="en-US" dirty="0">
                <a:cs typeface="Arial" panose="020B0604020202020204" pitchFamily="34" charset="0"/>
              </a:rPr>
            </a:br>
            <a:r>
              <a:rPr lang="en-US" sz="1600" dirty="0">
                <a:cs typeface="Arial" panose="020B0604020202020204" pitchFamily="34" charset="0"/>
              </a:rPr>
              <a:t>Produce a high-quality reference sequence of the complex switchgrass genome  </a:t>
            </a:r>
          </a:p>
        </p:txBody>
      </p:sp>
      <p:pic>
        <p:nvPicPr>
          <p:cNvPr id="17" name="Picture 16">
            <a:extLst>
              <a:ext uri="{FF2B5EF4-FFF2-40B4-BE49-F238E27FC236}">
                <a16:creationId xmlns:a16="http://schemas.microsoft.com/office/drawing/2014/main" id="{603A598C-A47C-374A-B509-F9E5D7F10B0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658770" y="1859341"/>
            <a:ext cx="4329006" cy="2902981"/>
          </a:xfrm>
          <a:prstGeom prst="rect">
            <a:avLst/>
          </a:prstGeom>
        </p:spPr>
      </p:pic>
      <p:sp>
        <p:nvSpPr>
          <p:cNvPr id="18" name="TextBox 17">
            <a:extLst>
              <a:ext uri="{FF2B5EF4-FFF2-40B4-BE49-F238E27FC236}">
                <a16:creationId xmlns:a16="http://schemas.microsoft.com/office/drawing/2014/main" id="{F9B33D4B-FA5C-0940-A836-1B1B0893D804}"/>
              </a:ext>
            </a:extLst>
          </p:cNvPr>
          <p:cNvSpPr txBox="1"/>
          <p:nvPr/>
        </p:nvSpPr>
        <p:spPr>
          <a:xfrm>
            <a:off x="0" y="5485542"/>
            <a:ext cx="9122867" cy="830997"/>
          </a:xfrm>
          <a:prstGeom prst="rect">
            <a:avLst/>
          </a:prstGeom>
          <a:noFill/>
        </p:spPr>
        <p:txBody>
          <a:bodyPr wrap="square" rtlCol="0">
            <a:spAutoFit/>
          </a:bodyPr>
          <a:lstStyle/>
          <a:p>
            <a:pPr marL="285750" indent="-285750">
              <a:buFont typeface="Wingdings" pitchFamily="2" charset="2"/>
              <a:buChar char="Ø"/>
            </a:pPr>
            <a:r>
              <a:rPr lang="en-US" sz="1600" dirty="0">
                <a:solidFill>
                  <a:prstClr val="black"/>
                </a:solidFill>
                <a:cs typeface="Arial" panose="020B0604020202020204" pitchFamily="34" charset="0"/>
              </a:rPr>
              <a:t>All four BRCs have expanded the network of common gardens and are exploring improvements to switchgrass through more targeted genome editing techniques to improve crop traits and customize the crop for additional end products.</a:t>
            </a:r>
          </a:p>
        </p:txBody>
      </p:sp>
      <p:sp>
        <p:nvSpPr>
          <p:cNvPr id="25" name="TextBox 24">
            <a:extLst>
              <a:ext uri="{FF2B5EF4-FFF2-40B4-BE49-F238E27FC236}">
                <a16:creationId xmlns:a16="http://schemas.microsoft.com/office/drawing/2014/main" id="{4382EFD7-FD4C-B444-A35A-2AAA3BDA487A}"/>
              </a:ext>
            </a:extLst>
          </p:cNvPr>
          <p:cNvSpPr txBox="1"/>
          <p:nvPr/>
        </p:nvSpPr>
        <p:spPr>
          <a:xfrm>
            <a:off x="19986" y="4216233"/>
            <a:ext cx="4376057" cy="1323439"/>
          </a:xfrm>
          <a:prstGeom prst="rect">
            <a:avLst/>
          </a:prstGeom>
          <a:noFill/>
        </p:spPr>
        <p:txBody>
          <a:bodyPr wrap="square" rtlCol="0">
            <a:spAutoFit/>
          </a:bodyPr>
          <a:lstStyle/>
          <a:p>
            <a:r>
              <a:rPr lang="en-US" sz="1600" b="1" u="sng" dirty="0">
                <a:solidFill>
                  <a:schemeClr val="accent1">
                    <a:lumMod val="75000"/>
                  </a:schemeClr>
                </a:solidFill>
                <a:cs typeface="Arial" panose="020B0604020202020204" pitchFamily="34" charset="0"/>
              </a:rPr>
              <a:t>Result/Impacts</a:t>
            </a:r>
          </a:p>
          <a:p>
            <a:pPr marL="285750" indent="-285750">
              <a:buFont typeface="Wingdings" panose="05000000000000000000" pitchFamily="2" charset="2"/>
              <a:buChar char="Ø"/>
            </a:pPr>
            <a:r>
              <a:rPr lang="en-US" sz="1600" dirty="0">
                <a:cs typeface="Arial" panose="020B0604020202020204" pitchFamily="34" charset="0"/>
              </a:rPr>
              <a:t>The </a:t>
            </a:r>
            <a:r>
              <a:rPr lang="en-US" sz="1600" dirty="0">
                <a:cs typeface="Arial" panose="020B0604020202020204" pitchFamily="34" charset="0"/>
                <a:hlinkClick r:id="rId5"/>
              </a:rPr>
              <a:t>reference genome</a:t>
            </a:r>
            <a:r>
              <a:rPr lang="en-US" sz="1600" dirty="0">
                <a:cs typeface="Arial" panose="020B0604020202020204" pitchFamily="34" charset="0"/>
              </a:rPr>
              <a:t> will provide breeders with the necessary tools to increase switchgrass yield for the sustainable production of bioenergy.</a:t>
            </a:r>
          </a:p>
        </p:txBody>
      </p:sp>
      <p:sp>
        <p:nvSpPr>
          <p:cNvPr id="3" name="Rectangle 2">
            <a:extLst>
              <a:ext uri="{FF2B5EF4-FFF2-40B4-BE49-F238E27FC236}">
                <a16:creationId xmlns:a16="http://schemas.microsoft.com/office/drawing/2014/main" id="{B8F5CD92-0DD4-4A49-A238-509D2FBBE451}"/>
              </a:ext>
            </a:extLst>
          </p:cNvPr>
          <p:cNvSpPr>
            <a:spLocks noChangeArrowheads="1"/>
          </p:cNvSpPr>
          <p:nvPr/>
        </p:nvSpPr>
        <p:spPr bwMode="auto">
          <a:xfrm>
            <a:off x="91434" y="6352830"/>
            <a:ext cx="903143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kumimoji="0" lang="en-US" altLang="en-US" sz="1000" b="0" i="0" u="none" strike="noStrike" cap="none" normalizeH="0" baseline="0" dirty="0">
                <a:ln>
                  <a:noFill/>
                </a:ln>
                <a:solidFill>
                  <a:srgbClr val="363636"/>
                </a:solidFill>
                <a:effectLst/>
                <a:latin typeface="Arial" panose="020B0604020202020204" pitchFamily="34" charset="0"/>
                <a:ea typeface="Times New Roman" panose="02020603050405020304" pitchFamily="18" charset="0"/>
                <a:cs typeface="Arial" panose="020B0604020202020204" pitchFamily="34" charset="0"/>
              </a:rPr>
              <a:t>Lovell, </a:t>
            </a:r>
            <a:r>
              <a:rPr lang="en-US" altLang="en-US" sz="1000" dirty="0">
                <a:solidFill>
                  <a:srgbClr val="363636"/>
                </a:solidFill>
                <a:ea typeface="Times New Roman" panose="02020603050405020304" pitchFamily="18" charset="0"/>
                <a:cs typeface="Arial" panose="020B0604020202020204" pitchFamily="34" charset="0"/>
              </a:rPr>
              <a:t>J.T., </a:t>
            </a:r>
            <a:r>
              <a:rPr lang="en-US" altLang="en-US" sz="1000" i="1" dirty="0">
                <a:solidFill>
                  <a:srgbClr val="363636"/>
                </a:solidFill>
                <a:ea typeface="Times New Roman" panose="02020603050405020304" pitchFamily="18" charset="0"/>
                <a:cs typeface="Arial" panose="020B0604020202020204" pitchFamily="34" charset="0"/>
              </a:rPr>
              <a:t>et al. </a:t>
            </a:r>
            <a:r>
              <a:rPr kumimoji="0" lang="en-US" altLang="en-US" sz="1000" b="0" i="0" u="none" strike="noStrike" cap="none" normalizeH="0" baseline="0" dirty="0">
                <a:ln>
                  <a:noFill/>
                </a:ln>
                <a:solidFill>
                  <a:srgbClr val="363636"/>
                </a:solidFill>
                <a:effectLst/>
                <a:latin typeface="Calibri" panose="020F0502020204030204" pitchFamily="34" charset="0"/>
                <a:ea typeface="Times New Roman" panose="02020603050405020304" pitchFamily="18" charset="0"/>
                <a:cs typeface="Arial" panose="020B0604020202020204" pitchFamily="34" charset="0"/>
              </a:rPr>
              <a:t>“</a:t>
            </a:r>
            <a:r>
              <a:rPr lang="en-US" altLang="en-US" sz="1000" dirty="0">
                <a:solidFill>
                  <a:srgbClr val="363636"/>
                </a:solidFill>
                <a:ea typeface="Times New Roman" panose="02020603050405020304" pitchFamily="18" charset="0"/>
                <a:cs typeface="Arial" panose="020B0604020202020204" pitchFamily="34" charset="0"/>
              </a:rPr>
              <a:t>Genomic mechanisms of climate adaptation in polyploid bioenergy switchgrass,</a:t>
            </a:r>
            <a:r>
              <a:rPr kumimoji="0" lang="en-US" altLang="en-US" sz="1000" b="0" i="0" u="none" strike="noStrike" cap="none" normalizeH="0" baseline="0" dirty="0">
                <a:ln>
                  <a:noFill/>
                </a:ln>
                <a:solidFill>
                  <a:srgbClr val="363636"/>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altLang="en-US" sz="1000" b="0" i="0" u="none" strike="noStrike" cap="none" normalizeH="0" baseline="0" dirty="0">
                <a:ln>
                  <a:noFill/>
                </a:ln>
                <a:solidFill>
                  <a:srgbClr val="363636"/>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000" b="0" i="1" u="none" strike="noStrike" cap="none" normalizeH="0" baseline="0" dirty="0">
                <a:ln>
                  <a:noFill/>
                </a:ln>
                <a:solidFill>
                  <a:srgbClr val="363636"/>
                </a:solidFill>
                <a:effectLst/>
                <a:latin typeface="Arial" panose="020B0604020202020204" pitchFamily="34" charset="0"/>
                <a:ea typeface="Times New Roman" panose="02020603050405020304" pitchFamily="18" charset="0"/>
                <a:cs typeface="Arial" panose="020B0604020202020204" pitchFamily="34" charset="0"/>
              </a:rPr>
              <a:t>Nature </a:t>
            </a:r>
            <a:r>
              <a:rPr kumimoji="0" lang="en-US" altLang="en-US" sz="1000" b="0" i="0" u="none" strike="noStrike" cap="none" normalizeH="0" baseline="0" dirty="0">
                <a:ln>
                  <a:noFill/>
                </a:ln>
                <a:solidFill>
                  <a:srgbClr val="363636"/>
                </a:solidFill>
                <a:effectLst/>
                <a:latin typeface="Arial" panose="020B0604020202020204" pitchFamily="34" charset="0"/>
                <a:ea typeface="Times New Roman" panose="02020603050405020304" pitchFamily="18" charset="0"/>
                <a:cs typeface="Arial" panose="020B0604020202020204" pitchFamily="34" charset="0"/>
              </a:rPr>
              <a:t>(2021). [DOI: </a:t>
            </a:r>
            <a:r>
              <a:rPr lang="en-US" sz="1000" dirty="0">
                <a:hlinkClick r:id="rId6"/>
              </a:rPr>
              <a:t>10.1038/s41586-020-03127-1</a:t>
            </a:r>
            <a:r>
              <a:rPr kumimoji="0" lang="en-US" altLang="en-US" sz="1000" b="0" i="0" u="none" strike="noStrike" cap="none" normalizeH="0" baseline="0" dirty="0">
                <a:ln>
                  <a:noFill/>
                </a:ln>
                <a:solidFill>
                  <a:srgbClr val="363636"/>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235">
            <a:extLst>
              <a:ext uri="{FF2B5EF4-FFF2-40B4-BE49-F238E27FC236}">
                <a16:creationId xmlns:a16="http://schemas.microsoft.com/office/drawing/2014/main" id="{499554A1-7318-054E-A1A0-D3FD4ACC2270}"/>
              </a:ext>
            </a:extLst>
          </p:cNvPr>
          <p:cNvSpPr>
            <a:spLocks noChangeArrowheads="1"/>
          </p:cNvSpPr>
          <p:nvPr/>
        </p:nvSpPr>
        <p:spPr bwMode="auto">
          <a:xfrm>
            <a:off x="2359025" y="6632575"/>
            <a:ext cx="6784975" cy="211138"/>
          </a:xfrm>
          <a:prstGeom prst="rect">
            <a:avLst/>
          </a:prstGeom>
          <a:noFill/>
          <a:ln w="9525" algn="ctr">
            <a:noFill/>
            <a:miter lim="800000"/>
            <a:headEnd/>
            <a:tailEnd/>
          </a:ln>
          <a:effectLst/>
        </p:spPr>
        <p:txBody>
          <a:bodyPr/>
          <a:lstStyle/>
          <a:p>
            <a:pPr marL="171450" indent="-171450" algn="ctr" eaLnBrk="0" fontAlgn="auto" hangingPunct="0">
              <a:lnSpc>
                <a:spcPct val="90000"/>
              </a:lnSpc>
              <a:spcBef>
                <a:spcPts val="0"/>
              </a:spcBef>
              <a:spcAft>
                <a:spcPts val="0"/>
              </a:spcAft>
              <a:defRPr/>
            </a:pPr>
            <a:r>
              <a:rPr lang="en-US" sz="1100" b="1" dirty="0">
                <a:solidFill>
                  <a:schemeClr val="bg1"/>
                </a:solidFill>
                <a:latin typeface="Arial" panose="020B0604020202020204" pitchFamily="34" charset="0"/>
                <a:ea typeface="Rod"/>
                <a:cs typeface="Arial" panose="020B0604020202020204" pitchFamily="34" charset="0"/>
              </a:rPr>
              <a:t>Department of Energy  •  Office of Science  •  Biological and Environmental Research</a:t>
            </a:r>
          </a:p>
        </p:txBody>
      </p:sp>
    </p:spTree>
    <p:extLst>
      <p:ext uri="{BB962C8B-B14F-4D97-AF65-F5344CB8AC3E}">
        <p14:creationId xmlns:p14="http://schemas.microsoft.com/office/powerpoint/2010/main" val="2277402893"/>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BB5441F300C5429FF9C6182EFE4152" ma:contentTypeVersion="13" ma:contentTypeDescription="Create a new document." ma:contentTypeScope="" ma:versionID="0a0b9867b7c95b2578c2cfb5bdad8c2f">
  <xsd:schema xmlns:xsd="http://www.w3.org/2001/XMLSchema" xmlns:xs="http://www.w3.org/2001/XMLSchema" xmlns:p="http://schemas.microsoft.com/office/2006/metadata/properties" xmlns:ns3="df18906b-e4f5-4cff-88c2-67f305a83a2c" xmlns:ns4="b11f0445-4b97-44bf-9ae2-5b2f73be5dbf" targetNamespace="http://schemas.microsoft.com/office/2006/metadata/properties" ma:root="true" ma:fieldsID="69afee59d4143b52ae5fd3a84efed10a" ns3:_="" ns4:_="">
    <xsd:import namespace="df18906b-e4f5-4cff-88c2-67f305a83a2c"/>
    <xsd:import namespace="b11f0445-4b97-44bf-9ae2-5b2f73be5db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18906b-e4f5-4cff-88c2-67f305a83a2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1f0445-4b97-44bf-9ae2-5b2f73be5dbf"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E273A0-DD58-4D63-AD59-E4FD25EB50A2}">
  <ds:schemaRefs>
    <ds:schemaRef ds:uri="http://schemas.openxmlformats.org/package/2006/metadata/core-properties"/>
    <ds:schemaRef ds:uri="http://purl.org/dc/elements/1.1/"/>
    <ds:schemaRef ds:uri="http://purl.org/dc/dcmitype/"/>
    <ds:schemaRef ds:uri="http://schemas.microsoft.com/office/infopath/2007/PartnerControls"/>
    <ds:schemaRef ds:uri="b11f0445-4b97-44bf-9ae2-5b2f73be5dbf"/>
    <ds:schemaRef ds:uri="http://purl.org/dc/terms/"/>
    <ds:schemaRef ds:uri="http://schemas.microsoft.com/office/2006/documentManagement/types"/>
    <ds:schemaRef ds:uri="df18906b-e4f5-4cff-88c2-67f305a83a2c"/>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3.xml><?xml version="1.0" encoding="utf-8"?>
<ds:datastoreItem xmlns:ds="http://schemas.openxmlformats.org/officeDocument/2006/customXml" ds:itemID="{7A7EE322-C94F-45A2-86BB-7AC4BF6678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18906b-e4f5-4cff-88c2-67f305a83a2c"/>
    <ds:schemaRef ds:uri="b11f0445-4b97-44bf-9ae2-5b2f73be5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26001</TotalTime>
  <Words>223</Words>
  <Application>Microsoft Macintosh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Matthew Wisniewski</cp:lastModifiedBy>
  <cp:revision>888</cp:revision>
  <cp:lastPrinted>2020-12-16T20:01:27Z</cp:lastPrinted>
  <dcterms:created xsi:type="dcterms:W3CDTF">2010-02-04T19:54:00Z</dcterms:created>
  <dcterms:modified xsi:type="dcterms:W3CDTF">2021-02-08T17:09:12Z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0x01010042BB5441F300C5429FF9C6182EFE4152</vt:lpwstr>
  </property>
  <property fmtid="{D5CDD505-2E9C-101B-9397-08002B2CF9AE}" pid="3" name="_dlc_DocIdItemGuid">
    <vt:lpwstr>9fc0a092-28a3-43ab-8106-5525cad596e8</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TemplateUrl">
    <vt:lpwstr/>
  </property>
</Properties>
</file>