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12C8E-59B1-1D42-BC24-DD754907BD7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5F00-53FA-0E43-8879-A7011B7A1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18FC56-60B1-5C46-BFFE-6F0084C66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D8114-882F-684A-A097-FAFE14172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3112" y="421517"/>
            <a:ext cx="5605671" cy="1655761"/>
          </a:xfr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CC115-6824-0B4B-B08D-928B173775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3112" y="3602038"/>
            <a:ext cx="560567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Meeting Date and Location</a:t>
            </a:r>
          </a:p>
          <a:p>
            <a:endParaRPr lang="en-US" dirty="0"/>
          </a:p>
          <a:p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43963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0072-2E20-2940-BA81-7241142A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D94DD-2BF8-D249-85D5-AE1A286B0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F9BC8-8DA3-B94A-AAE6-F39AD1B7D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F731DE-EE6E-C646-AFF6-BBBFB31F5D8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06602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34875-671D-7B45-8F92-A732F6CCD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C2862-6DD7-FE4C-9469-064AA4C8B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BA4F7-2DDD-BF45-BC73-92D09E410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CE8192-85E1-F740-B6D5-21C68585BF10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86417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2B3E-D8AF-5348-B24D-BA52E18C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A578-5A30-A64F-B262-C1D90701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EF1DA-B5A1-9E4F-B5A6-81EFFC1925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635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418334-A270-9542-93AB-C1F974359F4D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21938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A2C-4B00-024E-8F62-A7D0E4A4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A608C-7CF3-9140-97A8-4B511B4C7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A211A-9A0F-B243-8C01-E15317CB8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433580-A182-6046-B5AF-CA554A5F25C2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50161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0158-55C7-5D4F-ACF0-6DEFD847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F77-661B-F24E-862F-17B5388AD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802C4-922C-F54A-BB36-5DDAE1BE6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DB8D08-D012-9445-BD93-BAE282EEC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874DD-72E0-8440-9479-48CA7A81328F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66731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6146-7C3F-8742-8CE9-D39F8FC4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735CC-C3BA-1F48-8952-20C876A0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6A4CA-9A26-D14F-981F-2B8CC2EB8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25E9D-A475-F445-999C-C6F286A94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B8B70-0A7F-234C-AF9B-E193A91DD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336532-633F-8D46-AF65-65AB43946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5B24A5-BDED-4A4E-9507-C7D9E16AF801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95787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6F89-CF9A-9048-9B16-A05965AD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3EEC7-090F-3345-B692-F75D335F6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87452-0A34-9B42-88FE-1CB849EA55F9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97920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39EC1-395D-7C4A-8B9A-87E03797C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D14FA4-C5F4-284C-A40D-AD005531144A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6145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41BC-E281-C74A-B479-3FEE55B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8FC01-D6A3-964D-B39F-F8726E8C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3C53A-163A-C343-A952-48E91A85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853A3B-4C40-7949-A53F-2BCD70C98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25D9D9-9D88-AD41-ABA4-166842B9A83E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85965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BF9-95C8-7D47-9BCF-32BB79F3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B3A42-EDCD-D544-AEDD-061E5BA1E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4EADF-45C6-A649-9A26-29570052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C6680-2A5B-A44B-923C-2F9BDC547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B18BCF-8023-1845-B5BB-3682630D602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2174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62308-208A-864E-9302-B432B79D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5FE6-1A03-0D46-AE7D-4D087C60E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AF269-9E3A-7948-AC05-C280B8EC3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E2ED-5802-A842-9A3B-98E12D171BB4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643C3-40AF-0343-8E78-0EEE03FF7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3D55-BA74-B24E-AD8C-B7C17FCE5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7F7A-9E1F-EB4D-B507-2E289D7DA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i.org/10.1021/acssuschemeng.1c048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1AF7-DF86-49FE-9909-6FF38472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69" y="17693"/>
            <a:ext cx="953539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u="sng" kern="0" spc="-25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Greenhouse gas emission mitigation potential of chemicals produced from biomass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2DB0A2-DAD3-49CF-B312-A85660B41DDD}"/>
              </a:ext>
            </a:extLst>
          </p:cNvPr>
          <p:cNvSpPr/>
          <p:nvPr/>
        </p:nvSpPr>
        <p:spPr>
          <a:xfrm>
            <a:off x="566378" y="1200904"/>
            <a:ext cx="6560286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Background/Objective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greenhouse gas (GHG) emissions for industrial production of 25 industrially-relevant chemicals in a model biorefinery to that of a typical oil refinery.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190A9-CEC3-497F-8BC5-FC892E2EFC30}"/>
              </a:ext>
            </a:extLst>
          </p:cNvPr>
          <p:cNvSpPr/>
          <p:nvPr/>
        </p:nvSpPr>
        <p:spPr>
          <a:xfrm>
            <a:off x="566378" y="2338096"/>
            <a:ext cx="6343469" cy="13542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biorefinery production of 25 chemicals at three levels of conversion efficiency, 25%, 50%, and 75%.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estimated GHG emissions of biorefinery production to known oil-based GHG emissions for these chemicals.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F04130-4C66-4CFA-9CC2-29F70591C5C0}"/>
              </a:ext>
            </a:extLst>
          </p:cNvPr>
          <p:cNvSpPr/>
          <p:nvPr/>
        </p:nvSpPr>
        <p:spPr>
          <a:xfrm>
            <a:off x="566378" y="3721509"/>
            <a:ext cx="679801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these chemicals in a biorefinery was estimated to reduce emissions between 88% and 94% compared to known GHG emissions from oil-based production.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F40D6-C504-48B5-940D-05176302F436}"/>
              </a:ext>
            </a:extLst>
          </p:cNvPr>
          <p:cNvSpPr txBox="1"/>
          <p:nvPr/>
        </p:nvSpPr>
        <p:spPr>
          <a:xfrm>
            <a:off x="566378" y="4858701"/>
            <a:ext cx="1141998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Significance/Impacts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discusses how biomass supply, molecular characteristics, separation efficiency, and conversion rates impact GHG mitigation potential.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presents a roadmap for choosing biochemicals to produce in future biorefineries.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84A01-B79D-460E-AE97-39515D516B31}"/>
              </a:ext>
            </a:extLst>
          </p:cNvPr>
          <p:cNvSpPr txBox="1"/>
          <p:nvPr/>
        </p:nvSpPr>
        <p:spPr>
          <a:xfrm>
            <a:off x="490195" y="6008869"/>
            <a:ext cx="111990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Huang, K., Peng, X., Kong, L., Wu, W., Chen, Y., and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Maravelias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CT. “Greenhouse gas emission mitigation potential of chemicals produced from biomass.”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 Sustainable Chem. Eng.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43, 14480–14487 (2021) [DOI: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10.1021/acssuschemeng.1c04836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B9A2793-7BFE-1740-9825-ECA1B98B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639" y="146428"/>
            <a:ext cx="20878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GHG emissions differences between a model biorefinery and a traditional oil refinery for 25 chemicals.">
            <a:extLst>
              <a:ext uri="{FF2B5EF4-FFF2-40B4-BE49-F238E27FC236}">
                <a16:creationId xmlns:a16="http://schemas.microsoft.com/office/drawing/2014/main" id="{0FA1B984-6318-2047-A3B4-DC78A8C8D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09" y="1281634"/>
            <a:ext cx="4691468" cy="29587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0A819B-8147-EA49-B708-860EB527E10C}"/>
              </a:ext>
            </a:extLst>
          </p:cNvPr>
          <p:cNvSpPr txBox="1"/>
          <p:nvPr/>
        </p:nvSpPr>
        <p:spPr>
          <a:xfrm>
            <a:off x="7532016" y="4273508"/>
            <a:ext cx="4494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Producing common industrial chemicals in a biorefinery could reduce greenhouse gas emissions by up to 94% compared to a traditional oil refinery.</a:t>
            </a:r>
          </a:p>
        </p:txBody>
      </p:sp>
    </p:spTree>
    <p:extLst>
      <p:ext uri="{BB962C8B-B14F-4D97-AF65-F5344CB8AC3E}">
        <p14:creationId xmlns:p14="http://schemas.microsoft.com/office/powerpoint/2010/main" val="269020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7262F0C1410B4FA3EB9777137AF700" ma:contentTypeVersion="9" ma:contentTypeDescription="Create a new document." ma:contentTypeScope="" ma:versionID="0cf16381070120290a77398c3e877f7a">
  <xsd:schema xmlns:xsd="http://www.w3.org/2001/XMLSchema" xmlns:xs="http://www.w3.org/2001/XMLSchema" xmlns:p="http://schemas.microsoft.com/office/2006/metadata/properties" xmlns:ns2="7e213897-8e2d-40e4-ae74-5ce7ecc36e00" targetNamespace="http://schemas.microsoft.com/office/2006/metadata/properties" ma:root="true" ma:fieldsID="9f9461f92fe593abc5ebd4d091a1c83d" ns2:_="">
    <xsd:import namespace="7e213897-8e2d-40e4-ae74-5ce7ecc36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13897-8e2d-40e4-ae74-5ce7ecc36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72460F-8286-4AD8-AC6C-BD5F17A8463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1A08DE-5F14-4073-AB50-3E061429EB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5C8415-AECD-4A0E-B866-9DE97723D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213897-8e2d-40e4-ae74-5ce7ecc36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226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Greenhouse gas emission mitigation potential of chemicals produced from biomass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McCray, Stacey</dc:creator>
  <cp:lastModifiedBy>Mark Griffin</cp:lastModifiedBy>
  <cp:revision>12</cp:revision>
  <dcterms:created xsi:type="dcterms:W3CDTF">2021-08-26T14:08:36Z</dcterms:created>
  <dcterms:modified xsi:type="dcterms:W3CDTF">2022-04-12T14:49:06Z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0x010100EF7262F0C1410B4FA3EB9777137AF700</vt:lpwstr>
  </property>
</Properties>
</file>