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BF44"/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163" autoAdjust="0"/>
    <p:restoredTop sz="96316" autoAdjust="0"/>
  </p:normalViewPr>
  <p:slideViewPr>
    <p:cSldViewPr snapToGrid="0">
      <p:cViewPr varScale="1">
        <p:scale>
          <a:sx n="140" d="100"/>
          <a:sy n="140" d="100"/>
        </p:scale>
        <p:origin x="512" y="192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11/10/20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11/10/20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en-US" sz="7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rgbClr val="71BF4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rgbClr val="71BF4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511426" y="6635750"/>
            <a:ext cx="6350000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ea typeface="Rod"/>
                <a:cs typeface="Arial" panose="020B0604020202020204" pitchFamily="34" charset="0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63476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Uncovering new features of bacterial control elements</a:t>
            </a:r>
            <a:endParaRPr lang="en-US" sz="2400" b="1" dirty="0"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5788708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cs typeface="Arial" panose="020B0604020202020204" pitchFamily="34" charset="0"/>
              </a:rPr>
              <a:t>Vera, J.M. </a:t>
            </a:r>
            <a:r>
              <a:rPr lang="en-US" sz="800" i="1" dirty="0">
                <a:cs typeface="Arial" panose="020B0604020202020204" pitchFamily="34" charset="0"/>
              </a:rPr>
              <a:t>et al.</a:t>
            </a:r>
            <a:r>
              <a:rPr lang="en-US" sz="800" dirty="0">
                <a:cs typeface="Arial" panose="020B0604020202020204" pitchFamily="34" charset="0"/>
              </a:rPr>
              <a:t>, “Genome-Scale Transcription-Translation Mapping Reveals Features of </a:t>
            </a:r>
            <a:r>
              <a:rPr lang="en-US" sz="800" i="1" dirty="0">
                <a:cs typeface="Arial" panose="020B0604020202020204" pitchFamily="34" charset="0"/>
              </a:rPr>
              <a:t>Zymomonas mobilis </a:t>
            </a:r>
            <a:r>
              <a:rPr lang="en-US" sz="800" dirty="0">
                <a:cs typeface="Arial" panose="020B0604020202020204" pitchFamily="34" charset="0"/>
              </a:rPr>
              <a:t>Transcription Units and Promoters,” </a:t>
            </a:r>
            <a:r>
              <a:rPr lang="en-US" sz="800" i="1" dirty="0" err="1">
                <a:cs typeface="Arial" panose="020B0604020202020204" pitchFamily="34" charset="0"/>
              </a:rPr>
              <a:t>mSystems</a:t>
            </a:r>
            <a:r>
              <a:rPr lang="en-US" sz="800" dirty="0">
                <a:cs typeface="Arial" panose="020B0604020202020204" pitchFamily="34" charset="0"/>
              </a:rPr>
              <a:t> </a:t>
            </a:r>
            <a:r>
              <a:rPr lang="en-US" sz="800" b="1" dirty="0">
                <a:cs typeface="Arial" panose="020B0604020202020204" pitchFamily="34" charset="0"/>
              </a:rPr>
              <a:t>5</a:t>
            </a:r>
            <a:r>
              <a:rPr lang="en-US" sz="800" dirty="0">
                <a:cs typeface="Arial" panose="020B0604020202020204" pitchFamily="34" charset="0"/>
              </a:rPr>
              <a:t>:e00250-20 (2020). [DOI: 10.1128/mSystems.00250-20]</a:t>
            </a:r>
          </a:p>
          <a:p>
            <a:r>
              <a:rPr lang="en-US" sz="800" dirty="0">
                <a:cs typeface="Arial" panose="020B0604020202020204" pitchFamily="34" charset="0"/>
              </a:rPr>
              <a:t>Myers, K.S. </a:t>
            </a:r>
            <a:r>
              <a:rPr lang="en-US" sz="800" i="1" dirty="0">
                <a:cs typeface="Arial" panose="020B0604020202020204" pitchFamily="34" charset="0"/>
              </a:rPr>
              <a:t>et al</a:t>
            </a:r>
            <a:r>
              <a:rPr lang="en-US" sz="800" dirty="0">
                <a:cs typeface="Arial" panose="020B0604020202020204" pitchFamily="34" charset="0"/>
              </a:rPr>
              <a:t>., “Genome-Wide Identification of Transcription Start Sites in Two </a:t>
            </a:r>
            <a:r>
              <a:rPr lang="en-US" sz="800" dirty="0" err="1">
                <a:cs typeface="Arial" panose="020B0604020202020204" pitchFamily="34" charset="0"/>
              </a:rPr>
              <a:t>Alphaproteobacteria</a:t>
            </a:r>
            <a:r>
              <a:rPr lang="en-US" sz="800" dirty="0">
                <a:cs typeface="Arial" panose="020B0604020202020204" pitchFamily="34" charset="0"/>
              </a:rPr>
              <a:t>, </a:t>
            </a:r>
            <a:r>
              <a:rPr lang="en-US" sz="800" i="1" dirty="0">
                <a:cs typeface="Arial" panose="020B0604020202020204" pitchFamily="34" charset="0"/>
              </a:rPr>
              <a:t>Rhodobacter sphaeroides</a:t>
            </a:r>
            <a:r>
              <a:rPr lang="en-US" sz="800" dirty="0">
                <a:cs typeface="Arial" panose="020B0604020202020204" pitchFamily="34" charset="0"/>
              </a:rPr>
              <a:t> 2.4.1 and </a:t>
            </a:r>
            <a:r>
              <a:rPr lang="en-US" sz="800" i="1" dirty="0">
                <a:cs typeface="Arial" panose="020B0604020202020204" pitchFamily="34" charset="0"/>
              </a:rPr>
              <a:t>Novosphingobium aromaticivorans</a:t>
            </a:r>
            <a:r>
              <a:rPr lang="en-US" sz="800" dirty="0">
                <a:cs typeface="Arial" panose="020B0604020202020204" pitchFamily="34" charset="0"/>
              </a:rPr>
              <a:t> DSM 12444,” </a:t>
            </a:r>
            <a:r>
              <a:rPr lang="en-US" sz="800" i="1" dirty="0">
                <a:cs typeface="Arial" panose="020B0604020202020204" pitchFamily="34" charset="0"/>
              </a:rPr>
              <a:t>Microbiology Resource Announcements </a:t>
            </a:r>
            <a:r>
              <a:rPr lang="en-US" sz="800" b="1" dirty="0">
                <a:cs typeface="Arial" panose="020B0604020202020204" pitchFamily="34" charset="0"/>
              </a:rPr>
              <a:t>9</a:t>
            </a:r>
            <a:r>
              <a:rPr lang="en-US" sz="800" dirty="0">
                <a:cs typeface="Arial" panose="020B0604020202020204" pitchFamily="34" charset="0"/>
              </a:rPr>
              <a:t> (36) e00880-20 (2020) [DOI: 10.1128/MRA.00880-20]</a:t>
            </a:r>
          </a:p>
          <a:p>
            <a:r>
              <a:rPr lang="en-US" sz="800" dirty="0">
                <a:cs typeface="Arial" panose="020B0604020202020204" pitchFamily="34" charset="0"/>
              </a:rPr>
              <a:t>Henry, K.K. </a:t>
            </a:r>
            <a:r>
              <a:rPr lang="en-US" sz="800" i="1" dirty="0">
                <a:cs typeface="Arial" panose="020B0604020202020204" pitchFamily="34" charset="0"/>
              </a:rPr>
              <a:t>et al</a:t>
            </a:r>
            <a:r>
              <a:rPr lang="en-US" sz="800" dirty="0">
                <a:cs typeface="Arial" panose="020B0604020202020204" pitchFamily="34" charset="0"/>
              </a:rPr>
              <a:t>., “A majority of </a:t>
            </a:r>
            <a:r>
              <a:rPr lang="en-US" sz="800" i="1" dirty="0">
                <a:cs typeface="Arial" panose="020B0604020202020204" pitchFamily="34" charset="0"/>
              </a:rPr>
              <a:t>Rhodobacter sphaeroides </a:t>
            </a:r>
            <a:r>
              <a:rPr lang="en-US" sz="800" dirty="0">
                <a:cs typeface="Arial" panose="020B0604020202020204" pitchFamily="34" charset="0"/>
              </a:rPr>
              <a:t>promoters lack a crucial RNA polymerase recognition feature, enabling coordinated transcription activation,” </a:t>
            </a:r>
            <a:r>
              <a:rPr lang="en-US" sz="800" i="1" dirty="0">
                <a:cs typeface="Arial" panose="020B0604020202020204" pitchFamily="34" charset="0"/>
              </a:rPr>
              <a:t>Proceedings of the National Academy of Sciences </a:t>
            </a:r>
            <a:r>
              <a:rPr lang="en-US" sz="800" dirty="0">
                <a:cs typeface="Arial" panose="020B0604020202020204" pitchFamily="34" charset="0"/>
              </a:rPr>
              <a:t>(2020) [DOI: 10.1073/pnas.2010087117]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301" y="1399336"/>
            <a:ext cx="28300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Objective</a:t>
            </a:r>
            <a:r>
              <a:rPr lang="en-US" dirty="0">
                <a:cs typeface="Arial" panose="020B0604020202020204" pitchFamily="34" charset="0"/>
              </a:rPr>
              <a:t> </a:t>
            </a:r>
            <a:br>
              <a:rPr lang="en-US" dirty="0">
                <a:cs typeface="Arial" panose="020B0604020202020204" pitchFamily="34" charset="0"/>
              </a:rPr>
            </a:br>
            <a:r>
              <a:rPr lang="en-US" sz="1400" dirty="0">
                <a:cs typeface="Arial" panose="020B0604020202020204" pitchFamily="34" charset="0"/>
              </a:rPr>
              <a:t>Study the properties of promoters of new industrial chassis to gain insight into regulating genes in unique and promising biosynthetic microbes</a:t>
            </a: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1" y="2849360"/>
            <a:ext cx="3003803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Approach</a:t>
            </a:r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  </a:t>
            </a:r>
          </a:p>
          <a:p>
            <a:pPr marL="182880" lvl="0" indent="-182880">
              <a:buFont typeface="Arial" panose="020B0604020202020204" pitchFamily="34" charset="0"/>
              <a:buChar char="•"/>
            </a:pPr>
            <a:r>
              <a:rPr lang="en-US" sz="1400" dirty="0">
                <a:cs typeface="Arial" panose="020B0604020202020204" pitchFamily="34" charset="0"/>
              </a:rPr>
              <a:t>Perform genome-scale transcription-translation identification and mapping using high-throughput sequencing</a:t>
            </a:r>
          </a:p>
          <a:p>
            <a:pPr marL="182880" lvl="0" indent="-182880">
              <a:buFont typeface="Arial" panose="020B0604020202020204" pitchFamily="34" charset="0"/>
              <a:buChar char="•"/>
            </a:pPr>
            <a:r>
              <a:rPr lang="en-US" sz="1400" dirty="0"/>
              <a:t>Investigate rRNA synthesis using in vitro transcription system with purified RNA polymerase</a:t>
            </a:r>
            <a:endParaRPr lang="en-US" sz="1400" dirty="0"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1" y="4757575"/>
            <a:ext cx="891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Result/Impacts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1400" dirty="0">
                <a:cs typeface="Arial" panose="020B0604020202020204" pitchFamily="34" charset="0"/>
              </a:rPr>
              <a:t>Most promoters in </a:t>
            </a:r>
            <a:r>
              <a:rPr lang="en-US" sz="1400" dirty="0" err="1">
                <a:cs typeface="Arial" panose="020B0604020202020204" pitchFamily="34" charset="0"/>
              </a:rPr>
              <a:t>alphaproteobacteria</a:t>
            </a:r>
            <a:r>
              <a:rPr lang="en-US" sz="1400" dirty="0">
                <a:cs typeface="Arial" panose="020B0604020202020204" pitchFamily="34" charset="0"/>
              </a:rPr>
              <a:t> lack a nucleotide present in 90-99% of promoters in other bacteria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1400" dirty="0">
                <a:cs typeface="Arial" panose="020B0604020202020204" pitchFamily="34" charset="0"/>
              </a:rPr>
              <a:t>These insights will enable genetic engineering in </a:t>
            </a:r>
            <a:r>
              <a:rPr lang="en-US" sz="1400" i="1" dirty="0">
                <a:cs typeface="Arial" panose="020B0604020202020204" pitchFamily="34" charset="0"/>
              </a:rPr>
              <a:t>Z. mobilis</a:t>
            </a:r>
            <a:r>
              <a:rPr lang="en-US" sz="1400" dirty="0">
                <a:cs typeface="Arial" panose="020B0604020202020204" pitchFamily="34" charset="0"/>
              </a:rPr>
              <a:t>, </a:t>
            </a:r>
            <a:r>
              <a:rPr lang="en-US" sz="1400" i="1" dirty="0">
                <a:cs typeface="Arial" panose="020B0604020202020204" pitchFamily="34" charset="0"/>
              </a:rPr>
              <a:t>R. sphaeroides</a:t>
            </a:r>
            <a:r>
              <a:rPr lang="en-US" sz="1400" dirty="0">
                <a:cs typeface="Arial" panose="020B0604020202020204" pitchFamily="34" charset="0"/>
              </a:rPr>
              <a:t>, and </a:t>
            </a:r>
            <a:r>
              <a:rPr lang="en-US" sz="1400" i="1" dirty="0">
                <a:cs typeface="Arial" panose="020B0604020202020204" pitchFamily="34" charset="0"/>
              </a:rPr>
              <a:t>N. aromaticivorans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1400" dirty="0">
                <a:cs typeface="Arial" panose="020B0604020202020204" pitchFamily="34" charset="0"/>
              </a:rPr>
              <a:t>This is a crucial step for optimizing these bacteria for the bio-based production of fuels and chemicals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0" y="6619705"/>
            <a:ext cx="2327563" cy="2382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Arial" panose="020B0604020202020204" pitchFamily="34" charset="0"/>
              </a:rPr>
              <a:t>GLBRC November 2020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15F02C0-8367-5348-B533-2BCB8B3DAAE9}"/>
              </a:ext>
            </a:extLst>
          </p:cNvPr>
          <p:cNvGrpSpPr/>
          <p:nvPr/>
        </p:nvGrpSpPr>
        <p:grpSpPr>
          <a:xfrm>
            <a:off x="3220856" y="1183482"/>
            <a:ext cx="5610084" cy="3280934"/>
            <a:chOff x="4095750" y="1248578"/>
            <a:chExt cx="4722794" cy="276202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C95015B-341B-DE4E-B309-42A402F96363}"/>
                </a:ext>
              </a:extLst>
            </p:cNvPr>
            <p:cNvSpPr txBox="1"/>
            <p:nvPr/>
          </p:nvSpPr>
          <p:spPr>
            <a:xfrm>
              <a:off x="4095750" y="3641266"/>
              <a:ext cx="4578139" cy="36933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en-US" sz="900" i="1" dirty="0">
                  <a:cs typeface="Arial" panose="020B0604020202020204" pitchFamily="34" charset="0"/>
                </a:rPr>
                <a:t>Rhodobacter sphaeroides, Zymomonas mobilis, and Novosphingobium aromaticivorans. </a:t>
              </a:r>
              <a:r>
                <a:rPr lang="en-US" sz="900" dirty="0">
                  <a:cs typeface="Arial" panose="020B0604020202020204" pitchFamily="34" charset="0"/>
                </a:rPr>
                <a:t>Photos by Kim </a:t>
              </a:r>
              <a:r>
                <a:rPr lang="en-US" sz="900" dirty="0" err="1">
                  <a:cs typeface="Arial" panose="020B0604020202020204" pitchFamily="34" charset="0"/>
                </a:rPr>
                <a:t>Lemmer</a:t>
              </a:r>
              <a:r>
                <a:rPr lang="en-US" sz="900" dirty="0">
                  <a:cs typeface="Arial" panose="020B0604020202020204" pitchFamily="34" charset="0"/>
                </a:rPr>
                <a:t>,</a:t>
              </a:r>
              <a:r>
                <a:rPr lang="en-US" sz="900" i="1" dirty="0">
                  <a:cs typeface="Arial" panose="020B0604020202020204" pitchFamily="34" charset="0"/>
                </a:rPr>
                <a:t> </a:t>
              </a:r>
              <a:r>
                <a:rPr lang="en-US" sz="900" dirty="0"/>
                <a:t>Katherine Pappas, and Miguel Perez</a:t>
              </a:r>
              <a:endParaRPr lang="en-US" sz="900" i="1" dirty="0">
                <a:cs typeface="Arial" panose="020B0604020202020204" pitchFamily="34" charset="0"/>
              </a:endParaRPr>
            </a:p>
          </p:txBody>
        </p:sp>
        <p:pic>
          <p:nvPicPr>
            <p:cNvPr id="3" name="Picture 2" descr="A picture containing indoor, photo, computer, sitting&#10;&#10;Description automatically generated">
              <a:extLst>
                <a:ext uri="{FF2B5EF4-FFF2-40B4-BE49-F238E27FC236}">
                  <a16:creationId xmlns:a16="http://schemas.microsoft.com/office/drawing/2014/main" id="{937D85F7-AFEA-C046-940B-D85A4554C6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5750" y="1248578"/>
              <a:ext cx="4722794" cy="2361397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HUBDOC-169-696</_dlc_DocId>
    <_dlc_DocIdUrl xmlns="f66da2ca-f37c-4205-929f-e8e9af1907d3">
      <Url>https://intranet.wei.wisc.edu/glbrc/doe/_layouts/15/DocIdRedir.aspx?ID=HUBDOC-169-696</Url>
      <Description>HUBDOC-169-696</Description>
    </_dlc_DocIdUrl>
    <_dlc_DocIdPersistId xmlns="f66da2ca-f37c-4205-929f-e8e9af1907d3">false</_dlc_DocIdPersistId>
  </documentManagement>
</p:properties>
</file>

<file path=customXml/itemProps1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7724</TotalTime>
  <Words>271</Words>
  <Application>Microsoft Macintosh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Matthew Wisniewski</cp:lastModifiedBy>
  <cp:revision>857</cp:revision>
  <dcterms:created xsi:type="dcterms:W3CDTF">2010-02-04T19:54:00Z</dcterms:created>
  <dcterms:modified xsi:type="dcterms:W3CDTF">2020-11-10T18:44:02Z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9fc0a092-28a3-43ab-8106-5525cad596e8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