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handoutMasterIdLst>
    <p:handoutMasterId r:id="rId7"/>
  </p:handoutMasterIdLst>
  <p:sldIdLst>
    <p:sldId id="438" r:id="rId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475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geissler" initials="c" lastIdx="1" clrIdx="0">
    <p:extLst>
      <p:ext uri="{19B8F6BF-5375-455C-9EA6-DF929625EA0E}">
        <p15:presenceInfo xmlns:p15="http://schemas.microsoft.com/office/powerpoint/2012/main" userId="S-1-5-21-3244188599-301892486-250641936-124858" providerId="AD"/>
      </p:ext>
    </p:extLst>
  </p:cmAuthor>
  <p:cmAuthor id="2" name="Caleb H. Geissler" initials="CHG" lastIdx="1" clrIdx="1">
    <p:extLst>
      <p:ext uri="{19B8F6BF-5375-455C-9EA6-DF929625EA0E}">
        <p15:presenceInfo xmlns:p15="http://schemas.microsoft.com/office/powerpoint/2012/main" userId="Caleb H. Geissl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28AA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48" autoAdjust="0"/>
    <p:restoredTop sz="96122" autoAdjust="0"/>
  </p:normalViewPr>
  <p:slideViewPr>
    <p:cSldViewPr snapToGrid="0">
      <p:cViewPr varScale="1">
        <p:scale>
          <a:sx n="123" d="100"/>
          <a:sy n="123" d="100"/>
        </p:scale>
        <p:origin x="1824" y="184"/>
      </p:cViewPr>
      <p:guideLst>
        <p:guide orient="horz" pos="2160"/>
        <p:guide pos="4752"/>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111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7" tIns="46584" rIns="93167" bIns="46584"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67" tIns="46584" rIns="93167" bIns="46584" rtlCol="0"/>
          <a:lstStyle>
            <a:lvl1pPr algn="r" fontAlgn="auto">
              <a:spcBef>
                <a:spcPts val="0"/>
              </a:spcBef>
              <a:spcAft>
                <a:spcPts val="0"/>
              </a:spcAft>
              <a:defRPr sz="1200">
                <a:latin typeface="+mn-lt"/>
              </a:defRPr>
            </a:lvl1pPr>
          </a:lstStyle>
          <a:p>
            <a:pPr>
              <a:defRPr/>
            </a:pPr>
            <a:fld id="{01933470-C82D-4D91-BC44-EDDF0F3DAA3C}" type="datetimeFigureOut">
              <a:rPr lang="en-US"/>
              <a:pPr>
                <a:defRPr/>
              </a:pPr>
              <a:t>11/17/21</a:t>
            </a:fld>
            <a:endParaRPr lang="en-US" dirty="0"/>
          </a:p>
        </p:txBody>
      </p:sp>
      <p:sp>
        <p:nvSpPr>
          <p:cNvPr id="4" name="Footer Placeholder 3"/>
          <p:cNvSpPr>
            <a:spLocks noGrp="1"/>
          </p:cNvSpPr>
          <p:nvPr>
            <p:ph type="ftr" sz="quarter" idx="2"/>
          </p:nvPr>
        </p:nvSpPr>
        <p:spPr>
          <a:xfrm>
            <a:off x="1" y="8829967"/>
            <a:ext cx="3037840" cy="464820"/>
          </a:xfrm>
          <a:prstGeom prst="rect">
            <a:avLst/>
          </a:prstGeom>
        </p:spPr>
        <p:txBody>
          <a:bodyPr vert="horz" lIns="93167" tIns="46584" rIns="93167" bIns="46584" rtlCol="0" anchor="b"/>
          <a:lstStyle>
            <a:lvl1pPr algn="l" fontAlgn="auto">
              <a:spcBef>
                <a:spcPts val="0"/>
              </a:spcBef>
              <a:spcAft>
                <a:spcPts val="0"/>
              </a:spcAft>
              <a:defRPr sz="1200">
                <a:latin typeface="+mn-lt"/>
              </a:defRPr>
            </a:lvl1pPr>
          </a:lstStyle>
          <a:p>
            <a:pPr>
              <a:defRPr/>
            </a:pP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67" tIns="46584" rIns="93167" bIns="46584" rtlCol="0" anchor="b"/>
          <a:lstStyle>
            <a:lvl1pPr algn="r" fontAlgn="auto">
              <a:spcBef>
                <a:spcPts val="0"/>
              </a:spcBef>
              <a:spcAft>
                <a:spcPts val="0"/>
              </a:spcAft>
              <a:defRPr sz="1200">
                <a:latin typeface="+mn-lt"/>
              </a:defRPr>
            </a:lvl1pPr>
          </a:lstStyle>
          <a:p>
            <a:pPr>
              <a:defRPr/>
            </a:pPr>
            <a:fld id="{CDC09BA1-F2D0-444F-980D-8F03A3EE7AE6}" type="slidenum">
              <a:rPr lang="en-US"/>
              <a:pPr>
                <a:defRPr/>
              </a:pPr>
              <a:t>‹#›</a:t>
            </a:fld>
            <a:endParaRPr lang="en-US" dirty="0"/>
          </a:p>
        </p:txBody>
      </p:sp>
    </p:spTree>
    <p:extLst>
      <p:ext uri="{BB962C8B-B14F-4D97-AF65-F5344CB8AC3E}">
        <p14:creationId xmlns:p14="http://schemas.microsoft.com/office/powerpoint/2010/main" val="11263690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7" tIns="46584" rIns="93167" bIns="46584"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67" tIns="46584" rIns="93167" bIns="46584" rtlCol="0"/>
          <a:lstStyle>
            <a:lvl1pPr algn="r" fontAlgn="auto">
              <a:spcBef>
                <a:spcPts val="0"/>
              </a:spcBef>
              <a:spcAft>
                <a:spcPts val="0"/>
              </a:spcAft>
              <a:defRPr sz="1200">
                <a:latin typeface="+mn-lt"/>
              </a:defRPr>
            </a:lvl1pPr>
          </a:lstStyle>
          <a:p>
            <a:pPr>
              <a:defRPr/>
            </a:pPr>
            <a:fld id="{D1BB9D18-7567-4D19-8665-5AE6C32131D1}" type="datetimeFigureOut">
              <a:rPr lang="en-US"/>
              <a:pPr>
                <a:defRPr/>
              </a:pPr>
              <a:t>11/17/21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7" tIns="46584" rIns="93167" bIns="46584"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7" tIns="46584" rIns="93167" bIns="46584"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8829967"/>
            <a:ext cx="3037840" cy="464820"/>
          </a:xfrm>
          <a:prstGeom prst="rect">
            <a:avLst/>
          </a:prstGeom>
        </p:spPr>
        <p:txBody>
          <a:bodyPr vert="horz" lIns="93167" tIns="46584" rIns="93167" bIns="46584" rtlCol="0" anchor="b"/>
          <a:lstStyle>
            <a:lvl1pPr algn="l" fontAlgn="auto">
              <a:spcBef>
                <a:spcPts val="0"/>
              </a:spcBef>
              <a:spcAft>
                <a:spcPts val="0"/>
              </a:spcAft>
              <a:defRPr sz="1200">
                <a:latin typeface="+mn-lt"/>
              </a:defRPr>
            </a:lvl1pPr>
          </a:lstStyle>
          <a:p>
            <a:pPr>
              <a:defRPr/>
            </a:pPr>
            <a:r>
              <a:rPr lang="en-US" dirty="0"/>
              <a:t>June 13-15, 2011</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7" tIns="46584" rIns="93167" bIns="46584" rtlCol="0" anchor="b"/>
          <a:lstStyle>
            <a:lvl1pPr algn="r" fontAlgn="auto">
              <a:spcBef>
                <a:spcPts val="0"/>
              </a:spcBef>
              <a:spcAft>
                <a:spcPts val="0"/>
              </a:spcAft>
              <a:defRPr sz="1200">
                <a:latin typeface="+mn-lt"/>
              </a:defRPr>
            </a:lvl1pPr>
          </a:lstStyle>
          <a:p>
            <a:pPr>
              <a:defRPr/>
            </a:pPr>
            <a:fld id="{7349337F-5096-4607-B08E-5CD7BA64E5E0}" type="slidenum">
              <a:rPr lang="en-US"/>
              <a:pPr>
                <a:defRPr/>
              </a:pPr>
              <a:t>‹#›</a:t>
            </a:fld>
            <a:endParaRPr lang="en-US" dirty="0"/>
          </a:p>
        </p:txBody>
      </p:sp>
    </p:spTree>
    <p:extLst>
      <p:ext uri="{BB962C8B-B14F-4D97-AF65-F5344CB8AC3E}">
        <p14:creationId xmlns:p14="http://schemas.microsoft.com/office/powerpoint/2010/main" val="7179943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ACA3CBC3-7A8E-4EEE-BFC3-2F119B620096}" type="slidenum">
              <a:rPr lang="en-US"/>
              <a:pPr/>
              <a:t>1</a:t>
            </a:fld>
            <a:endParaRPr lang="en-US" dirty="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noAutofit/>
          </a:bodyPr>
          <a:lstStyle/>
          <a:p>
            <a:pPr eaLnBrk="1" hangingPunct="1">
              <a:lnSpc>
                <a:spcPct val="80000"/>
              </a:lnSpc>
            </a:pPr>
            <a:endParaRPr lang="en-US" sz="700" dirty="0"/>
          </a:p>
        </p:txBody>
      </p:sp>
    </p:spTree>
    <p:extLst>
      <p:ext uri="{BB962C8B-B14F-4D97-AF65-F5344CB8AC3E}">
        <p14:creationId xmlns:p14="http://schemas.microsoft.com/office/powerpoint/2010/main" val="3217863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6"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7" name="Rectangle 235"/>
          <p:cNvSpPr>
            <a:spLocks noChangeArrowheads="1"/>
          </p:cNvSpPr>
          <p:nvPr userDrawn="1"/>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6" name="Rectangle 5"/>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7" name="Rectangle 235"/>
          <p:cNvSpPr>
            <a:spLocks noChangeArrowheads="1"/>
          </p:cNvSpPr>
          <p:nvPr userDrawn="1"/>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Date Placeholder 4"/>
          <p:cNvSpPr>
            <a:spLocks noGrp="1"/>
          </p:cNvSpPr>
          <p:nvPr>
            <p:ph type="dt" sz="half" idx="10"/>
          </p:nvPr>
        </p:nvSpPr>
        <p:spPr/>
        <p:txBody>
          <a:bodyPr/>
          <a:lstStyle>
            <a:lvl1pPr>
              <a:defRPr/>
            </a:lvl1pPr>
          </a:lstStyle>
          <a:p>
            <a:pPr>
              <a:defRPr/>
            </a:pPr>
            <a:endParaRPr lang="en-US" dirty="0"/>
          </a:p>
        </p:txBody>
      </p:sp>
      <p:sp>
        <p:nvSpPr>
          <p:cNvPr id="10" name="Footer Placeholder 5"/>
          <p:cNvSpPr>
            <a:spLocks noGrp="1"/>
          </p:cNvSpPr>
          <p:nvPr>
            <p:ph type="ftr" sz="quarter" idx="11"/>
          </p:nvPr>
        </p:nvSpPr>
        <p:spPr/>
        <p:txBody>
          <a:bodyPr/>
          <a:lstStyle>
            <a:lvl1pPr>
              <a:defRPr/>
            </a:lvl1pPr>
          </a:lstStyle>
          <a:p>
            <a:pPr>
              <a:defRPr/>
            </a:pPr>
            <a:endParaRPr lang="en-US" dirty="0"/>
          </a:p>
        </p:txBody>
      </p:sp>
      <p:sp>
        <p:nvSpPr>
          <p:cNvPr id="11" name="Slide Number Placeholder 6"/>
          <p:cNvSpPr>
            <a:spLocks noGrp="1"/>
          </p:cNvSpPr>
          <p:nvPr>
            <p:ph type="sldNum" sz="quarter" idx="12"/>
          </p:nvPr>
        </p:nvSpPr>
        <p:spPr/>
        <p:txBody>
          <a:bodyPr/>
          <a:lstStyle>
            <a:lvl1pPr>
              <a:defRPr/>
            </a:lvl1pPr>
          </a:lstStyle>
          <a:p>
            <a:pPr>
              <a:defRPr/>
            </a:pPr>
            <a:fld id="{531FA98C-247A-46F9-A17E-E1108870C462}"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3"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4" name="Rectangle 8"/>
          <p:cNvSpPr/>
          <p:nvPr userDrawn="1"/>
        </p:nvSpPr>
        <p:spPr bwMode="auto">
          <a:xfrm>
            <a:off x="0" y="6629400"/>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5" name="Rectangle 235"/>
          <p:cNvSpPr>
            <a:spLocks noChangeArrowheads="1"/>
          </p:cNvSpPr>
          <p:nvPr/>
        </p:nvSpPr>
        <p:spPr bwMode="auto">
          <a:xfrm>
            <a:off x="2386013" y="6635750"/>
            <a:ext cx="6600825" cy="211138"/>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2" name="Content Placeholder 1"/>
          <p:cNvSpPr>
            <a:spLocks noGrp="1"/>
          </p:cNvSpPr>
          <p:nvPr>
            <p:ph/>
          </p:nvPr>
        </p:nvSpPr>
        <p:spPr>
          <a:xfrm>
            <a:off x="457200" y="381000"/>
            <a:ext cx="8229600" cy="57451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CD4BD2A-A61B-43C4-A97F-6D47483509E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087" r:id="rId1"/>
    <p:sldLayoutId id="2147484088" r:id="rId2"/>
    <p:sldLayoutId id="2147484092" r:id="rId3"/>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16/j.apenergy.2021.117539"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2.jp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27434" y="1933797"/>
            <a:ext cx="4444566" cy="2616101"/>
          </a:xfrm>
          <a:prstGeom prst="rect">
            <a:avLst/>
          </a:prstGeom>
          <a:noFill/>
        </p:spPr>
        <p:txBody>
          <a:bodyPr wrap="square" rtlCol="0">
            <a:spAutoFit/>
          </a:bodyPr>
          <a:lstStyle/>
          <a:p>
            <a:r>
              <a:rPr lang="en-US" sz="2000" b="1" u="sng" dirty="0">
                <a:solidFill>
                  <a:schemeClr val="accent1">
                    <a:lumMod val="75000"/>
                  </a:schemeClr>
                </a:solidFill>
                <a:latin typeface="+mn-lt"/>
              </a:rPr>
              <a:t>Approach  </a:t>
            </a:r>
            <a:endParaRPr lang="en-US" sz="1600" dirty="0">
              <a:latin typeface="+mn-lt"/>
            </a:endParaRPr>
          </a:p>
          <a:p>
            <a:pPr marL="283464" indent="-283464">
              <a:buFont typeface="Wingdings" pitchFamily="2" charset="2"/>
              <a:buChar char="Ø"/>
            </a:pPr>
            <a:r>
              <a:rPr lang="en-US" sz="1600" dirty="0">
                <a:latin typeface="+mn-lt"/>
              </a:rPr>
              <a:t>Model model biorefinery BECCS by estimating soil carbon fixation by three sample feedstocks (corn, switchgrass, and poplar) and carbon capture from fermentation, biogas, and flue gas combustion emissions.</a:t>
            </a:r>
          </a:p>
          <a:p>
            <a:pPr marL="283464" indent="-283464">
              <a:buFont typeface="Wingdings" pitchFamily="2" charset="2"/>
              <a:buChar char="Ø"/>
            </a:pPr>
            <a:r>
              <a:rPr lang="en-US" sz="1600" dirty="0">
                <a:latin typeface="+mn-lt"/>
              </a:rPr>
              <a:t>Simulate impacts of various pretreatment methods combined with BECCS on carbon storage, biorefinery economic performance, and energy production.</a:t>
            </a:r>
          </a:p>
        </p:txBody>
      </p:sp>
      <p:sp>
        <p:nvSpPr>
          <p:cNvPr id="12295" name="Text Box 9"/>
          <p:cNvSpPr txBox="1">
            <a:spLocks noChangeArrowheads="1"/>
          </p:cNvSpPr>
          <p:nvPr/>
        </p:nvSpPr>
        <p:spPr bwMode="auto">
          <a:xfrm>
            <a:off x="365125" y="874713"/>
            <a:ext cx="184150" cy="366712"/>
          </a:xfrm>
          <a:prstGeom prst="rect">
            <a:avLst/>
          </a:prstGeom>
          <a:noFill/>
          <a:ln w="9525">
            <a:noFill/>
            <a:miter lim="800000"/>
            <a:headEnd/>
            <a:tailEnd/>
          </a:ln>
        </p:spPr>
        <p:txBody>
          <a:bodyPr wrap="none">
            <a:spAutoFit/>
          </a:bodyPr>
          <a:lstStyle/>
          <a:p>
            <a:endParaRPr lang="en-US" b="0" dirty="0"/>
          </a:p>
        </p:txBody>
      </p:sp>
      <p:sp>
        <p:nvSpPr>
          <p:cNvPr id="12299" name="Text Box 50"/>
          <p:cNvSpPr txBox="1">
            <a:spLocks noChangeArrowheads="1"/>
          </p:cNvSpPr>
          <p:nvPr/>
        </p:nvSpPr>
        <p:spPr bwMode="auto">
          <a:xfrm>
            <a:off x="365125" y="874713"/>
            <a:ext cx="184150" cy="366712"/>
          </a:xfrm>
          <a:prstGeom prst="rect">
            <a:avLst/>
          </a:prstGeom>
          <a:noFill/>
          <a:ln w="9525">
            <a:noFill/>
            <a:miter lim="800000"/>
            <a:headEnd/>
            <a:tailEnd/>
          </a:ln>
        </p:spPr>
        <p:txBody>
          <a:bodyPr wrap="none">
            <a:spAutoFit/>
          </a:bodyPr>
          <a:lstStyle/>
          <a:p>
            <a:endParaRPr lang="en-US" b="0" dirty="0"/>
          </a:p>
        </p:txBody>
      </p:sp>
      <p:sp>
        <p:nvSpPr>
          <p:cNvPr id="5" name="TextBox 4"/>
          <p:cNvSpPr txBox="1"/>
          <p:nvPr/>
        </p:nvSpPr>
        <p:spPr>
          <a:xfrm>
            <a:off x="2006459" y="412631"/>
            <a:ext cx="7137541" cy="830997"/>
          </a:xfrm>
          <a:prstGeom prst="rect">
            <a:avLst/>
          </a:prstGeom>
          <a:noFill/>
        </p:spPr>
        <p:txBody>
          <a:bodyPr wrap="square" rtlCol="0">
            <a:spAutoFit/>
          </a:bodyPr>
          <a:lstStyle/>
          <a:p>
            <a:r>
              <a:rPr lang="en-US" sz="2400" b="1" dirty="0"/>
              <a:t>Optimizing for carbon storage: a new model for biorefineries</a:t>
            </a:r>
            <a:r>
              <a:rPr lang="en-US" sz="2400" dirty="0"/>
              <a:t> </a:t>
            </a:r>
          </a:p>
        </p:txBody>
      </p:sp>
      <p:sp>
        <p:nvSpPr>
          <p:cNvPr id="6" name="TextBox 5"/>
          <p:cNvSpPr txBox="1"/>
          <p:nvPr/>
        </p:nvSpPr>
        <p:spPr>
          <a:xfrm>
            <a:off x="137621" y="6152221"/>
            <a:ext cx="8940453" cy="369332"/>
          </a:xfrm>
          <a:prstGeom prst="rect">
            <a:avLst/>
          </a:prstGeom>
          <a:noFill/>
        </p:spPr>
        <p:txBody>
          <a:bodyPr wrap="square" rtlCol="0">
            <a:spAutoFit/>
          </a:bodyPr>
          <a:lstStyle/>
          <a:p>
            <a:r>
              <a:rPr lang="en-US" sz="900" dirty="0"/>
              <a:t>Geissler, CH, and </a:t>
            </a:r>
            <a:r>
              <a:rPr lang="en-US" sz="900" dirty="0" err="1"/>
              <a:t>Maravelias</a:t>
            </a:r>
            <a:r>
              <a:rPr lang="en-US" sz="900" dirty="0"/>
              <a:t>, CT. “Economic, energetic, and environmental analysis of lignocellulosic biorefineries with carbon capture.” </a:t>
            </a:r>
            <a:r>
              <a:rPr lang="en-US" sz="900" i="1" dirty="0"/>
              <a:t>Applied Energy</a:t>
            </a:r>
            <a:r>
              <a:rPr lang="en-US" sz="900" dirty="0"/>
              <a:t> </a:t>
            </a:r>
            <a:r>
              <a:rPr lang="en-US" sz="900" b="1" dirty="0"/>
              <a:t>302</a:t>
            </a:r>
            <a:r>
              <a:rPr lang="en-US" sz="900" dirty="0"/>
              <a:t>, 117539 (2021) [DOI: </a:t>
            </a:r>
            <a:r>
              <a:rPr lang="en-US" sz="900" dirty="0">
                <a:hlinkClick r:id="rId3"/>
              </a:rPr>
              <a:t>10.1016/j.apenergy.2021.117539</a:t>
            </a:r>
            <a:r>
              <a:rPr lang="en-US" sz="900" dirty="0"/>
              <a:t>]</a:t>
            </a:r>
          </a:p>
        </p:txBody>
      </p:sp>
      <p:sp>
        <p:nvSpPr>
          <p:cNvPr id="9" name="TextBox 8"/>
          <p:cNvSpPr txBox="1"/>
          <p:nvPr/>
        </p:nvSpPr>
        <p:spPr>
          <a:xfrm>
            <a:off x="127433" y="4488120"/>
            <a:ext cx="4584282" cy="1138773"/>
          </a:xfrm>
          <a:prstGeom prst="rect">
            <a:avLst/>
          </a:prstGeom>
          <a:noFill/>
        </p:spPr>
        <p:txBody>
          <a:bodyPr wrap="square" rtlCol="0">
            <a:spAutoFit/>
          </a:bodyPr>
          <a:lstStyle/>
          <a:p>
            <a:r>
              <a:rPr lang="en-US" sz="2000" b="1" u="sng" dirty="0">
                <a:solidFill>
                  <a:schemeClr val="accent1">
                    <a:lumMod val="75000"/>
                  </a:schemeClr>
                </a:solidFill>
                <a:latin typeface="+mn-lt"/>
              </a:rPr>
              <a:t>Result/Impacts</a:t>
            </a:r>
          </a:p>
          <a:p>
            <a:pPr marL="285750" indent="-285750">
              <a:buFont typeface="Wingdings" panose="05000000000000000000" pitchFamily="2" charset="2"/>
              <a:buChar char="Ø"/>
            </a:pPr>
            <a:r>
              <a:rPr lang="en-US" sz="1600" dirty="0">
                <a:latin typeface="+mn-lt"/>
              </a:rPr>
              <a:t>Carbon capture technologies are interdependent with production methods, both of which affect energy production and environmental impacts.</a:t>
            </a:r>
          </a:p>
        </p:txBody>
      </p:sp>
      <p:sp>
        <p:nvSpPr>
          <p:cNvPr id="12" name="TextBox 11"/>
          <p:cNvSpPr txBox="1"/>
          <p:nvPr/>
        </p:nvSpPr>
        <p:spPr>
          <a:xfrm>
            <a:off x="0" y="0"/>
            <a:ext cx="2416046" cy="369332"/>
          </a:xfrm>
          <a:prstGeom prst="rect">
            <a:avLst/>
          </a:prstGeom>
          <a:noFill/>
        </p:spPr>
        <p:txBody>
          <a:bodyPr wrap="none" rtlCol="0">
            <a:spAutoFit/>
          </a:bodyPr>
          <a:lstStyle/>
          <a:p>
            <a:r>
              <a:rPr lang="en-US" i="1" u="sng" dirty="0">
                <a:effectLst>
                  <a:outerShdw blurRad="38100" dist="38100" dir="2700000" algn="tl">
                    <a:srgbClr val="000000">
                      <a:alpha val="43137"/>
                    </a:srgbClr>
                  </a:outerShdw>
                </a:effectLst>
                <a:latin typeface="Times New Roman" pitchFamily="18" charset="0"/>
                <a:cs typeface="Times New Roman" pitchFamily="18" charset="0"/>
              </a:rPr>
              <a:t>BRC Science Highlight</a:t>
            </a:r>
          </a:p>
        </p:txBody>
      </p:sp>
      <p:pic>
        <p:nvPicPr>
          <p:cNvPr id="13" name="Picture 2"/>
          <p:cNvPicPr>
            <a:picLocks noChangeAspect="1" noChangeArrowheads="1"/>
          </p:cNvPicPr>
          <p:nvPr/>
        </p:nvPicPr>
        <p:blipFill>
          <a:blip r:embed="rId4" cstate="print"/>
          <a:srcRect/>
          <a:stretch>
            <a:fillRect/>
          </a:stretch>
        </p:blipFill>
        <p:spPr bwMode="auto">
          <a:xfrm>
            <a:off x="152400" y="394716"/>
            <a:ext cx="1728787" cy="764523"/>
          </a:xfrm>
          <a:prstGeom prst="rect">
            <a:avLst/>
          </a:prstGeom>
          <a:noFill/>
          <a:ln w="9525">
            <a:noFill/>
            <a:miter lim="800000"/>
            <a:headEnd/>
            <a:tailEnd/>
          </a:ln>
        </p:spPr>
      </p:pic>
      <p:sp>
        <p:nvSpPr>
          <p:cNvPr id="14" name="Rectangle 235"/>
          <p:cNvSpPr>
            <a:spLocks noChangeArrowheads="1"/>
          </p:cNvSpPr>
          <p:nvPr/>
        </p:nvSpPr>
        <p:spPr bwMode="auto">
          <a:xfrm>
            <a:off x="0" y="6619705"/>
            <a:ext cx="2327563" cy="238295"/>
          </a:xfrm>
          <a:prstGeom prst="rect">
            <a:avLst/>
          </a:prstGeom>
          <a:noFill/>
          <a:ln w="9525" algn="ctr">
            <a:noFill/>
            <a:miter lim="800000"/>
            <a:headEnd/>
            <a:tailEnd/>
          </a:ln>
          <a:effectLst/>
        </p:spPr>
        <p:txBody>
          <a:bodyPr/>
          <a:lstStyle/>
          <a:p>
            <a:pPr marL="171450" indent="-171450" algn="ctr" eaLnBrk="0" fontAlgn="auto" hangingPunct="0">
              <a:lnSpc>
                <a:spcPct val="90000"/>
              </a:lnSpc>
              <a:spcBef>
                <a:spcPts val="0"/>
              </a:spcBef>
              <a:spcAft>
                <a:spcPts val="0"/>
              </a:spcAft>
              <a:defRPr/>
            </a:pPr>
            <a:r>
              <a:rPr lang="en-US" sz="1200" b="1" dirty="0">
                <a:solidFill>
                  <a:schemeClr val="bg1"/>
                </a:solidFill>
                <a:latin typeface="+mn-lt"/>
                <a:ea typeface="Rod"/>
                <a:cs typeface="Rod"/>
              </a:rPr>
              <a:t>	GLBRC November 2021</a:t>
            </a:r>
          </a:p>
        </p:txBody>
      </p:sp>
      <p:sp>
        <p:nvSpPr>
          <p:cNvPr id="7" name="TextBox 6"/>
          <p:cNvSpPr txBox="1"/>
          <p:nvPr/>
        </p:nvSpPr>
        <p:spPr>
          <a:xfrm>
            <a:off x="137621" y="1106754"/>
            <a:ext cx="9006379" cy="892552"/>
          </a:xfrm>
          <a:prstGeom prst="rect">
            <a:avLst/>
          </a:prstGeom>
          <a:noFill/>
        </p:spPr>
        <p:txBody>
          <a:bodyPr wrap="square" rtlCol="0">
            <a:spAutoFit/>
          </a:bodyPr>
          <a:lstStyle/>
          <a:p>
            <a:r>
              <a:rPr lang="en-US" sz="2000" b="1" u="sng" dirty="0">
                <a:solidFill>
                  <a:schemeClr val="accent1">
                    <a:lumMod val="75000"/>
                  </a:schemeClr>
                </a:solidFill>
                <a:latin typeface="+mn-lt"/>
              </a:rPr>
              <a:t>Objective</a:t>
            </a:r>
            <a:r>
              <a:rPr lang="en-US" dirty="0">
                <a:latin typeface="+mn-lt"/>
              </a:rPr>
              <a:t> </a:t>
            </a:r>
            <a:br>
              <a:rPr lang="en-US" dirty="0">
                <a:latin typeface="+mn-lt"/>
              </a:rPr>
            </a:br>
            <a:r>
              <a:rPr lang="en-US" sz="1600" dirty="0">
                <a:latin typeface="+mn-lt"/>
              </a:rPr>
              <a:t>Determine the impacts of bioenergy carbon capture and storage (BECCS) on economy, energy production, and environmental footprint of a biofuel refinery.</a:t>
            </a:r>
            <a:endParaRPr lang="en-US" dirty="0">
              <a:latin typeface="+mn-lt"/>
            </a:endParaRPr>
          </a:p>
        </p:txBody>
      </p:sp>
      <p:sp>
        <p:nvSpPr>
          <p:cNvPr id="4" name="TextBox 3">
            <a:extLst>
              <a:ext uri="{FF2B5EF4-FFF2-40B4-BE49-F238E27FC236}">
                <a16:creationId xmlns:a16="http://schemas.microsoft.com/office/drawing/2014/main" id="{BBFD7B1E-C9F1-194D-8139-2D766C097F7E}"/>
              </a:ext>
            </a:extLst>
          </p:cNvPr>
          <p:cNvSpPr txBox="1"/>
          <p:nvPr/>
        </p:nvSpPr>
        <p:spPr>
          <a:xfrm>
            <a:off x="4649430" y="4801165"/>
            <a:ext cx="4315242" cy="707886"/>
          </a:xfrm>
          <a:prstGeom prst="rect">
            <a:avLst/>
          </a:prstGeom>
          <a:noFill/>
        </p:spPr>
        <p:txBody>
          <a:bodyPr wrap="square" rtlCol="0">
            <a:spAutoFit/>
          </a:bodyPr>
          <a:lstStyle/>
          <a:p>
            <a:r>
              <a:rPr lang="en-US" sz="1000" i="1" dirty="0"/>
              <a:t>Biorefinery profitability scale with a carbon credit in cases of (A) no capture, (B) capture from fermentation, (C) capture from fermentation and biogas, and (E) full capture from fermentation and biogas, with exactly enough capture from flue gas to neither purchase nor sell electricity.</a:t>
            </a:r>
          </a:p>
        </p:txBody>
      </p:sp>
      <p:pic>
        <p:nvPicPr>
          <p:cNvPr id="3" name="Picture 2">
            <a:extLst>
              <a:ext uri="{FF2B5EF4-FFF2-40B4-BE49-F238E27FC236}">
                <a16:creationId xmlns:a16="http://schemas.microsoft.com/office/drawing/2014/main" id="{C84E97D1-F8EE-F64E-A028-A5698F2FF95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47782" y="1845305"/>
            <a:ext cx="4416890" cy="2918988"/>
          </a:xfrm>
          <a:prstGeom prst="rect">
            <a:avLst/>
          </a:prstGeom>
        </p:spPr>
      </p:pic>
      <p:sp>
        <p:nvSpPr>
          <p:cNvPr id="10" name="TextBox 9">
            <a:extLst>
              <a:ext uri="{FF2B5EF4-FFF2-40B4-BE49-F238E27FC236}">
                <a16:creationId xmlns:a16="http://schemas.microsoft.com/office/drawing/2014/main" id="{F4205EBA-8F7E-6C40-94F4-782B0C214AC0}"/>
              </a:ext>
            </a:extLst>
          </p:cNvPr>
          <p:cNvSpPr txBox="1"/>
          <p:nvPr/>
        </p:nvSpPr>
        <p:spPr>
          <a:xfrm>
            <a:off x="5618480" y="5913120"/>
            <a:ext cx="184731" cy="369332"/>
          </a:xfrm>
          <a:prstGeom prst="rect">
            <a:avLst/>
          </a:prstGeom>
          <a:noFill/>
        </p:spPr>
        <p:txBody>
          <a:bodyPr wrap="none" rtlCol="0">
            <a:spAutoFit/>
          </a:bodyPr>
          <a:lstStyle/>
          <a:p>
            <a:endParaRPr lang="en-US" dirty="0"/>
          </a:p>
        </p:txBody>
      </p:sp>
      <p:sp>
        <p:nvSpPr>
          <p:cNvPr id="11" name="TextBox 10">
            <a:extLst>
              <a:ext uri="{FF2B5EF4-FFF2-40B4-BE49-F238E27FC236}">
                <a16:creationId xmlns:a16="http://schemas.microsoft.com/office/drawing/2014/main" id="{53613C5C-2052-5048-85F3-FA58EDF4B1F1}"/>
              </a:ext>
            </a:extLst>
          </p:cNvPr>
          <p:cNvSpPr txBox="1"/>
          <p:nvPr/>
        </p:nvSpPr>
        <p:spPr>
          <a:xfrm>
            <a:off x="127431" y="5540775"/>
            <a:ext cx="8889135" cy="584775"/>
          </a:xfrm>
          <a:prstGeom prst="rect">
            <a:avLst/>
          </a:prstGeom>
          <a:noFill/>
        </p:spPr>
        <p:txBody>
          <a:bodyPr wrap="square" rtlCol="0">
            <a:spAutoFit/>
          </a:bodyPr>
          <a:lstStyle/>
          <a:p>
            <a:pPr marL="285750" indent="-285750">
              <a:buFont typeface="Wingdings" pitchFamily="2" charset="2"/>
              <a:buChar char="Ø"/>
            </a:pPr>
            <a:r>
              <a:rPr lang="en-US" sz="1600" dirty="0">
                <a:solidFill>
                  <a:prstClr val="black"/>
                </a:solidFill>
                <a:latin typeface="Calibri"/>
              </a:rPr>
              <a:t>Scenarios ultimately showed that larger cost-effective biorefinery operation can succeed when technologies are employed that don’t rely on grid electricity.</a:t>
            </a:r>
            <a:endParaRPr lang="en-US" sz="1600" dirty="0"/>
          </a:p>
        </p:txBody>
      </p:sp>
    </p:spTree>
    <p:extLst>
      <p:ext uri="{BB962C8B-B14F-4D97-AF65-F5344CB8AC3E}">
        <p14:creationId xmlns:p14="http://schemas.microsoft.com/office/powerpoint/2010/main" val="2277402893"/>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2BB5441F300C5429FF9C6182EFE4152" ma:contentTypeVersion="13" ma:contentTypeDescription="Create a new document." ma:contentTypeScope="" ma:versionID="0a0b9867b7c95b2578c2cfb5bdad8c2f">
  <xsd:schema xmlns:xsd="http://www.w3.org/2001/XMLSchema" xmlns:xs="http://www.w3.org/2001/XMLSchema" xmlns:p="http://schemas.microsoft.com/office/2006/metadata/properties" xmlns:ns3="df18906b-e4f5-4cff-88c2-67f305a83a2c" xmlns:ns4="b11f0445-4b97-44bf-9ae2-5b2f73be5dbf" targetNamespace="http://schemas.microsoft.com/office/2006/metadata/properties" ma:root="true" ma:fieldsID="69afee59d4143b52ae5fd3a84efed10a" ns3:_="" ns4:_="">
    <xsd:import namespace="df18906b-e4f5-4cff-88c2-67f305a83a2c"/>
    <xsd:import namespace="b11f0445-4b97-44bf-9ae2-5b2f73be5dbf"/>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4:SharedWithUsers" minOccurs="0"/>
                <xsd:element ref="ns4:SharedWithDetails" minOccurs="0"/>
                <xsd:element ref="ns4:SharingHintHash" minOccurs="0"/>
                <xsd:element ref="ns3:MediaServiceOCR"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18906b-e4f5-4cff-88c2-67f305a83a2c"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11f0445-4b97-44bf-9ae2-5b2f73be5dbf"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element name="SharingHintHash" ma:index="15"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CE68956-2A2F-4AF9-A683-C63B389D65EE}">
  <ds:schemaRefs>
    <ds:schemaRef ds:uri="http://schemas.microsoft.com/sharepoint/v3/contenttype/forms"/>
  </ds:schemaRefs>
</ds:datastoreItem>
</file>

<file path=customXml/itemProps2.xml><?xml version="1.0" encoding="utf-8"?>
<ds:datastoreItem xmlns:ds="http://schemas.openxmlformats.org/officeDocument/2006/customXml" ds:itemID="{05E273A0-DD58-4D63-AD59-E4FD25EB50A2}">
  <ds:schemaRefs>
    <ds:schemaRef ds:uri="http://purl.org/dc/terms/"/>
    <ds:schemaRef ds:uri="http://schemas.microsoft.com/office/2006/documentManagement/types"/>
    <ds:schemaRef ds:uri="http://purl.org/dc/elements/1.1/"/>
    <ds:schemaRef ds:uri="http://purl.org/dc/dcmitype/"/>
    <ds:schemaRef ds:uri="http://schemas.microsoft.com/office/infopath/2007/PartnerControls"/>
    <ds:schemaRef ds:uri="http://schemas.microsoft.com/office/2006/metadata/properties"/>
    <ds:schemaRef ds:uri="b11f0445-4b97-44bf-9ae2-5b2f73be5dbf"/>
    <ds:schemaRef ds:uri="http://schemas.openxmlformats.org/package/2006/metadata/core-properties"/>
    <ds:schemaRef ds:uri="df18906b-e4f5-4cff-88c2-67f305a83a2c"/>
    <ds:schemaRef ds:uri="http://www.w3.org/XML/1998/namespace"/>
  </ds:schemaRefs>
</ds:datastoreItem>
</file>

<file path=customXml/itemProps3.xml><?xml version="1.0" encoding="utf-8"?>
<ds:datastoreItem xmlns:ds="http://schemas.openxmlformats.org/officeDocument/2006/customXml" ds:itemID="{7A7EE322-C94F-45A2-86BB-7AC4BF66783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f18906b-e4f5-4cff-88c2-67f305a83a2c"/>
    <ds:schemaRef ds:uri="b11f0445-4b97-44bf-9ae2-5b2f73be5d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29774</TotalTime>
  <Words>246</Words>
  <Application>Microsoft Macintosh PowerPoint</Application>
  <PresentationFormat>On-screen Show (4:3)</PresentationFormat>
  <Paragraphs>13</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Times New Roman</vt:lpstr>
      <vt:lpstr>Wingdings</vt:lpstr>
      <vt:lpstr>Office Theme</vt:lpstr>
      <vt:lpstr>PowerPoint Presentation</vt:lpstr>
    </vt:vector>
  </TitlesOfParts>
  <Company>US Department of Energy (SC)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of BER</dc:title>
  <dc:creator>palmian</dc:creator>
  <cp:lastModifiedBy>Mark Griffin</cp:lastModifiedBy>
  <cp:revision>915</cp:revision>
  <cp:lastPrinted>2021-07-19T20:58:11Z</cp:lastPrinted>
  <dcterms:created xsi:type="dcterms:W3CDTF">2010-02-04T19:54:00Z</dcterms:created>
  <dcterms:modified xsi:type="dcterms:W3CDTF">2021-11-18T17:13:29Z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0x01010042BB5441F300C5429FF9C6182EFE4152</vt:lpwstr>
  </property>
  <property fmtid="{D5CDD505-2E9C-101B-9397-08002B2CF9AE}" pid="3" name="_dlc_DocIdItemGuid">
    <vt:lpwstr>9fc0a092-28a3-43ab-8106-5525cad596e8</vt:lpwstr>
  </property>
  <property fmtid="{D5CDD505-2E9C-101B-9397-08002B2CF9AE}" pid="4" name="TaxKeyword">
    <vt:lpwstr/>
  </property>
  <property fmtid="{D5CDD505-2E9C-101B-9397-08002B2CF9AE}" pid="5" name="xd_Signature">
    <vt:bool>false</vt:bool>
  </property>
  <property fmtid="{D5CDD505-2E9C-101B-9397-08002B2CF9AE}" pid="6" name="xd_ProgID">
    <vt:lpwstr/>
  </property>
  <property fmtid="{D5CDD505-2E9C-101B-9397-08002B2CF9AE}" pid="7" name="TemplateUrl">
    <vt:lpwstr/>
  </property>
</Properties>
</file>