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438" r:id="rId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75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28A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266" autoAdjust="0"/>
    <p:restoredTop sz="95095" autoAdjust="0"/>
  </p:normalViewPr>
  <p:slideViewPr>
    <p:cSldViewPr snapToGrid="0">
      <p:cViewPr varScale="1">
        <p:scale>
          <a:sx n="164" d="100"/>
          <a:sy n="164" d="100"/>
        </p:scale>
        <p:origin x="1560" y="168"/>
      </p:cViewPr>
      <p:guideLst>
        <p:guide orient="horz" pos="2160"/>
        <p:guide pos="475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3/16/21</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3/16/21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r>
              <a:rPr lang="en-US" sz="700" b="1" dirty="0"/>
              <a:t>Notes:</a:t>
            </a:r>
          </a:p>
          <a:p>
            <a:pPr eaLnBrk="1" hangingPunct="1">
              <a:lnSpc>
                <a:spcPct val="80000"/>
              </a:lnSpc>
            </a:pPr>
            <a:r>
              <a:rPr lang="en-US" sz="700" b="0" dirty="0"/>
              <a:t>text</a:t>
            </a:r>
          </a:p>
          <a:p>
            <a:pPr eaLnBrk="1" hangingPunct="1">
              <a:lnSpc>
                <a:spcPct val="80000"/>
              </a:lnSpc>
            </a:pPr>
            <a:endParaRPr lang="en-US" sz="700" b="1" dirty="0"/>
          </a:p>
          <a:p>
            <a:pPr eaLnBrk="1" hangingPunct="1">
              <a:lnSpc>
                <a:spcPct val="80000"/>
              </a:lnSpc>
            </a:pPr>
            <a:r>
              <a:rPr lang="en-US" sz="700" b="1" dirty="0"/>
              <a:t>Title again</a:t>
            </a:r>
            <a:r>
              <a:rPr lang="en-US" sz="700" b="1" baseline="0" dirty="0"/>
              <a:t>:</a:t>
            </a:r>
            <a:endParaRPr lang="en-US" sz="700" b="1" dirty="0"/>
          </a:p>
          <a:p>
            <a:pPr eaLnBrk="1" hangingPunct="1">
              <a:lnSpc>
                <a:spcPct val="80000"/>
              </a:lnSpc>
            </a:pPr>
            <a:r>
              <a:rPr lang="en-US" sz="700" dirty="0"/>
              <a:t>Text 1-2 sentence summary?</a:t>
            </a:r>
          </a:p>
        </p:txBody>
      </p:sp>
    </p:spTree>
    <p:extLst>
      <p:ext uri="{BB962C8B-B14F-4D97-AF65-F5344CB8AC3E}">
        <p14:creationId xmlns:p14="http://schemas.microsoft.com/office/powerpoint/2010/main" val="3217863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59024" y="6629400"/>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2" name="Content Placeholder 1"/>
          <p:cNvSpPr>
            <a:spLocks noGrp="1"/>
          </p:cNvSpPr>
          <p:nvPr>
            <p:ph/>
          </p:nvPr>
        </p:nvSpPr>
        <p:spPr>
          <a:xfrm>
            <a:off x="457200" y="381000"/>
            <a:ext cx="8229600" cy="57451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hyperlink" Target="http://doi.org/10.1038/s41467-021-21763-7"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9A5D0D7-9DC2-8147-AC70-D9C948E7F1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7453" y="1604311"/>
            <a:ext cx="4392979" cy="3002962"/>
          </a:xfrm>
          <a:prstGeom prst="rect">
            <a:avLst/>
          </a:prstGeom>
        </p:spPr>
      </p:pic>
      <p:sp>
        <p:nvSpPr>
          <p:cNvPr id="8" name="TextBox 7"/>
          <p:cNvSpPr txBox="1"/>
          <p:nvPr/>
        </p:nvSpPr>
        <p:spPr>
          <a:xfrm>
            <a:off x="109176" y="1703048"/>
            <a:ext cx="4376057" cy="2185214"/>
          </a:xfrm>
          <a:prstGeom prst="rect">
            <a:avLst/>
          </a:prstGeom>
          <a:noFill/>
        </p:spPr>
        <p:txBody>
          <a:bodyPr wrap="square" rtlCol="0">
            <a:spAutoFit/>
          </a:bodyPr>
          <a:lstStyle/>
          <a:p>
            <a:r>
              <a:rPr lang="en-US" sz="1600" b="1" u="sng" dirty="0">
                <a:solidFill>
                  <a:schemeClr val="accent1">
                    <a:lumMod val="75000"/>
                  </a:schemeClr>
                </a:solidFill>
                <a:cs typeface="Arial" panose="020B0604020202020204" pitchFamily="34" charset="0"/>
              </a:rPr>
              <a:t>Approach  </a:t>
            </a:r>
            <a:endParaRPr lang="en-US" sz="1600" dirty="0">
              <a:cs typeface="Arial" panose="020B0604020202020204" pitchFamily="34" charset="0"/>
            </a:endParaRPr>
          </a:p>
          <a:p>
            <a:pPr marL="283464" indent="-283464">
              <a:buFont typeface="Wingdings" pitchFamily="2" charset="2"/>
              <a:buChar char="Ø"/>
            </a:pPr>
            <a:r>
              <a:rPr lang="en-US" sz="1500" dirty="0">
                <a:cs typeface="Arial" panose="020B0604020202020204" pitchFamily="34" charset="0"/>
              </a:rPr>
              <a:t>Evaluate </a:t>
            </a:r>
            <a:r>
              <a:rPr lang="en-US" sz="1500" dirty="0"/>
              <a:t>long-term historical summer temperature changes in the Midwest based on observations recorded at 1,356 weather stations, some dating back as far as 1894</a:t>
            </a:r>
            <a:r>
              <a:rPr lang="en-US" sz="1500" dirty="0">
                <a:cs typeface="Arial" panose="020B0604020202020204" pitchFamily="34" charset="0"/>
              </a:rPr>
              <a:t>.</a:t>
            </a:r>
          </a:p>
          <a:p>
            <a:pPr marL="283464" indent="-283464">
              <a:buFont typeface="Wingdings" pitchFamily="2" charset="2"/>
              <a:buChar char="Ø"/>
            </a:pPr>
            <a:r>
              <a:rPr lang="en-US" sz="1500" dirty="0">
                <a:cs typeface="Arial" panose="020B0604020202020204" pitchFamily="34" charset="0"/>
              </a:rPr>
              <a:t>Use </a:t>
            </a:r>
            <a:r>
              <a:rPr lang="en-US" sz="1500" dirty="0"/>
              <a:t>a crop simulation model to predict changes in corn yield in 2050 using the temperature and precipitation trends of the past 125 years.</a:t>
            </a:r>
            <a:endParaRPr lang="en-US" sz="1500" dirty="0">
              <a:cs typeface="Arial" panose="020B0604020202020204" pitchFamily="34" charset="0"/>
            </a:endParaRPr>
          </a:p>
        </p:txBody>
      </p:sp>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2416046" y="184666"/>
            <a:ext cx="6629400" cy="954107"/>
          </a:xfrm>
          <a:prstGeom prst="rect">
            <a:avLst/>
          </a:prstGeom>
          <a:noFill/>
        </p:spPr>
        <p:txBody>
          <a:bodyPr wrap="square" rtlCol="0">
            <a:spAutoFit/>
          </a:bodyPr>
          <a:lstStyle/>
          <a:p>
            <a:r>
              <a:rPr lang="en-US" sz="2800" b="1" dirty="0"/>
              <a:t>Planning for crop water needs under changing climate conditions</a:t>
            </a:r>
            <a:endParaRPr lang="en-US" sz="2000" dirty="0"/>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a:effectLst>
                  <a:outerShdw blurRad="38100" dist="38100" dir="2700000" algn="tl">
                    <a:srgbClr val="000000">
                      <a:alpha val="43137"/>
                    </a:srgbClr>
                  </a:outerShdw>
                </a:effectLst>
                <a:latin typeface="Times New Roman" pitchFamily="18" charset="0"/>
                <a:cs typeface="Times New Roman" pitchFamily="18" charset="0"/>
              </a:rPr>
              <a:t>BRC Science Highlight</a:t>
            </a:r>
          </a:p>
        </p:txBody>
      </p:sp>
      <p:pic>
        <p:nvPicPr>
          <p:cNvPr id="13" name="Picture 2"/>
          <p:cNvPicPr>
            <a:picLocks noChangeAspect="1" noChangeArrowheads="1"/>
          </p:cNvPicPr>
          <p:nvPr/>
        </p:nvPicPr>
        <p:blipFill>
          <a:blip r:embed="rId4" cstate="print"/>
          <a:srcRect/>
          <a:stretch>
            <a:fillRect/>
          </a:stretch>
        </p:blipFill>
        <p:spPr bwMode="auto">
          <a:xfrm>
            <a:off x="152400" y="415498"/>
            <a:ext cx="1728787" cy="764523"/>
          </a:xfrm>
          <a:prstGeom prst="rect">
            <a:avLst/>
          </a:prstGeom>
          <a:noFill/>
          <a:ln w="9525">
            <a:noFill/>
            <a:miter lim="800000"/>
            <a:headEnd/>
            <a:tailEnd/>
          </a:ln>
        </p:spPr>
      </p:pic>
      <p:sp>
        <p:nvSpPr>
          <p:cNvPr id="14" name="Rectangle 235"/>
          <p:cNvSpPr>
            <a:spLocks noChangeArrowheads="1"/>
          </p:cNvSpPr>
          <p:nvPr/>
        </p:nvSpPr>
        <p:spPr bwMode="auto">
          <a:xfrm>
            <a:off x="-1" y="6632988"/>
            <a:ext cx="2331720" cy="210312"/>
          </a:xfrm>
          <a:prstGeom prst="rect">
            <a:avLst/>
          </a:prstGeom>
          <a:noFill/>
          <a:ln w="9525" algn="ctr">
            <a:noFill/>
            <a:miter lim="800000"/>
            <a:headEnd/>
            <a:tailEnd/>
          </a:ln>
          <a:effectLst/>
        </p:spPr>
        <p:txBody>
          <a:bodyPr/>
          <a:lstStyle/>
          <a:p>
            <a:pPr marL="171450" indent="-171450" algn="ctr" eaLnBrk="0" fontAlgn="auto" hangingPunct="0">
              <a:lnSpc>
                <a:spcPct val="90000"/>
              </a:lnSpc>
              <a:spcBef>
                <a:spcPts val="0"/>
              </a:spcBef>
              <a:spcAft>
                <a:spcPts val="0"/>
              </a:spcAft>
              <a:defRPr/>
            </a:pPr>
            <a:r>
              <a:rPr lang="en-US" sz="1100" b="1" dirty="0">
                <a:solidFill>
                  <a:schemeClr val="bg1"/>
                </a:solidFill>
                <a:ea typeface="Rod"/>
                <a:cs typeface="Arial" panose="020B0604020202020204" pitchFamily="34" charset="0"/>
              </a:rPr>
              <a:t>GLBRC March 2021</a:t>
            </a:r>
          </a:p>
        </p:txBody>
      </p:sp>
      <p:sp>
        <p:nvSpPr>
          <p:cNvPr id="15" name="TextBox 14">
            <a:extLst>
              <a:ext uri="{FF2B5EF4-FFF2-40B4-BE49-F238E27FC236}">
                <a16:creationId xmlns:a16="http://schemas.microsoft.com/office/drawing/2014/main" id="{6C95015B-341B-DE4E-B309-42A402F96363}"/>
              </a:ext>
            </a:extLst>
          </p:cNvPr>
          <p:cNvSpPr txBox="1"/>
          <p:nvPr/>
        </p:nvSpPr>
        <p:spPr>
          <a:xfrm>
            <a:off x="4496775" y="4608475"/>
            <a:ext cx="4300181" cy="646331"/>
          </a:xfrm>
          <a:prstGeom prst="rect">
            <a:avLst/>
          </a:prstGeom>
          <a:noFill/>
        </p:spPr>
        <p:txBody>
          <a:bodyPr wrap="square" lIns="0" rIns="0" rtlCol="0">
            <a:spAutoFit/>
          </a:bodyPr>
          <a:lstStyle/>
          <a:p>
            <a:r>
              <a:rPr lang="en-US" sz="900" i="1" dirty="0"/>
              <a:t>The impacts of projected summer temperature and rainfall trends on water stress days and yields for corn grown in the Midwest over the past 30, 60, and 125 years. Projecting these trends out to 2050 suggests little change in crop water stress or yield in the next 30 years.</a:t>
            </a:r>
          </a:p>
        </p:txBody>
      </p:sp>
      <p:sp>
        <p:nvSpPr>
          <p:cNvPr id="7" name="TextBox 6"/>
          <p:cNvSpPr txBox="1"/>
          <p:nvPr/>
        </p:nvSpPr>
        <p:spPr>
          <a:xfrm>
            <a:off x="112567" y="1108439"/>
            <a:ext cx="9031433" cy="584775"/>
          </a:xfrm>
          <a:prstGeom prst="rect">
            <a:avLst/>
          </a:prstGeom>
          <a:noFill/>
        </p:spPr>
        <p:txBody>
          <a:bodyPr wrap="square" rtlCol="0">
            <a:spAutoFit/>
          </a:bodyPr>
          <a:lstStyle/>
          <a:p>
            <a:r>
              <a:rPr lang="en-US" sz="1600" b="1" u="sng" dirty="0">
                <a:solidFill>
                  <a:schemeClr val="accent1">
                    <a:lumMod val="75000"/>
                  </a:schemeClr>
                </a:solidFill>
                <a:cs typeface="Arial" panose="020B0604020202020204" pitchFamily="34" charset="0"/>
              </a:rPr>
              <a:t>Objective</a:t>
            </a:r>
            <a:r>
              <a:rPr lang="en-US" sz="1600" dirty="0">
                <a:cs typeface="Arial" panose="020B0604020202020204" pitchFamily="34" charset="0"/>
              </a:rPr>
              <a:t> </a:t>
            </a:r>
            <a:br>
              <a:rPr lang="en-US" dirty="0">
                <a:cs typeface="Arial" panose="020B0604020202020204" pitchFamily="34" charset="0"/>
              </a:rPr>
            </a:br>
            <a:r>
              <a:rPr lang="en-US" sz="1600" dirty="0">
                <a:cs typeface="Arial" panose="020B0604020202020204" pitchFamily="34" charset="0"/>
              </a:rPr>
              <a:t>Model crop water demand and yields in the Midwest under projected temperature trends to 2050</a:t>
            </a:r>
          </a:p>
        </p:txBody>
      </p:sp>
      <p:sp>
        <p:nvSpPr>
          <p:cNvPr id="18" name="TextBox 17">
            <a:extLst>
              <a:ext uri="{FF2B5EF4-FFF2-40B4-BE49-F238E27FC236}">
                <a16:creationId xmlns:a16="http://schemas.microsoft.com/office/drawing/2014/main" id="{F9B33D4B-FA5C-0940-A836-1B1B0893D804}"/>
              </a:ext>
            </a:extLst>
          </p:cNvPr>
          <p:cNvSpPr txBox="1"/>
          <p:nvPr/>
        </p:nvSpPr>
        <p:spPr>
          <a:xfrm>
            <a:off x="109176" y="5388261"/>
            <a:ext cx="8856593" cy="784830"/>
          </a:xfrm>
          <a:prstGeom prst="rect">
            <a:avLst/>
          </a:prstGeom>
          <a:noFill/>
        </p:spPr>
        <p:txBody>
          <a:bodyPr wrap="square" rtlCol="0">
            <a:spAutoFit/>
          </a:bodyPr>
          <a:lstStyle/>
          <a:p>
            <a:pPr marL="285750" indent="-285750">
              <a:buFont typeface="Wingdings" pitchFamily="2" charset="2"/>
              <a:buChar char="Ø"/>
            </a:pPr>
            <a:r>
              <a:rPr lang="en-US" sz="1500" dirty="0"/>
              <a:t>Modeling results show little change in crop water need or yield in the next 30 years.</a:t>
            </a:r>
          </a:p>
          <a:p>
            <a:pPr marL="285750" indent="-285750">
              <a:buFont typeface="Wingdings" pitchFamily="2" charset="2"/>
              <a:buChar char="Ø"/>
            </a:pPr>
            <a:r>
              <a:rPr lang="en-US" sz="1500" dirty="0"/>
              <a:t>Under the temperature trends projected through 2050, future yields of corn and other bioenergy crops in the Midwest may stay stable without need for expanded irrigation.</a:t>
            </a:r>
            <a:endParaRPr lang="en-US" sz="1500" dirty="0">
              <a:solidFill>
                <a:prstClr val="black"/>
              </a:solidFill>
              <a:cs typeface="Arial" panose="020B0604020202020204" pitchFamily="34" charset="0"/>
            </a:endParaRPr>
          </a:p>
        </p:txBody>
      </p:sp>
      <p:sp>
        <p:nvSpPr>
          <p:cNvPr id="25" name="TextBox 24">
            <a:extLst>
              <a:ext uri="{FF2B5EF4-FFF2-40B4-BE49-F238E27FC236}">
                <a16:creationId xmlns:a16="http://schemas.microsoft.com/office/drawing/2014/main" id="{4382EFD7-FD4C-B444-A35A-2AAA3BDA487A}"/>
              </a:ext>
            </a:extLst>
          </p:cNvPr>
          <p:cNvSpPr txBox="1"/>
          <p:nvPr/>
        </p:nvSpPr>
        <p:spPr>
          <a:xfrm>
            <a:off x="109176" y="3991383"/>
            <a:ext cx="4465247" cy="1492716"/>
          </a:xfrm>
          <a:prstGeom prst="rect">
            <a:avLst/>
          </a:prstGeom>
          <a:noFill/>
        </p:spPr>
        <p:txBody>
          <a:bodyPr wrap="square" rtlCol="0">
            <a:spAutoFit/>
          </a:bodyPr>
          <a:lstStyle/>
          <a:p>
            <a:r>
              <a:rPr lang="en-US" sz="1600" b="1" u="sng" dirty="0">
                <a:solidFill>
                  <a:schemeClr val="accent1">
                    <a:lumMod val="75000"/>
                  </a:schemeClr>
                </a:solidFill>
                <a:cs typeface="Arial" panose="020B0604020202020204" pitchFamily="34" charset="0"/>
              </a:rPr>
              <a:t>Result/Impacts</a:t>
            </a:r>
          </a:p>
          <a:p>
            <a:pPr marL="285750" indent="-285750">
              <a:buFont typeface="Wingdings" panose="05000000000000000000" pitchFamily="2" charset="2"/>
              <a:buChar char="Ø"/>
            </a:pPr>
            <a:r>
              <a:rPr lang="en-US" sz="1500" dirty="0"/>
              <a:t>Average minimum temperatures in the region have increased and maximum temperatures have slightly decreased, leading to higher air humidity and a slight reduction in crop water demand.</a:t>
            </a:r>
            <a:endParaRPr lang="en-US" sz="1500" dirty="0">
              <a:cs typeface="Arial" panose="020B0604020202020204" pitchFamily="34" charset="0"/>
            </a:endParaRPr>
          </a:p>
        </p:txBody>
      </p:sp>
      <p:sp>
        <p:nvSpPr>
          <p:cNvPr id="3" name="Rectangle 2">
            <a:extLst>
              <a:ext uri="{FF2B5EF4-FFF2-40B4-BE49-F238E27FC236}">
                <a16:creationId xmlns:a16="http://schemas.microsoft.com/office/drawing/2014/main" id="{B8F5CD92-0DD4-4A49-A238-509D2FBBE451}"/>
              </a:ext>
            </a:extLst>
          </p:cNvPr>
          <p:cNvSpPr>
            <a:spLocks noChangeArrowheads="1"/>
          </p:cNvSpPr>
          <p:nvPr/>
        </p:nvSpPr>
        <p:spPr bwMode="auto">
          <a:xfrm>
            <a:off x="91435" y="6232465"/>
            <a:ext cx="895401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r>
              <a:rPr lang="en-US" altLang="en-US" sz="1000" dirty="0">
                <a:solidFill>
                  <a:srgbClr val="363636"/>
                </a:solidFill>
                <a:ea typeface="Times New Roman" panose="02020603050405020304" pitchFamily="18" charset="0"/>
                <a:cs typeface="Arial" panose="020B0604020202020204" pitchFamily="34" charset="0"/>
              </a:rPr>
              <a:t>Basso, B., Martinez-Feria, R.A., Rill, L., and Ritchie, J.T., “Contrasting long-term temperature trends reveal minor changes in projected potential evapotranspiration in the US Midwest.” </a:t>
            </a:r>
            <a:r>
              <a:rPr lang="en-US" altLang="en-US" sz="1000" i="1" dirty="0">
                <a:solidFill>
                  <a:srgbClr val="363636"/>
                </a:solidFill>
                <a:ea typeface="Times New Roman" panose="02020603050405020304" pitchFamily="18" charset="0"/>
                <a:cs typeface="Arial" panose="020B0604020202020204" pitchFamily="34" charset="0"/>
              </a:rPr>
              <a:t>Nature Communications </a:t>
            </a:r>
            <a:r>
              <a:rPr lang="en-US" altLang="en-US" sz="1000" b="1" dirty="0">
                <a:solidFill>
                  <a:srgbClr val="363636"/>
                </a:solidFill>
                <a:ea typeface="Times New Roman" panose="02020603050405020304" pitchFamily="18" charset="0"/>
                <a:cs typeface="Arial" panose="020B0604020202020204" pitchFamily="34" charset="0"/>
              </a:rPr>
              <a:t>12</a:t>
            </a:r>
            <a:r>
              <a:rPr lang="en-US" altLang="en-US" sz="1000" dirty="0">
                <a:solidFill>
                  <a:srgbClr val="363636"/>
                </a:solidFill>
                <a:ea typeface="Times New Roman" panose="02020603050405020304" pitchFamily="18" charset="0"/>
                <a:cs typeface="Arial" panose="020B0604020202020204" pitchFamily="34" charset="0"/>
              </a:rPr>
              <a:t>, 1476 (2021). [DOI: </a:t>
            </a:r>
            <a:r>
              <a:rPr lang="en-US" altLang="en-US" sz="1000" dirty="0">
                <a:solidFill>
                  <a:srgbClr val="363636"/>
                </a:solidFill>
                <a:ea typeface="Times New Roman" panose="02020603050405020304" pitchFamily="18" charset="0"/>
                <a:cs typeface="Arial" panose="020B0604020202020204" pitchFamily="34" charset="0"/>
                <a:hlinkClick r:id="rId5"/>
              </a:rPr>
              <a:t>10.1038/s41467-021-21763-7</a:t>
            </a:r>
            <a:r>
              <a:rPr lang="en-US" altLang="en-US" sz="1000" dirty="0">
                <a:solidFill>
                  <a:srgbClr val="363636"/>
                </a:solidFill>
                <a:ea typeface="Times New Roman" panose="02020603050405020304" pitchFamily="18" charset="0"/>
                <a:cs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235">
            <a:extLst>
              <a:ext uri="{FF2B5EF4-FFF2-40B4-BE49-F238E27FC236}">
                <a16:creationId xmlns:a16="http://schemas.microsoft.com/office/drawing/2014/main" id="{499554A1-7318-054E-A1A0-D3FD4ACC2270}"/>
              </a:ext>
            </a:extLst>
          </p:cNvPr>
          <p:cNvSpPr>
            <a:spLocks noChangeArrowheads="1"/>
          </p:cNvSpPr>
          <p:nvPr/>
        </p:nvSpPr>
        <p:spPr bwMode="auto">
          <a:xfrm>
            <a:off x="2359025" y="6632575"/>
            <a:ext cx="6784975" cy="211138"/>
          </a:xfrm>
          <a:prstGeom prst="rect">
            <a:avLst/>
          </a:prstGeom>
          <a:noFill/>
          <a:ln w="9525" algn="ctr">
            <a:noFill/>
            <a:miter lim="800000"/>
            <a:headEnd/>
            <a:tailEnd/>
          </a:ln>
          <a:effectLst/>
        </p:spPr>
        <p:txBody>
          <a:bodyPr/>
          <a:lstStyle/>
          <a:p>
            <a:pPr marL="171450" indent="-171450" algn="ctr" eaLnBrk="0" fontAlgn="auto" hangingPunct="0">
              <a:lnSpc>
                <a:spcPct val="90000"/>
              </a:lnSpc>
              <a:spcBef>
                <a:spcPts val="0"/>
              </a:spcBef>
              <a:spcAft>
                <a:spcPts val="0"/>
              </a:spcAft>
              <a:defRPr/>
            </a:pPr>
            <a:r>
              <a:rPr lang="en-US" sz="1100" b="1" dirty="0">
                <a:solidFill>
                  <a:schemeClr val="bg1"/>
                </a:solidFill>
                <a:latin typeface="Arial" panose="020B0604020202020204" pitchFamily="34" charset="0"/>
                <a:ea typeface="Rod"/>
                <a:cs typeface="Arial" panose="020B0604020202020204" pitchFamily="34" charset="0"/>
              </a:rPr>
              <a:t>Department of Energy  •  Office of Science  •  Biological and Environmental Research</a:t>
            </a:r>
          </a:p>
        </p:txBody>
      </p:sp>
    </p:spTree>
    <p:extLst>
      <p:ext uri="{BB962C8B-B14F-4D97-AF65-F5344CB8AC3E}">
        <p14:creationId xmlns:p14="http://schemas.microsoft.com/office/powerpoint/2010/main" val="2277402893"/>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BB5441F300C5429FF9C6182EFE4152" ma:contentTypeVersion="13" ma:contentTypeDescription="Create a new document." ma:contentTypeScope="" ma:versionID="0a0b9867b7c95b2578c2cfb5bdad8c2f">
  <xsd:schema xmlns:xsd="http://www.w3.org/2001/XMLSchema" xmlns:xs="http://www.w3.org/2001/XMLSchema" xmlns:p="http://schemas.microsoft.com/office/2006/metadata/properties" xmlns:ns3="df18906b-e4f5-4cff-88c2-67f305a83a2c" xmlns:ns4="b11f0445-4b97-44bf-9ae2-5b2f73be5dbf" targetNamespace="http://schemas.microsoft.com/office/2006/metadata/properties" ma:root="true" ma:fieldsID="69afee59d4143b52ae5fd3a84efed10a" ns3:_="" ns4:_="">
    <xsd:import namespace="df18906b-e4f5-4cff-88c2-67f305a83a2c"/>
    <xsd:import namespace="b11f0445-4b97-44bf-9ae2-5b2f73be5db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18906b-e4f5-4cff-88c2-67f305a83a2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1f0445-4b97-44bf-9ae2-5b2f73be5dbf"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A7EE322-C94F-45A2-86BB-7AC4BF6678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18906b-e4f5-4cff-88c2-67f305a83a2c"/>
    <ds:schemaRef ds:uri="b11f0445-4b97-44bf-9ae2-5b2f73be5d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E68956-2A2F-4AF9-A683-C63B389D65EE}">
  <ds:schemaRefs>
    <ds:schemaRef ds:uri="http://schemas.microsoft.com/sharepoint/v3/contenttype/forms"/>
  </ds:schemaRefs>
</ds:datastoreItem>
</file>

<file path=customXml/itemProps3.xml><?xml version="1.0" encoding="utf-8"?>
<ds:datastoreItem xmlns:ds="http://schemas.openxmlformats.org/officeDocument/2006/customXml" ds:itemID="{05E273A0-DD58-4D63-AD59-E4FD25EB50A2}">
  <ds:schemaRefs>
    <ds:schemaRef ds:uri="http://schemas.openxmlformats.org/package/2006/metadata/core-properties"/>
    <ds:schemaRef ds:uri="http://purl.org/dc/elements/1.1/"/>
    <ds:schemaRef ds:uri="http://purl.org/dc/dcmitype/"/>
    <ds:schemaRef ds:uri="http://schemas.microsoft.com/office/infopath/2007/PartnerControls"/>
    <ds:schemaRef ds:uri="b11f0445-4b97-44bf-9ae2-5b2f73be5dbf"/>
    <ds:schemaRef ds:uri="http://purl.org/dc/terms/"/>
    <ds:schemaRef ds:uri="http://schemas.microsoft.com/office/2006/documentManagement/types"/>
    <ds:schemaRef ds:uri="df18906b-e4f5-4cff-88c2-67f305a83a2c"/>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27182</TotalTime>
  <Words>291</Words>
  <Application>Microsoft Macintosh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Office Theme</vt:lpstr>
      <vt:lpstr>PowerPoint Presentation</vt:lpstr>
    </vt:vector>
  </TitlesOfParts>
  <Company>US Department of Energy (SC)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BER</dc:title>
  <dc:creator>palmian</dc:creator>
  <cp:lastModifiedBy>Matthew Wisniewski</cp:lastModifiedBy>
  <cp:revision>894</cp:revision>
  <cp:lastPrinted>2020-12-16T20:01:27Z</cp:lastPrinted>
  <dcterms:created xsi:type="dcterms:W3CDTF">2010-02-04T19:54:00Z</dcterms:created>
  <dcterms:modified xsi:type="dcterms:W3CDTF">2021-03-16T19:38:21Z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0x01010042BB5441F300C5429FF9C6182EFE4152</vt:lpwstr>
  </property>
  <property fmtid="{D5CDD505-2E9C-101B-9397-08002B2CF9AE}" pid="3" name="_dlc_DocIdItemGuid">
    <vt:lpwstr>9fc0a092-28a3-43ab-8106-5525cad596e8</vt:lpwstr>
  </property>
  <property fmtid="{D5CDD505-2E9C-101B-9397-08002B2CF9AE}" pid="4" name="TaxKeyword">
    <vt:lpwstr/>
  </property>
  <property fmtid="{D5CDD505-2E9C-101B-9397-08002B2CF9AE}" pid="5" name="xd_Signature">
    <vt:bool>false</vt:bool>
  </property>
  <property fmtid="{D5CDD505-2E9C-101B-9397-08002B2CF9AE}" pid="6" name="xd_ProgID">
    <vt:lpwstr/>
  </property>
  <property fmtid="{D5CDD505-2E9C-101B-9397-08002B2CF9AE}" pid="7" name="TemplateUrl">
    <vt:lpwstr/>
  </property>
</Properties>
</file>