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411" autoAdjust="0"/>
  </p:normalViewPr>
  <p:slideViewPr>
    <p:cSldViewPr snapToGrid="0">
      <p:cViewPr varScale="1">
        <p:scale>
          <a:sx n="153" d="100"/>
          <a:sy n="153" d="100"/>
        </p:scale>
        <p:origin x="2600" y="18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12/6/21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12/6/21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59025" y="6629400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ea typeface="Rod"/>
                <a:cs typeface="Arial" panose="020B0604020202020204" pitchFamily="34" charset="0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hyperlink" Target="https://pubs.acs.org/doi/10.1021/acscentsci.1c007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28601" y="340008"/>
            <a:ext cx="68751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cs typeface="Arial" panose="020B0604020202020204" pitchFamily="34" charset="0"/>
              </a:rPr>
              <a:t>Isolating valuable compounds from complex mixtures of lignin products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2647461"/>
            <a:ext cx="8339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Citation</a:t>
            </a:r>
            <a:endParaRPr lang="en-US" sz="9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940" y="1243072"/>
            <a:ext cx="3782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Objective</a:t>
            </a:r>
            <a:r>
              <a:rPr lang="en-US" dirty="0">
                <a:cs typeface="Arial" panose="020B0604020202020204" pitchFamily="34" charset="0"/>
              </a:rPr>
              <a:t> </a:t>
            </a:r>
            <a:br>
              <a:rPr lang="en-US" dirty="0">
                <a:cs typeface="Arial" panose="020B0604020202020204" pitchFamily="34" charset="0"/>
              </a:rPr>
            </a:br>
            <a:r>
              <a:rPr lang="en-US" sz="1600" dirty="0">
                <a:cs typeface="Arial" panose="020B0604020202020204" pitchFamily="34" charset="0"/>
              </a:rPr>
              <a:t>Use liquid-liquid extraction to isolate individual compounds from the complex product mixtures that result from lignin processing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" y="2567369"/>
            <a:ext cx="39755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/>
              <a:t>Digest poplar lignin in the presence of oxygen to create a mixture of oxygenated aromatic compounds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/>
              <a:t>Apply centrifugal partition chromatography to separate individual monomers based on their solubility in two non-mixing solvents  </a:t>
            </a:r>
            <a:endParaRPr lang="en-US" sz="1600" dirty="0"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1" y="4610745"/>
            <a:ext cx="8915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Centrifugal partition chromatography successfully isolated vanillin, </a:t>
            </a:r>
            <a:r>
              <a:rPr lang="en-US" sz="1600" dirty="0" err="1"/>
              <a:t>syringic</a:t>
            </a:r>
            <a:r>
              <a:rPr lang="en-US" sz="1600" dirty="0"/>
              <a:t> acid, syringaldehyde, </a:t>
            </a:r>
            <a:r>
              <a:rPr lang="en-US" sz="1600" dirty="0" err="1"/>
              <a:t>vanillic</a:t>
            </a:r>
            <a:r>
              <a:rPr lang="en-US" sz="1600" dirty="0"/>
              <a:t> acid, and </a:t>
            </a:r>
            <a:r>
              <a:rPr lang="en-US" sz="1600" i="1" dirty="0"/>
              <a:t>p</a:t>
            </a:r>
            <a:r>
              <a:rPr lang="en-US" sz="1600" dirty="0"/>
              <a:t>-hydroxybenzoic acid in two stages of extraction.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The method requires only a few steps, uses no expensive added chemicals, and can be adapted to large-scale use, suggesting that it can provide a scalable way to isolate valuable industrial chemicals from lignin and other biomass-derived feedstocks.</a:t>
            </a:r>
            <a:endParaRPr lang="en-US" sz="1600" dirty="0"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3703" y="325661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1" y="6634988"/>
            <a:ext cx="2331720" cy="210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ea typeface="Rod"/>
                <a:cs typeface="Arial" panose="020B0604020202020204" pitchFamily="34" charset="0"/>
              </a:rPr>
              <a:t>	GLBRC December</a:t>
            </a:r>
            <a:r>
              <a:rPr lang="en-US" sz="1100" b="1" baseline="0" dirty="0">
                <a:solidFill>
                  <a:schemeClr val="bg1"/>
                </a:solidFill>
                <a:ea typeface="Rod"/>
                <a:cs typeface="Arial" panose="020B0604020202020204" pitchFamily="34" charset="0"/>
              </a:rPr>
              <a:t> 2021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95015B-341B-DE4E-B309-42A402F96363}"/>
              </a:ext>
            </a:extLst>
          </p:cNvPr>
          <p:cNvSpPr txBox="1"/>
          <p:nvPr/>
        </p:nvSpPr>
        <p:spPr>
          <a:xfrm>
            <a:off x="4194059" y="4315684"/>
            <a:ext cx="4721012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900" i="1" dirty="0"/>
              <a:t>Centrifugal partition chromatography provides an effective strategy to separate valuable aromatic products obtained from lignin depolymerization mixtures.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8B424AD-81C5-DC4F-AFDF-72131304C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9044"/>
            <a:ext cx="8778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sz="900" dirty="0"/>
              <a:t>Alherech, M., </a:t>
            </a:r>
            <a:r>
              <a:rPr lang="en-US" sz="900" dirty="0" err="1"/>
              <a:t>Omolabake</a:t>
            </a:r>
            <a:r>
              <a:rPr lang="en-US" sz="900" dirty="0"/>
              <a:t>, S., Holland, C.M., Klinger, G.E., </a:t>
            </a:r>
            <a:r>
              <a:rPr lang="en-US" sz="900" dirty="0" err="1"/>
              <a:t>Hegg</a:t>
            </a:r>
            <a:r>
              <a:rPr lang="en-US" sz="900" dirty="0"/>
              <a:t>, E.L., Stahl, S.S., “From lignin to valuable aromatic chemicals: lignin depolymerization and monomer separation via centrifugal partition chromatography.” </a:t>
            </a:r>
            <a:r>
              <a:rPr lang="en-US" sz="900" i="1" dirty="0"/>
              <a:t>ACS Central Science</a:t>
            </a:r>
            <a:r>
              <a:rPr lang="en-US" sz="900" dirty="0"/>
              <a:t> (2021) [DOI: </a:t>
            </a:r>
            <a:r>
              <a:rPr lang="en-US" sz="900" dirty="0">
                <a:hlinkClick r:id="rId4"/>
              </a:rPr>
              <a:t>10.1021/acscentsci.1c00729</a:t>
            </a:r>
            <a:r>
              <a:rPr lang="en-US" sz="900" dirty="0"/>
              <a:t>] 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1F4437-E34D-5745-923C-8B79D575AD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738" y="1502263"/>
            <a:ext cx="4985769" cy="281342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HUBDOC-169-696</_dlc_DocId>
    <_dlc_DocIdUrl xmlns="f66da2ca-f37c-4205-929f-e8e9af1907d3">
      <Url>https://intranet.wei.wisc.edu/glbrc/doe/_layouts/15/DocIdRedir.aspx?ID=HUBDOC-169-696</Url>
      <Description>HUBDOC-169-696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17919</TotalTime>
  <Words>233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872</cp:revision>
  <dcterms:created xsi:type="dcterms:W3CDTF">2010-02-04T19:54:00Z</dcterms:created>
  <dcterms:modified xsi:type="dcterms:W3CDTF">2021-12-06T17:15:31Z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