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handoutMasterIdLst>
    <p:handoutMasterId r:id="rId8"/>
  </p:handoutMasterIdLst>
  <p:sldIdLst>
    <p:sldId id="437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475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28AA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266" autoAdjust="0"/>
    <p:restoredTop sz="95411" autoAdjust="0"/>
  </p:normalViewPr>
  <p:slideViewPr>
    <p:cSldViewPr snapToGrid="0">
      <p:cViewPr varScale="1">
        <p:scale>
          <a:sx n="153" d="100"/>
          <a:sy n="153" d="100"/>
        </p:scale>
        <p:origin x="2600" y="184"/>
      </p:cViewPr>
      <p:guideLst>
        <p:guide orient="horz" pos="2160"/>
        <p:guide pos="475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11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1933470-C82D-4D91-BC44-EDDF0F3DAA3C}" type="datetimeFigureOut">
              <a:rPr lang="en-US"/>
              <a:pPr>
                <a:defRPr/>
              </a:pPr>
              <a:t>12/6/21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DC09BA1-F2D0-444F-980D-8F03A3EE7A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369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1BB9D18-7567-4D19-8665-5AE6C32131D1}" type="datetimeFigureOut">
              <a:rPr lang="en-US"/>
              <a:pPr>
                <a:defRPr/>
              </a:pPr>
              <a:t>12/6/21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June 13-15, 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349337F-5096-4607-B08E-5CD7BA64E5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9943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A3CBC3-7A8E-4EEE-BFC3-2F119B620096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700" b="1" dirty="0"/>
              <a:t>Notes:</a:t>
            </a:r>
          </a:p>
          <a:p>
            <a:pPr eaLnBrk="1" hangingPunct="1">
              <a:lnSpc>
                <a:spcPct val="80000"/>
              </a:lnSpc>
            </a:pPr>
            <a:r>
              <a:rPr lang="en-US" sz="700" b="0" dirty="0"/>
              <a:t>text</a:t>
            </a:r>
          </a:p>
          <a:p>
            <a:pPr eaLnBrk="1" hangingPunct="1">
              <a:lnSpc>
                <a:spcPct val="80000"/>
              </a:lnSpc>
            </a:pPr>
            <a:endParaRPr lang="en-US" sz="700" b="1" dirty="0"/>
          </a:p>
          <a:p>
            <a:pPr eaLnBrk="1" hangingPunct="1">
              <a:lnSpc>
                <a:spcPct val="80000"/>
              </a:lnSpc>
            </a:pPr>
            <a:r>
              <a:rPr lang="en-US" sz="700" b="1" dirty="0"/>
              <a:t>Title again</a:t>
            </a:r>
            <a:r>
              <a:rPr lang="en-US" sz="700" b="1" baseline="0" dirty="0"/>
              <a:t>:</a:t>
            </a:r>
            <a:endParaRPr lang="en-US" sz="700" b="1" dirty="0"/>
          </a:p>
          <a:p>
            <a:pPr eaLnBrk="1" hangingPunct="1">
              <a:lnSpc>
                <a:spcPct val="80000"/>
              </a:lnSpc>
            </a:pPr>
            <a:r>
              <a:rPr lang="en-US" sz="700" dirty="0"/>
              <a:t>Text 1-2 sentence summary?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FA98C-247A-46F9-A17E-E1108870C4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/>
          <p:nvPr userDrawn="1"/>
        </p:nvSpPr>
        <p:spPr bwMode="auto">
          <a:xfrm>
            <a:off x="2359025" y="6629400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Rectangle 8"/>
          <p:cNvSpPr/>
          <p:nvPr userDrawn="1"/>
        </p:nvSpPr>
        <p:spPr bwMode="auto">
          <a:xfrm>
            <a:off x="0" y="6629400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235"/>
          <p:cNvSpPr>
            <a:spLocks noChangeArrowheads="1"/>
          </p:cNvSpPr>
          <p:nvPr/>
        </p:nvSpPr>
        <p:spPr bwMode="auto">
          <a:xfrm>
            <a:off x="2386013" y="6635750"/>
            <a:ext cx="6600825" cy="211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ea typeface="Rod"/>
                <a:cs typeface="Arial" panose="020B0604020202020204" pitchFamily="34" charset="0"/>
              </a:rPr>
              <a:t>Department of Energy  •  Office of Science  •  Biological and Environmental Research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D4BD2A-A61B-43C4-A97F-6D47483509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7" r:id="rId1"/>
    <p:sldLayoutId id="2147484088" r:id="rId2"/>
    <p:sldLayoutId id="2147484092" r:id="rId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jpeg"/><Relationship Id="rId4" Type="http://schemas.openxmlformats.org/officeDocument/2006/relationships/hyperlink" Target="https://pubs.acs.org/doi/10.1021/acscentsci.1c0072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Text Box 9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12299" name="Text Box 50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5" name="TextBox 4"/>
          <p:cNvSpPr txBox="1"/>
          <p:nvPr/>
        </p:nvSpPr>
        <p:spPr>
          <a:xfrm>
            <a:off x="228601" y="340008"/>
            <a:ext cx="687510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cs typeface="Arial" panose="020B0604020202020204" pitchFamily="34" charset="0"/>
              </a:rPr>
              <a:t>Isolating valuable compounds from complex mixtures of lignin products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12647461"/>
            <a:ext cx="833993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Citation</a:t>
            </a:r>
            <a:endParaRPr lang="en-US" sz="900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5940" y="1243072"/>
            <a:ext cx="378215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Objective</a:t>
            </a:r>
            <a:r>
              <a:rPr lang="en-US" dirty="0">
                <a:cs typeface="Arial" panose="020B0604020202020204" pitchFamily="34" charset="0"/>
              </a:rPr>
              <a:t> </a:t>
            </a:r>
            <a:br>
              <a:rPr lang="en-US" dirty="0">
                <a:cs typeface="Arial" panose="020B0604020202020204" pitchFamily="34" charset="0"/>
              </a:rPr>
            </a:br>
            <a:r>
              <a:rPr lang="en-US" sz="1600" dirty="0">
                <a:cs typeface="Arial" panose="020B0604020202020204" pitchFamily="34" charset="0"/>
              </a:rPr>
              <a:t>Use liquid-liquid extraction to isolate individual compounds from the complex product mixtures that result from lignin processing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4300" y="2567369"/>
            <a:ext cx="397553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Approach  </a:t>
            </a:r>
          </a:p>
          <a:p>
            <a:pPr marL="283464" lvl="0" indent="-283464">
              <a:buFont typeface="Wingdings" pitchFamily="2" charset="2"/>
              <a:buChar char="Ø"/>
            </a:pPr>
            <a:r>
              <a:rPr lang="en-US" sz="1600" dirty="0"/>
              <a:t>Digest poplar lignin in the presence of oxygen to create a mixture of oxygenated aromatic compounds</a:t>
            </a:r>
          </a:p>
          <a:p>
            <a:pPr marL="283464" lvl="0" indent="-283464">
              <a:buFont typeface="Wingdings" pitchFamily="2" charset="2"/>
              <a:buChar char="Ø"/>
            </a:pPr>
            <a:r>
              <a:rPr lang="en-US" sz="1600" dirty="0"/>
              <a:t>Apply centrifugal partition chromatography to separate individual monomers based on their solubility in two non-mixing solvents  </a:t>
            </a:r>
            <a:endParaRPr lang="en-US" sz="1600" dirty="0"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4301" y="4610745"/>
            <a:ext cx="8915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Result/Impacts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/>
              <a:t>Centrifugal partition chromatography successfully isolated vanillin, </a:t>
            </a:r>
            <a:r>
              <a:rPr lang="en-US" sz="1600" dirty="0" err="1"/>
              <a:t>syringic</a:t>
            </a:r>
            <a:r>
              <a:rPr lang="en-US" sz="1600" dirty="0"/>
              <a:t> acid, syringaldehyde, </a:t>
            </a:r>
            <a:r>
              <a:rPr lang="en-US" sz="1600" dirty="0" err="1"/>
              <a:t>vanillic</a:t>
            </a:r>
            <a:r>
              <a:rPr lang="en-US" sz="1600" dirty="0"/>
              <a:t> acid, and </a:t>
            </a:r>
            <a:r>
              <a:rPr lang="en-US" sz="1600" i="1" dirty="0"/>
              <a:t>p</a:t>
            </a:r>
            <a:r>
              <a:rPr lang="en-US" sz="1600" dirty="0"/>
              <a:t>-hydroxybenzoic acid in two stages of extraction.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/>
              <a:t>The method requires only a few steps, uses no expensive added chemicals, and can be adapted to large-scale use, suggesting that it can provide a scalable way to isolate valuable industrial chemicals from lignin and other biomass-derived feedstocks.</a:t>
            </a:r>
            <a:endParaRPr lang="en-US" sz="1600" dirty="0"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0"/>
            <a:ext cx="2416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BRC Science Highlight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03703" y="325661"/>
            <a:ext cx="1728787" cy="764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235"/>
          <p:cNvSpPr>
            <a:spLocks noChangeArrowheads="1"/>
          </p:cNvSpPr>
          <p:nvPr/>
        </p:nvSpPr>
        <p:spPr bwMode="auto">
          <a:xfrm>
            <a:off x="-1" y="6634988"/>
            <a:ext cx="2331720" cy="2103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chemeClr val="bg1"/>
                </a:solidFill>
                <a:ea typeface="Rod"/>
                <a:cs typeface="Arial" panose="020B0604020202020204" pitchFamily="34" charset="0"/>
              </a:rPr>
              <a:t>	GLBRC December</a:t>
            </a:r>
            <a:r>
              <a:rPr lang="en-US" sz="1100" b="1" baseline="0" dirty="0">
                <a:solidFill>
                  <a:schemeClr val="bg1"/>
                </a:solidFill>
                <a:ea typeface="Rod"/>
                <a:cs typeface="Arial" panose="020B0604020202020204" pitchFamily="34" charset="0"/>
              </a:rPr>
              <a:t> 2021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C95015B-341B-DE4E-B309-42A402F96363}"/>
              </a:ext>
            </a:extLst>
          </p:cNvPr>
          <p:cNvSpPr txBox="1"/>
          <p:nvPr/>
        </p:nvSpPr>
        <p:spPr>
          <a:xfrm>
            <a:off x="4194059" y="4315684"/>
            <a:ext cx="4721012" cy="3693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900" i="1" dirty="0"/>
              <a:t>Centrifugal partition chromatography provides an effective strategy to separate valuable aromatic products obtained from lignin depolymerization mixtures.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F8B424AD-81C5-DC4F-AFDF-72131304CB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6249044"/>
            <a:ext cx="87788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hangingPunct="0"/>
            <a:r>
              <a:rPr lang="en-US" sz="900" dirty="0"/>
              <a:t>Alherech, M., </a:t>
            </a:r>
            <a:r>
              <a:rPr lang="en-US" sz="900" dirty="0" err="1"/>
              <a:t>Omolabake</a:t>
            </a:r>
            <a:r>
              <a:rPr lang="en-US" sz="900" dirty="0"/>
              <a:t>, S., Holland, C.M., Klinger, G.E., </a:t>
            </a:r>
            <a:r>
              <a:rPr lang="en-US" sz="900" dirty="0" err="1"/>
              <a:t>Hegg</a:t>
            </a:r>
            <a:r>
              <a:rPr lang="en-US" sz="900" dirty="0"/>
              <a:t>, E.L., Stahl, S.S., “From lignin to valuable aromatic chemicals: lignin depolymerization and monomer separation via centrifugal partition chromatography.” </a:t>
            </a:r>
            <a:r>
              <a:rPr lang="en-US" sz="900" i="1" dirty="0"/>
              <a:t>ACS Central Science</a:t>
            </a:r>
            <a:r>
              <a:rPr lang="en-US" sz="900" dirty="0"/>
              <a:t> (2021) [DOI: </a:t>
            </a:r>
            <a:r>
              <a:rPr lang="en-US" sz="900" dirty="0">
                <a:hlinkClick r:id="rId4"/>
              </a:rPr>
              <a:t>10.1021/acscentsci.1c00729</a:t>
            </a:r>
            <a:r>
              <a:rPr lang="en-US" sz="900" dirty="0"/>
              <a:t>] 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B1F4437-E34D-5745-923C-8B79D575ADE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9738" y="1502263"/>
            <a:ext cx="4985769" cy="2813421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KeywordTaxHTField xmlns="f66da2ca-f37c-4205-929f-e8e9af1907d3">
      <Terms xmlns="http://schemas.microsoft.com/office/infopath/2007/PartnerControls"/>
    </TaxKeywordTaxHTField>
    <TaxCatchAll xmlns="f66da2ca-f37c-4205-929f-e8e9af1907d3"/>
    <Comments_x002c__x0020_Notes_x002c__x0020_etc xmlns="598d3dbc-fa83-42fa-b207-889270677883" xsi:nil="true"/>
    <PublishingExpirationDate xmlns="http://schemas.microsoft.com/sharepoint/v3" xsi:nil="true"/>
    <PublishingStartDate xmlns="http://schemas.microsoft.com/sharepoint/v3" xsi:nil="true"/>
    <_dlc_DocId xmlns="f66da2ca-f37c-4205-929f-e8e9af1907d3">HUBDOC-169-696</_dlc_DocId>
    <_dlc_DocIdUrl xmlns="f66da2ca-f37c-4205-929f-e8e9af1907d3">
      <Url>https://intranet.wei.wisc.edu/glbrc/doe/_layouts/15/DocIdRedir.aspx?ID=HUBDOC-169-696</Url>
      <Description>HUBDOC-169-696</Description>
    </_dlc_DocIdUrl>
    <_dlc_DocIdPersistId xmlns="f66da2ca-f37c-4205-929f-e8e9af1907d3">false</_dlc_DocIdPersistId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7064B81CB5A84D8992C1DDBD34D590" ma:contentTypeVersion="0" ma:contentTypeDescription="Create a new document." ma:contentTypeScope="" ma:versionID="6738319440a0d4a8b574b44f29c8374c">
  <xsd:schema xmlns:xsd="http://www.w3.org/2001/XMLSchema" xmlns:xs="http://www.w3.org/2001/XMLSchema" xmlns:p="http://schemas.microsoft.com/office/2006/metadata/properties" xmlns:ns1="http://schemas.microsoft.com/sharepoint/v3" xmlns:ns2="f66da2ca-f37c-4205-929f-e8e9af1907d3" xmlns:ns3="598d3dbc-fa83-42fa-b207-889270677883" targetNamespace="http://schemas.microsoft.com/office/2006/metadata/properties" ma:root="true" ma:fieldsID="6ee46b2ab99f8bb7e069b4b66d7ecdec" ns1:_="" ns2:_="" ns3:_="">
    <xsd:import namespace="http://schemas.microsoft.com/sharepoint/v3"/>
    <xsd:import namespace="f66da2ca-f37c-4205-929f-e8e9af1907d3"/>
    <xsd:import namespace="598d3dbc-fa83-42fa-b207-88927067788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2:TaxKeywordTaxHTField" minOccurs="0"/>
                <xsd:element ref="ns2:TaxCatchAll" minOccurs="0"/>
                <xsd:element ref="ns3:Comments_x002c__x0020_Notes_x002c__x0020_etc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6da2ca-f37c-4205-929f-e8e9af1907d3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4" nillable="true" ma:taxonomy="true" ma:internalName="TaxKeywordTaxHTField" ma:taxonomyFieldName="TaxKeyword" ma:displayName="Enterprise Keywords" ma:fieldId="{23f27201-bee3-471e-b2e7-b64fd8b7ca38}" ma:taxonomyMulti="true" ma:sspId="8627bd82-0569-4858-99f3-d7174152a40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hidden="true" ma:list="{52eabb01-f6f8-4398-a964-66c8658a72c0}" ma:internalName="TaxCatchAll" ma:showField="CatchAllData" ma:web="f66da2ca-f37c-4205-929f-e8e9af1907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8d3dbc-fa83-42fa-b207-889270677883" elementFormDefault="qualified">
    <xsd:import namespace="http://schemas.microsoft.com/office/2006/documentManagement/types"/>
    <xsd:import namespace="http://schemas.microsoft.com/office/infopath/2007/PartnerControls"/>
    <xsd:element name="Comments_x002c__x0020_Notes_x002c__x0020_etc" ma:index="16" nillable="true" ma:displayName="Comments, Notes, etc" ma:internalName="Comments_x002c__x0020_Notes_x002c__x0020_etc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CE68956-2A2F-4AF9-A683-C63B389D65E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73A89BB-3228-4566-B5DE-ED801792271A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05E273A0-DD58-4D63-AD59-E4FD25EB50A2}">
  <ds:schemaRefs>
    <ds:schemaRef ds:uri="http://schemas.microsoft.com/office/2006/metadata/properties"/>
    <ds:schemaRef ds:uri="http://schemas.microsoft.com/office/infopath/2007/PartnerControls"/>
    <ds:schemaRef ds:uri="f66da2ca-f37c-4205-929f-e8e9af1907d3"/>
    <ds:schemaRef ds:uri="598d3dbc-fa83-42fa-b207-889270677883"/>
    <ds:schemaRef ds:uri="http://schemas.microsoft.com/sharepoint/v3"/>
  </ds:schemaRefs>
</ds:datastoreItem>
</file>

<file path=customXml/itemProps4.xml><?xml version="1.0" encoding="utf-8"?>
<ds:datastoreItem xmlns:ds="http://schemas.openxmlformats.org/officeDocument/2006/customXml" ds:itemID="{5EDED528-518D-4C69-AD84-97438F549D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66da2ca-f37c-4205-929f-e8e9af1907d3"/>
    <ds:schemaRef ds:uri="598d3dbc-fa83-42fa-b207-8892706778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17919</TotalTime>
  <Words>233</Words>
  <Application>Microsoft Macintosh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Office Theme</vt:lpstr>
      <vt:lpstr>PowerPoint Presentation</vt:lpstr>
    </vt:vector>
  </TitlesOfParts>
  <Company>US Department of Energy (SC)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of BER</dc:title>
  <dc:creator>palmian</dc:creator>
  <cp:lastModifiedBy>Matthew Wisniewski</cp:lastModifiedBy>
  <cp:revision>872</cp:revision>
  <dcterms:created xsi:type="dcterms:W3CDTF">2010-02-04T19:54:00Z</dcterms:created>
  <dcterms:modified xsi:type="dcterms:W3CDTF">2021-12-06T17:15:31Z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0x010100247064B81CB5A84D8992C1DDBD34D590</vt:lpwstr>
  </property>
  <property fmtid="{D5CDD505-2E9C-101B-9397-08002B2CF9AE}" pid="3" name="_dlc_DocIdItemGuid">
    <vt:lpwstr>9fc0a092-28a3-43ab-8106-5525cad596e8</vt:lpwstr>
  </property>
  <property fmtid="{D5CDD505-2E9C-101B-9397-08002B2CF9AE}" pid="4" name="TaxKeyword">
    <vt:lpwstr/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TemplateUrl">
    <vt:lpwstr/>
  </property>
</Properties>
</file>