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
  </p:notesMasterIdLst>
  <p:handoutMasterIdLst>
    <p:handoutMasterId r:id="rId8"/>
  </p:handoutMasterIdLst>
  <p:sldIdLst>
    <p:sldId id="437" r:id="rId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75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28A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autoAdjust="0"/>
    <p:restoredTop sz="96521" autoAdjust="0"/>
  </p:normalViewPr>
  <p:slideViewPr>
    <p:cSldViewPr snapToGrid="0">
      <p:cViewPr varScale="1">
        <p:scale>
          <a:sx n="126" d="100"/>
          <a:sy n="126" d="100"/>
        </p:scale>
        <p:origin x="216" y="312"/>
      </p:cViewPr>
      <p:guideLst>
        <p:guide orient="horz" pos="2160"/>
        <p:guide pos="475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11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01933470-C82D-4D91-BC44-EDDF0F3DAA3C}" type="datetimeFigureOut">
              <a:rPr lang="en-US"/>
              <a:pPr>
                <a:defRPr/>
              </a:pPr>
              <a:t>10/1/21</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CDC09BA1-F2D0-444F-980D-8F03A3EE7AE6}" type="slidenum">
              <a:rPr lang="en-US"/>
              <a:pPr>
                <a:defRPr/>
              </a:pPr>
              <a:t>‹#›</a:t>
            </a:fld>
            <a:endParaRPr lang="en-US" dirty="0"/>
          </a:p>
        </p:txBody>
      </p:sp>
    </p:spTree>
    <p:extLst>
      <p:ext uri="{BB962C8B-B14F-4D97-AF65-F5344CB8AC3E}">
        <p14:creationId xmlns:p14="http://schemas.microsoft.com/office/powerpoint/2010/main" val="1126369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fontAlgn="auto">
              <a:spcBef>
                <a:spcPts val="0"/>
              </a:spcBef>
              <a:spcAft>
                <a:spcPts val="0"/>
              </a:spcAft>
              <a:defRPr sz="1200">
                <a:latin typeface="+mn-lt"/>
              </a:defRPr>
            </a:lvl1pPr>
          </a:lstStyle>
          <a:p>
            <a:pPr>
              <a:defRPr/>
            </a:pPr>
            <a:fld id="{D1BB9D18-7567-4D19-8665-5AE6C32131D1}" type="datetimeFigureOut">
              <a:rPr lang="en-US"/>
              <a:pPr>
                <a:defRPr/>
              </a:pPr>
              <a:t>10/1/21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4" rIns="93167" bIns="46584" rtlCol="0" anchor="b"/>
          <a:lstStyle>
            <a:lvl1pPr algn="l" fontAlgn="auto">
              <a:spcBef>
                <a:spcPts val="0"/>
              </a:spcBef>
              <a:spcAft>
                <a:spcPts val="0"/>
              </a:spcAft>
              <a:defRPr sz="1200">
                <a:latin typeface="+mn-lt"/>
              </a:defRPr>
            </a:lvl1pPr>
          </a:lstStyle>
          <a:p>
            <a:pPr>
              <a:defRPr/>
            </a:pPr>
            <a:r>
              <a:rPr lang="en-US" dirty="0"/>
              <a:t>June 13-15, 2011</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fontAlgn="auto">
              <a:spcBef>
                <a:spcPts val="0"/>
              </a:spcBef>
              <a:spcAft>
                <a:spcPts val="0"/>
              </a:spcAft>
              <a:defRPr sz="1200">
                <a:latin typeface="+mn-lt"/>
              </a:defRPr>
            </a:lvl1pPr>
          </a:lstStyle>
          <a:p>
            <a:pPr>
              <a:defRPr/>
            </a:pPr>
            <a:fld id="{7349337F-5096-4607-B08E-5CD7BA64E5E0}" type="slidenum">
              <a:rPr lang="en-US"/>
              <a:pPr>
                <a:defRPr/>
              </a:pPr>
              <a:t>‹#›</a:t>
            </a:fld>
            <a:endParaRPr lang="en-US" dirty="0"/>
          </a:p>
        </p:txBody>
      </p:sp>
    </p:spTree>
    <p:extLst>
      <p:ext uri="{BB962C8B-B14F-4D97-AF65-F5344CB8AC3E}">
        <p14:creationId xmlns:p14="http://schemas.microsoft.com/office/powerpoint/2010/main" val="717994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CA3CBC3-7A8E-4EEE-BFC3-2F119B620096}" type="slidenum">
              <a:rPr lang="en-US"/>
              <a:pPr/>
              <a:t>1</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noAutofit/>
          </a:bodyPr>
          <a:lstStyle/>
          <a:p>
            <a:pPr eaLnBrk="1" hangingPunct="1">
              <a:lnSpc>
                <a:spcPct val="80000"/>
              </a:lnSpc>
            </a:pPr>
            <a:endParaRPr lang="en-US" sz="7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6" name="Rectangle 5"/>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7" name="Rectangle 235"/>
          <p:cNvSpPr>
            <a:spLocks noChangeArrowheads="1"/>
          </p:cNvSpPr>
          <p:nvPr userDrawn="1"/>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4"/>
          <p:cNvSpPr>
            <a:spLocks noGrp="1"/>
          </p:cNvSpPr>
          <p:nvPr>
            <p:ph type="dt" sz="half" idx="10"/>
          </p:nvPr>
        </p:nvSpPr>
        <p:spPr/>
        <p:txBody>
          <a:bodyPr/>
          <a:lstStyle>
            <a:lvl1pPr>
              <a:defRPr/>
            </a:lvl1pPr>
          </a:lstStyle>
          <a:p>
            <a:pPr>
              <a:defRPr/>
            </a:pPr>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531FA98C-247A-46F9-A17E-E1108870C46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59025" y="6629400"/>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4" name="Rectangle 8"/>
          <p:cNvSpPr/>
          <p:nvPr userDrawn="1"/>
        </p:nvSpPr>
        <p:spPr bwMode="auto">
          <a:xfrm>
            <a:off x="0" y="6629400"/>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ctr" eaLnBrk="0" fontAlgn="auto" hangingPunct="0">
              <a:lnSpc>
                <a:spcPct val="90000"/>
              </a:lnSpc>
              <a:spcBef>
                <a:spcPts val="0"/>
              </a:spcBef>
              <a:spcAft>
                <a:spcPts val="0"/>
              </a:spcAft>
              <a:defRPr/>
            </a:pPr>
            <a:r>
              <a:rPr lang="en-US" sz="1100" b="1" dirty="0">
                <a:solidFill>
                  <a:schemeClr val="bg1"/>
                </a:solidFill>
                <a:latin typeface="Arial" panose="020B0604020202020204" pitchFamily="34" charset="0"/>
                <a:ea typeface="Rod"/>
                <a:cs typeface="Arial" panose="020B0604020202020204" pitchFamily="34" charset="0"/>
              </a:rPr>
              <a:t>Department of Energy  •  Office of Science  •  Biological and Environmental Research</a:t>
            </a:r>
          </a:p>
        </p:txBody>
      </p:sp>
      <p:sp>
        <p:nvSpPr>
          <p:cNvPr id="2" name="Content Placeholder 1"/>
          <p:cNvSpPr>
            <a:spLocks noGrp="1"/>
          </p:cNvSpPr>
          <p:nvPr>
            <p:ph/>
          </p:nvPr>
        </p:nvSpPr>
        <p:spPr>
          <a:xfrm>
            <a:off x="457200" y="381000"/>
            <a:ext cx="8229600" cy="5745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CD4BD2A-A61B-43C4-A97F-6D47483509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92"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088/1748-9326/ac1815"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s://doi.org/10.1088/1748-9326/aafc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9"/>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12299" name="Text Box 50"/>
          <p:cNvSpPr txBox="1">
            <a:spLocks noChangeArrowheads="1"/>
          </p:cNvSpPr>
          <p:nvPr/>
        </p:nvSpPr>
        <p:spPr bwMode="auto">
          <a:xfrm>
            <a:off x="365125" y="874713"/>
            <a:ext cx="184150" cy="366712"/>
          </a:xfrm>
          <a:prstGeom prst="rect">
            <a:avLst/>
          </a:prstGeom>
          <a:noFill/>
          <a:ln w="9525">
            <a:noFill/>
            <a:miter lim="800000"/>
            <a:headEnd/>
            <a:tailEnd/>
          </a:ln>
        </p:spPr>
        <p:txBody>
          <a:bodyPr wrap="none">
            <a:spAutoFit/>
          </a:bodyPr>
          <a:lstStyle/>
          <a:p>
            <a:endParaRPr lang="en-US" b="0" dirty="0"/>
          </a:p>
        </p:txBody>
      </p:sp>
      <p:sp>
        <p:nvSpPr>
          <p:cNvPr id="5" name="TextBox 4"/>
          <p:cNvSpPr txBox="1"/>
          <p:nvPr/>
        </p:nvSpPr>
        <p:spPr>
          <a:xfrm>
            <a:off x="2514600" y="131028"/>
            <a:ext cx="6400800" cy="830997"/>
          </a:xfrm>
          <a:prstGeom prst="rect">
            <a:avLst/>
          </a:prstGeom>
          <a:noFill/>
        </p:spPr>
        <p:txBody>
          <a:bodyPr wrap="square" rtlCol="0">
            <a:spAutoFit/>
          </a:bodyPr>
          <a:lstStyle/>
          <a:p>
            <a:r>
              <a:rPr lang="en-US" sz="2400" b="1" dirty="0">
                <a:cs typeface="Arial" panose="020B0604020202020204" pitchFamily="34" charset="0"/>
              </a:rPr>
              <a:t>Bioenergy crops create local cooling that can increase climate benefit</a:t>
            </a:r>
          </a:p>
        </p:txBody>
      </p:sp>
      <p:sp>
        <p:nvSpPr>
          <p:cNvPr id="6" name="TextBox 5"/>
          <p:cNvSpPr txBox="1"/>
          <p:nvPr/>
        </p:nvSpPr>
        <p:spPr>
          <a:xfrm>
            <a:off x="228600" y="5967864"/>
            <a:ext cx="8686800" cy="646331"/>
          </a:xfrm>
          <a:prstGeom prst="rect">
            <a:avLst/>
          </a:prstGeom>
          <a:noFill/>
        </p:spPr>
        <p:txBody>
          <a:bodyPr wrap="square" rtlCol="0">
            <a:spAutoFit/>
          </a:bodyPr>
          <a:lstStyle/>
          <a:p>
            <a:r>
              <a:rPr lang="en-US" sz="900" dirty="0">
                <a:latin typeface="+mn-lt"/>
              </a:rPr>
              <a:t>Abraha, M., Chen, J., Hamilton, S., </a:t>
            </a:r>
            <a:r>
              <a:rPr lang="en-US" sz="900" dirty="0" err="1">
                <a:latin typeface="+mn-lt"/>
              </a:rPr>
              <a:t>Sciusco</a:t>
            </a:r>
            <a:r>
              <a:rPr lang="en-US" sz="900" dirty="0">
                <a:latin typeface="+mn-lt"/>
              </a:rPr>
              <a:t>, P., Lei, C., </a:t>
            </a:r>
            <a:r>
              <a:rPr lang="en-US" sz="900" dirty="0" err="1">
                <a:latin typeface="+mn-lt"/>
              </a:rPr>
              <a:t>Shirkey</a:t>
            </a:r>
            <a:r>
              <a:rPr lang="en-US" sz="900" dirty="0">
                <a:latin typeface="+mn-lt"/>
              </a:rPr>
              <a:t>, G., Yuan, J., Robertson, G.P., “Albedo-induced global warming impact of Conservation Reserve Program grasslands converted to annual and perennial bioenergy crops.” </a:t>
            </a:r>
            <a:r>
              <a:rPr lang="en-US" sz="900" i="1" dirty="0">
                <a:latin typeface="+mn-lt"/>
              </a:rPr>
              <a:t>Environmental Research Letters </a:t>
            </a:r>
            <a:r>
              <a:rPr lang="en-US" sz="900" dirty="0">
                <a:latin typeface="+mn-lt"/>
              </a:rPr>
              <a:t>16:8 (2021) [DOI: </a:t>
            </a:r>
            <a:r>
              <a:rPr lang="en-US" sz="900" dirty="0">
                <a:latin typeface="+mn-lt"/>
                <a:hlinkClick r:id="rId3"/>
              </a:rPr>
              <a:t>10.1088/1748-9326/ac1815</a:t>
            </a:r>
            <a:r>
              <a:rPr lang="en-US" sz="900" dirty="0">
                <a:latin typeface="+mn-lt"/>
              </a:rPr>
              <a:t>]</a:t>
            </a:r>
          </a:p>
          <a:p>
            <a:r>
              <a:rPr lang="en-US" sz="900" dirty="0">
                <a:latin typeface="+mn-lt"/>
              </a:rPr>
              <a:t>Abraha, M., Gelfand, I., Hamilton, S., Chen, J., Robertson, G.P., “Carbon debt of field-scale conservation reserve programs grasslands converted to annual and perennial bioenergy crops.” </a:t>
            </a:r>
            <a:r>
              <a:rPr lang="en-US" sz="900" i="1" dirty="0">
                <a:latin typeface="+mn-lt"/>
              </a:rPr>
              <a:t>Environmental Research Letters </a:t>
            </a:r>
            <a:r>
              <a:rPr lang="en-US" sz="900" dirty="0">
                <a:latin typeface="+mn-lt"/>
              </a:rPr>
              <a:t>14:2 (2019) [DOI: </a:t>
            </a:r>
            <a:r>
              <a:rPr lang="en-US" sz="900" dirty="0">
                <a:latin typeface="+mn-lt"/>
                <a:hlinkClick r:id="rId4"/>
              </a:rPr>
              <a:t>10.1088/1748-9326/aafc10</a:t>
            </a:r>
            <a:r>
              <a:rPr lang="en-US" sz="900" dirty="0">
                <a:latin typeface="+mn-lt"/>
              </a:rPr>
              <a:t>].</a:t>
            </a:r>
          </a:p>
        </p:txBody>
      </p:sp>
      <p:sp>
        <p:nvSpPr>
          <p:cNvPr id="7" name="TextBox 6"/>
          <p:cNvSpPr txBox="1"/>
          <p:nvPr/>
        </p:nvSpPr>
        <p:spPr>
          <a:xfrm>
            <a:off x="114301" y="1399336"/>
            <a:ext cx="3952874" cy="1384995"/>
          </a:xfrm>
          <a:prstGeom prst="rect">
            <a:avLst/>
          </a:prstGeom>
          <a:noFill/>
        </p:spPr>
        <p:txBody>
          <a:bodyPr wrap="square" rtlCol="0">
            <a:spAutoFit/>
          </a:bodyPr>
          <a:lstStyle/>
          <a:p>
            <a:r>
              <a:rPr lang="en-US" sz="2000" b="1" u="sng" dirty="0">
                <a:solidFill>
                  <a:schemeClr val="accent1">
                    <a:lumMod val="75000"/>
                  </a:schemeClr>
                </a:solidFill>
                <a:cs typeface="Arial" panose="020B0604020202020204" pitchFamily="34" charset="0"/>
              </a:rPr>
              <a:t>Objective</a:t>
            </a:r>
            <a:r>
              <a:rPr lang="en-US" dirty="0">
                <a:cs typeface="Arial" panose="020B0604020202020204" pitchFamily="34" charset="0"/>
              </a:rPr>
              <a:t> </a:t>
            </a:r>
            <a:br>
              <a:rPr lang="en-US" dirty="0">
                <a:cs typeface="Arial" panose="020B0604020202020204" pitchFamily="34" charset="0"/>
              </a:rPr>
            </a:br>
            <a:r>
              <a:rPr lang="en-US" sz="1600" dirty="0">
                <a:cs typeface="Arial" panose="020B0604020202020204" pitchFamily="34" charset="0"/>
              </a:rPr>
              <a:t>Determine the impact of albedo-induced climate mitigation from the conversion of Conservation Reserve Program (CRP) lands to bioenergy crops. </a:t>
            </a:r>
            <a:endParaRPr lang="en-US" dirty="0">
              <a:cs typeface="Arial" panose="020B0604020202020204" pitchFamily="34" charset="0"/>
            </a:endParaRPr>
          </a:p>
        </p:txBody>
      </p:sp>
      <p:sp>
        <p:nvSpPr>
          <p:cNvPr id="8" name="TextBox 7"/>
          <p:cNvSpPr txBox="1"/>
          <p:nvPr/>
        </p:nvSpPr>
        <p:spPr>
          <a:xfrm>
            <a:off x="114300" y="2737756"/>
            <a:ext cx="4160519" cy="1877437"/>
          </a:xfrm>
          <a:prstGeom prst="rect">
            <a:avLst/>
          </a:prstGeom>
          <a:noFill/>
        </p:spPr>
        <p:txBody>
          <a:bodyPr wrap="square" rtlCol="0">
            <a:spAutoFit/>
          </a:bodyPr>
          <a:lstStyle/>
          <a:p>
            <a:r>
              <a:rPr lang="en-US" sz="2000" b="1" u="sng" dirty="0">
                <a:solidFill>
                  <a:schemeClr val="accent1">
                    <a:lumMod val="75000"/>
                  </a:schemeClr>
                </a:solidFill>
                <a:cs typeface="Arial" panose="020B0604020202020204" pitchFamily="34" charset="0"/>
              </a:rPr>
              <a:t>Approach  </a:t>
            </a:r>
          </a:p>
          <a:p>
            <a:pPr marL="283464" lvl="0" indent="-283464">
              <a:buFont typeface="Wingdings" pitchFamily="2" charset="2"/>
              <a:buChar char="Ø"/>
            </a:pPr>
            <a:r>
              <a:rPr lang="en-US" sz="1600" dirty="0">
                <a:cs typeface="Arial" panose="020B0604020202020204" pitchFamily="34" charset="0"/>
              </a:rPr>
              <a:t>Measure a cropping system’s Global Warming Impact (GWI) based on uptake and release of carbon and nitrogen.</a:t>
            </a:r>
          </a:p>
          <a:p>
            <a:pPr marL="283464" lvl="0" indent="-283464">
              <a:buFont typeface="Wingdings" pitchFamily="2" charset="2"/>
              <a:buChar char="Ø"/>
            </a:pPr>
            <a:r>
              <a:rPr lang="en-US" sz="1600" dirty="0">
                <a:cs typeface="Arial" panose="020B0604020202020204" pitchFamily="34" charset="0"/>
              </a:rPr>
              <a:t>Calculate albedo, or surface reflectivity, and local climate cooling caused by bioenergy crops’ land conversion.</a:t>
            </a:r>
          </a:p>
        </p:txBody>
      </p:sp>
      <p:sp>
        <p:nvSpPr>
          <p:cNvPr id="9" name="TextBox 8"/>
          <p:cNvSpPr txBox="1"/>
          <p:nvPr/>
        </p:nvSpPr>
        <p:spPr>
          <a:xfrm>
            <a:off x="114301" y="4569042"/>
            <a:ext cx="8915400" cy="1384995"/>
          </a:xfrm>
          <a:prstGeom prst="rect">
            <a:avLst/>
          </a:prstGeom>
          <a:noFill/>
        </p:spPr>
        <p:txBody>
          <a:bodyPr wrap="square" rtlCol="0">
            <a:spAutoFit/>
          </a:bodyPr>
          <a:lstStyle/>
          <a:p>
            <a:r>
              <a:rPr lang="en-US" sz="2000" b="1" u="sng" dirty="0">
                <a:solidFill>
                  <a:schemeClr val="accent1">
                    <a:lumMod val="75000"/>
                  </a:schemeClr>
                </a:solidFill>
                <a:cs typeface="Arial" panose="020B0604020202020204" pitchFamily="34" charset="0"/>
              </a:rPr>
              <a:t>Result/Impacts</a:t>
            </a:r>
          </a:p>
          <a:p>
            <a:pPr marL="285750" indent="-285750">
              <a:buFont typeface="Wingdings" panose="05000000000000000000" pitchFamily="2" charset="2"/>
              <a:buChar char="Ø"/>
            </a:pPr>
            <a:r>
              <a:rPr lang="en-US" sz="1600" dirty="0">
                <a:cs typeface="Arial" panose="020B0604020202020204" pitchFamily="34" charset="0"/>
              </a:rPr>
              <a:t>Albedo differences for bioenergy crops are an important component for modeling the impacts of land conversion. </a:t>
            </a:r>
          </a:p>
          <a:p>
            <a:pPr marL="285750" indent="-285750">
              <a:buFont typeface="Wingdings" panose="05000000000000000000" pitchFamily="2" charset="2"/>
              <a:buChar char="Ø"/>
            </a:pPr>
            <a:r>
              <a:rPr lang="en-US" sz="1600" dirty="0">
                <a:cs typeface="Arial" panose="020B0604020202020204" pitchFamily="34" charset="0"/>
              </a:rPr>
              <a:t>Switchgrass and restored prairie give a larger cooling effect for CRP lands than previously thought, but climate benefits from corn due to albedo offer little climate change mitigation.</a:t>
            </a:r>
          </a:p>
        </p:txBody>
      </p:sp>
      <p:sp>
        <p:nvSpPr>
          <p:cNvPr id="12" name="TextBox 11"/>
          <p:cNvSpPr txBox="1"/>
          <p:nvPr/>
        </p:nvSpPr>
        <p:spPr>
          <a:xfrm>
            <a:off x="0" y="0"/>
            <a:ext cx="2416046" cy="369332"/>
          </a:xfrm>
          <a:prstGeom prst="rect">
            <a:avLst/>
          </a:prstGeom>
          <a:noFill/>
        </p:spPr>
        <p:txBody>
          <a:bodyPr wrap="none" rtlCol="0">
            <a:spAutoFit/>
          </a:bodyPr>
          <a:lstStyle/>
          <a:p>
            <a:r>
              <a:rPr lang="en-US" i="1" u="sng" dirty="0">
                <a:effectLst>
                  <a:outerShdw blurRad="38100" dist="38100" dir="2700000" algn="tl">
                    <a:srgbClr val="000000">
                      <a:alpha val="43137"/>
                    </a:srgbClr>
                  </a:outerShdw>
                </a:effectLst>
                <a:latin typeface="Times New Roman" pitchFamily="18" charset="0"/>
                <a:cs typeface="Times New Roman" pitchFamily="18" charset="0"/>
              </a:rPr>
              <a:t>BRC Science Highlight</a:t>
            </a:r>
          </a:p>
        </p:txBody>
      </p:sp>
      <p:pic>
        <p:nvPicPr>
          <p:cNvPr id="13" name="Picture 2"/>
          <p:cNvPicPr>
            <a:picLocks noChangeAspect="1" noChangeArrowheads="1"/>
          </p:cNvPicPr>
          <p:nvPr/>
        </p:nvPicPr>
        <p:blipFill>
          <a:blip r:embed="rId5" cstate="print"/>
          <a:srcRect/>
          <a:stretch>
            <a:fillRect/>
          </a:stretch>
        </p:blipFill>
        <p:spPr bwMode="auto">
          <a:xfrm>
            <a:off x="152400" y="415498"/>
            <a:ext cx="1728787" cy="764523"/>
          </a:xfrm>
          <a:prstGeom prst="rect">
            <a:avLst/>
          </a:prstGeom>
          <a:noFill/>
          <a:ln w="9525">
            <a:noFill/>
            <a:miter lim="800000"/>
            <a:headEnd/>
            <a:tailEnd/>
          </a:ln>
        </p:spPr>
      </p:pic>
      <p:sp>
        <p:nvSpPr>
          <p:cNvPr id="14" name="Rectangle 235"/>
          <p:cNvSpPr>
            <a:spLocks noChangeArrowheads="1"/>
          </p:cNvSpPr>
          <p:nvPr/>
        </p:nvSpPr>
        <p:spPr bwMode="auto">
          <a:xfrm>
            <a:off x="-1" y="6634988"/>
            <a:ext cx="2331720" cy="210312"/>
          </a:xfrm>
          <a:prstGeom prst="rect">
            <a:avLst/>
          </a:prstGeom>
          <a:noFill/>
          <a:ln w="9525" algn="ctr">
            <a:noFill/>
            <a:miter lim="800000"/>
            <a:headEnd/>
            <a:tailEnd/>
          </a:ln>
          <a:effectLst/>
        </p:spPr>
        <p:txBody>
          <a:bodyPr/>
          <a:lstStyle/>
          <a:p>
            <a:pPr marL="171450" indent="-171450" algn="ctr" eaLnBrk="0" fontAlgn="auto" hangingPunct="0">
              <a:lnSpc>
                <a:spcPct val="90000"/>
              </a:lnSpc>
              <a:spcBef>
                <a:spcPts val="0"/>
              </a:spcBef>
              <a:spcAft>
                <a:spcPts val="0"/>
              </a:spcAft>
              <a:defRPr/>
            </a:pPr>
            <a:r>
              <a:rPr lang="en-US" sz="1100" b="1" dirty="0">
                <a:solidFill>
                  <a:schemeClr val="bg1"/>
                </a:solidFill>
                <a:ea typeface="Rod"/>
                <a:cs typeface="Arial" panose="020B0604020202020204" pitchFamily="34" charset="0"/>
              </a:rPr>
              <a:t>GLBRC October 2021</a:t>
            </a:r>
          </a:p>
        </p:txBody>
      </p:sp>
      <p:sp>
        <p:nvSpPr>
          <p:cNvPr id="15" name="TextBox 14">
            <a:extLst>
              <a:ext uri="{FF2B5EF4-FFF2-40B4-BE49-F238E27FC236}">
                <a16:creationId xmlns:a16="http://schemas.microsoft.com/office/drawing/2014/main" id="{6C95015B-341B-DE4E-B309-42A402F96363}"/>
              </a:ext>
            </a:extLst>
          </p:cNvPr>
          <p:cNvSpPr txBox="1"/>
          <p:nvPr/>
        </p:nvSpPr>
        <p:spPr>
          <a:xfrm>
            <a:off x="4501421" y="3813892"/>
            <a:ext cx="4277453" cy="646331"/>
          </a:xfrm>
          <a:prstGeom prst="rect">
            <a:avLst/>
          </a:prstGeom>
          <a:noFill/>
        </p:spPr>
        <p:txBody>
          <a:bodyPr wrap="square" lIns="0" rIns="0" rtlCol="0">
            <a:spAutoFit/>
          </a:bodyPr>
          <a:lstStyle/>
          <a:p>
            <a:r>
              <a:rPr lang="en-US" sz="900" i="1" dirty="0"/>
              <a:t>Instrument towers mounted with radiation sensors measured the surface albedo of cropping systems in four field sites in southwest Michigan at the Kellogg Biological Station over the course of eight years. Photo courtesy of Landscape Ecology and Ecosystem Science Lab.</a:t>
            </a:r>
          </a:p>
        </p:txBody>
      </p:sp>
      <p:pic>
        <p:nvPicPr>
          <p:cNvPr id="4" name="Picture 3" descr="A picture containing grass, sky, outdoor, field&#10;&#10;Description automatically generated">
            <a:extLst>
              <a:ext uri="{FF2B5EF4-FFF2-40B4-BE49-F238E27FC236}">
                <a16:creationId xmlns:a16="http://schemas.microsoft.com/office/drawing/2014/main" id="{EBE77224-3419-8642-9A0C-E774D6E6F4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1423" y="1399336"/>
            <a:ext cx="4277452" cy="2370931"/>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f66da2ca-f37c-4205-929f-e8e9af1907d3">
      <Terms xmlns="http://schemas.microsoft.com/office/infopath/2007/PartnerControls"/>
    </TaxKeywordTaxHTField>
    <TaxCatchAll xmlns="f66da2ca-f37c-4205-929f-e8e9af1907d3"/>
    <Comments_x002c__x0020_Notes_x002c__x0020_etc xmlns="598d3dbc-fa83-42fa-b207-889270677883" xsi:nil="true"/>
    <PublishingExpirationDate xmlns="http://schemas.microsoft.com/sharepoint/v3" xsi:nil="true"/>
    <PublishingStartDate xmlns="http://schemas.microsoft.com/sharepoint/v3" xsi:nil="true"/>
    <_dlc_DocId xmlns="f66da2ca-f37c-4205-929f-e8e9af1907d3">HUBDOC-169-696</_dlc_DocId>
    <_dlc_DocIdUrl xmlns="f66da2ca-f37c-4205-929f-e8e9af1907d3">
      <Url>https://intranet.wei.wisc.edu/glbrc/doe/_layouts/15/DocIdRedir.aspx?ID=HUBDOC-169-696</Url>
      <Description>HUBDOC-169-696</Description>
    </_dlc_DocIdUrl>
    <_dlc_DocIdPersistId xmlns="f66da2ca-f37c-4205-929f-e8e9af1907d3">false</_dlc_DocIdPersistId>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47064B81CB5A84D8992C1DDBD34D590" ma:contentTypeVersion="0" ma:contentTypeDescription="Create a new document." ma:contentTypeScope="" ma:versionID="6738319440a0d4a8b574b44f29c8374c">
  <xsd:schema xmlns:xsd="http://www.w3.org/2001/XMLSchema" xmlns:xs="http://www.w3.org/2001/XMLSchema" xmlns:p="http://schemas.microsoft.com/office/2006/metadata/properties" xmlns:ns1="http://schemas.microsoft.com/sharepoint/v3" xmlns:ns2="f66da2ca-f37c-4205-929f-e8e9af1907d3" xmlns:ns3="598d3dbc-fa83-42fa-b207-889270677883" targetNamespace="http://schemas.microsoft.com/office/2006/metadata/properties" ma:root="true" ma:fieldsID="6ee46b2ab99f8bb7e069b4b66d7ecdec" ns1:_="" ns2:_="" ns3:_="">
    <xsd:import namespace="http://schemas.microsoft.com/sharepoint/v3"/>
    <xsd:import namespace="f66da2ca-f37c-4205-929f-e8e9af1907d3"/>
    <xsd:import namespace="598d3dbc-fa83-42fa-b207-88927067788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TaxKeywordTaxHTField" minOccurs="0"/>
                <xsd:element ref="ns2:TaxCatchAll" minOccurs="0"/>
                <xsd:element ref="ns3:Comments_x002c__x0020_Notes_x002c__x0020_et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6da2ca-f37c-4205-929f-e8e9af1907d3"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Enterprise Keywords" ma:fieldId="{23f27201-bee3-471e-b2e7-b64fd8b7ca38}" ma:taxonomyMulti="true" ma:sspId="8627bd82-0569-4858-99f3-d7174152a405"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52eabb01-f6f8-4398-a964-66c8658a72c0}" ma:internalName="TaxCatchAll" ma:showField="CatchAllData" ma:web="f66da2ca-f37c-4205-929f-e8e9af1907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8d3dbc-fa83-42fa-b207-889270677883" elementFormDefault="qualified">
    <xsd:import namespace="http://schemas.microsoft.com/office/2006/documentManagement/types"/>
    <xsd:import namespace="http://schemas.microsoft.com/office/infopath/2007/PartnerControls"/>
    <xsd:element name="Comments_x002c__x0020_Notes_x002c__x0020_etc" ma:index="16" nillable="true" ma:displayName="Comments, Notes, etc" ma:internalName="Comments_x002c__x0020_Notes_x002c__x0020_etc">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E68956-2A2F-4AF9-A683-C63B389D65EE}">
  <ds:schemaRefs>
    <ds:schemaRef ds:uri="http://schemas.microsoft.com/sharepoint/v3/contenttype/forms"/>
  </ds:schemaRefs>
</ds:datastoreItem>
</file>

<file path=customXml/itemProps2.xml><?xml version="1.0" encoding="utf-8"?>
<ds:datastoreItem xmlns:ds="http://schemas.openxmlformats.org/officeDocument/2006/customXml" ds:itemID="{D73A89BB-3228-4566-B5DE-ED801792271A}">
  <ds:schemaRefs>
    <ds:schemaRef ds:uri="http://schemas.microsoft.com/sharepoint/events"/>
  </ds:schemaRefs>
</ds:datastoreItem>
</file>

<file path=customXml/itemProps3.xml><?xml version="1.0" encoding="utf-8"?>
<ds:datastoreItem xmlns:ds="http://schemas.openxmlformats.org/officeDocument/2006/customXml" ds:itemID="{05E273A0-DD58-4D63-AD59-E4FD25EB50A2}">
  <ds:schemaRefs>
    <ds:schemaRef ds:uri="http://schemas.microsoft.com/office/2006/metadata/properties"/>
    <ds:schemaRef ds:uri="http://schemas.microsoft.com/office/infopath/2007/PartnerControls"/>
    <ds:schemaRef ds:uri="f66da2ca-f37c-4205-929f-e8e9af1907d3"/>
    <ds:schemaRef ds:uri="598d3dbc-fa83-42fa-b207-889270677883"/>
    <ds:schemaRef ds:uri="http://schemas.microsoft.com/sharepoint/v3"/>
  </ds:schemaRefs>
</ds:datastoreItem>
</file>

<file path=customXml/itemProps4.xml><?xml version="1.0" encoding="utf-8"?>
<ds:datastoreItem xmlns:ds="http://schemas.openxmlformats.org/officeDocument/2006/customXml" ds:itemID="{5EDED528-518D-4C69-AD84-97438F549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6da2ca-f37c-4205-929f-e8e9af1907d3"/>
    <ds:schemaRef ds:uri="598d3dbc-fa83-42fa-b207-889270677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7677</TotalTime>
  <Words>292</Words>
  <Application>Microsoft Macintosh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 New Roman</vt:lpstr>
      <vt:lpstr>Wingdings</vt:lpstr>
      <vt:lpstr>Office Theme</vt:lpstr>
      <vt:lpstr>PowerPoint Presentation</vt:lpstr>
    </vt:vector>
  </TitlesOfParts>
  <Company>US Department of Energy (SC)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BER</dc:title>
  <dc:creator>palmian</dc:creator>
  <cp:lastModifiedBy>Matthew Wisniewski</cp:lastModifiedBy>
  <cp:revision>860</cp:revision>
  <dcterms:created xsi:type="dcterms:W3CDTF">2010-02-04T19:54:00Z</dcterms:created>
  <dcterms:modified xsi:type="dcterms:W3CDTF">2021-10-01T14:07:51Z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0x010100247064B81CB5A84D8992C1DDBD34D590</vt:lpwstr>
  </property>
  <property fmtid="{D5CDD505-2E9C-101B-9397-08002B2CF9AE}" pid="3" name="_dlc_DocIdItemGuid">
    <vt:lpwstr>9fc0a092-28a3-43ab-8106-5525cad596e8</vt:lpwstr>
  </property>
  <property fmtid="{D5CDD505-2E9C-101B-9397-08002B2CF9AE}" pid="4" name="TaxKeyword">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